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CCFF33"/>
    <a:srgbClr val="CC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1C253C4-81E8-40D8-9776-33241BB9344D}" type="doc">
      <dgm:prSet loTypeId="urn:microsoft.com/office/officeart/2005/8/layout/hList3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B2E58C81-9925-4823-8F28-5DB84CEB1DEB}">
      <dgm:prSet phldrT="[Текст]" custT="1"/>
      <dgm:spPr/>
      <dgm:t>
        <a:bodyPr/>
        <a:lstStyle/>
        <a:p>
          <a:r>
            <a:rPr lang="ru-RU" sz="1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Хронология рассмотрения проекта  </a:t>
          </a:r>
        </a:p>
        <a:p>
          <a:r>
            <a:rPr lang="ru-RU" sz="1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 исполнении бюджета </a:t>
          </a:r>
        </a:p>
        <a:p>
          <a:r>
            <a:rPr lang="ru-RU" sz="1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Анучинского муниципального округа за 2024 год </a:t>
          </a:r>
        </a:p>
      </dgm:t>
    </dgm:pt>
    <dgm:pt modelId="{6BD7462E-EDB0-405F-BE60-8847F14C570E}" type="parTrans" cxnId="{90A6EFDC-EE49-4F4D-8D77-0F0033F62DCC}">
      <dgm:prSet/>
      <dgm:spPr/>
      <dgm:t>
        <a:bodyPr/>
        <a:lstStyle/>
        <a:p>
          <a:endParaRPr lang="ru-RU"/>
        </a:p>
      </dgm:t>
    </dgm:pt>
    <dgm:pt modelId="{8A528DDA-758A-49D0-83EA-02525331611E}" type="sibTrans" cxnId="{90A6EFDC-EE49-4F4D-8D77-0F0033F62DCC}">
      <dgm:prSet/>
      <dgm:spPr/>
      <dgm:t>
        <a:bodyPr/>
        <a:lstStyle/>
        <a:p>
          <a:endParaRPr lang="ru-RU"/>
        </a:p>
      </dgm:t>
    </dgm:pt>
    <dgm:pt modelId="{56374341-B1D6-46E1-8509-93C5B450D354}">
      <dgm:prSet phldrT="[Текст]" custT="1"/>
      <dgm:spPr/>
      <dgm:t>
        <a:bodyPr/>
        <a:lstStyle/>
        <a:p>
          <a:r>
            <a:rPr lang="ru-RU" sz="1400" b="1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Проект решения об исполнении бюджета Анучинского МО за 2024 год размещается в информационно-телекоммуникационной сети Интернет для проведения общественных обсуждений </a:t>
          </a:r>
        </a:p>
        <a:p>
          <a:r>
            <a:rPr lang="ru-RU" sz="1400" b="1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10.03.2025г</a:t>
          </a:r>
        </a:p>
      </dgm:t>
    </dgm:pt>
    <dgm:pt modelId="{FE26250E-01DE-4C79-B883-CBA0C379A55F}" type="parTrans" cxnId="{7DD23543-0251-4712-BEC7-5D5E64B25501}">
      <dgm:prSet/>
      <dgm:spPr/>
      <dgm:t>
        <a:bodyPr/>
        <a:lstStyle/>
        <a:p>
          <a:endParaRPr lang="ru-RU"/>
        </a:p>
      </dgm:t>
    </dgm:pt>
    <dgm:pt modelId="{89086DE7-4B61-43B8-B340-CB927BA7C7D7}" type="sibTrans" cxnId="{7DD23543-0251-4712-BEC7-5D5E64B25501}">
      <dgm:prSet/>
      <dgm:spPr/>
      <dgm:t>
        <a:bodyPr/>
        <a:lstStyle/>
        <a:p>
          <a:endParaRPr lang="ru-RU"/>
        </a:p>
      </dgm:t>
    </dgm:pt>
    <dgm:pt modelId="{D971D8C3-41F7-4243-BE7F-39C3D8AB86A7}">
      <dgm:prSet phldrT="[Текст]" custT="1"/>
      <dgm:spPr/>
      <dgm:t>
        <a:bodyPr/>
        <a:lstStyle/>
        <a:p>
          <a:r>
            <a:rPr lang="ru-RU" sz="1400" b="1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Публичные слушания по проекту решения об исполнении бюджета Анучинского МО за 2024 год проводятся в актовом зале здания администрации (</a:t>
          </a:r>
          <a:r>
            <a:rPr lang="ru-RU" sz="1400" b="1" i="1" dirty="0" err="1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с.Анучино</a:t>
          </a:r>
          <a:r>
            <a:rPr lang="ru-RU" sz="1400" b="1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i="1" dirty="0" err="1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ул.Лазо</a:t>
          </a:r>
          <a:r>
            <a:rPr lang="ru-RU" sz="1400" b="1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6) </a:t>
          </a:r>
        </a:p>
        <a:p>
          <a:r>
            <a:rPr lang="ru-RU" sz="1400" b="1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02.04.2025г</a:t>
          </a:r>
        </a:p>
      </dgm:t>
    </dgm:pt>
    <dgm:pt modelId="{F55B6308-2C32-4658-9654-1DAC81EF5D84}" type="parTrans" cxnId="{9EC6B876-AAE5-4F68-92A3-368D2508BA15}">
      <dgm:prSet/>
      <dgm:spPr/>
      <dgm:t>
        <a:bodyPr/>
        <a:lstStyle/>
        <a:p>
          <a:endParaRPr lang="ru-RU"/>
        </a:p>
      </dgm:t>
    </dgm:pt>
    <dgm:pt modelId="{13AFB5F4-22E2-4C26-AD48-F2DADA2328BE}" type="sibTrans" cxnId="{9EC6B876-AAE5-4F68-92A3-368D2508BA15}">
      <dgm:prSet/>
      <dgm:spPr/>
      <dgm:t>
        <a:bodyPr/>
        <a:lstStyle/>
        <a:p>
          <a:endParaRPr lang="ru-RU"/>
        </a:p>
      </dgm:t>
    </dgm:pt>
    <dgm:pt modelId="{D93B8F40-DC0D-4AE3-B8FA-EFBF33F81EF9}">
      <dgm:prSet custT="1"/>
      <dgm:spPr/>
      <dgm:t>
        <a:bodyPr/>
        <a:lstStyle/>
        <a:p>
          <a:r>
            <a:rPr lang="ru-RU" sz="1400" b="1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Проект решения об исполнении бюджета Анучинского МО за 2024 год вносится главой округа на рассмотрение в Думу Анучинского МО </a:t>
          </a:r>
        </a:p>
        <a:p>
          <a:r>
            <a:rPr lang="ru-RU" sz="1400" b="1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14.04.2025г</a:t>
          </a:r>
        </a:p>
      </dgm:t>
    </dgm:pt>
    <dgm:pt modelId="{AE73273E-C36B-4BF7-B1C1-9161876EA84E}" type="parTrans" cxnId="{A66A8075-583C-451C-8B1F-0BD0B02DAD5F}">
      <dgm:prSet/>
      <dgm:spPr/>
      <dgm:t>
        <a:bodyPr/>
        <a:lstStyle/>
        <a:p>
          <a:endParaRPr lang="ru-RU"/>
        </a:p>
      </dgm:t>
    </dgm:pt>
    <dgm:pt modelId="{9DE23588-4C76-4FF8-AB98-D0A444AC6622}" type="sibTrans" cxnId="{A66A8075-583C-451C-8B1F-0BD0B02DAD5F}">
      <dgm:prSet/>
      <dgm:spPr/>
      <dgm:t>
        <a:bodyPr/>
        <a:lstStyle/>
        <a:p>
          <a:endParaRPr lang="ru-RU"/>
        </a:p>
      </dgm:t>
    </dgm:pt>
    <dgm:pt modelId="{1C2335A4-4A8C-4F71-88C1-0FE1E47EFDDE}">
      <dgm:prSet custT="1"/>
      <dgm:spPr/>
      <dgm:t>
        <a:bodyPr/>
        <a:lstStyle/>
        <a:p>
          <a:r>
            <a:rPr lang="ru-RU" sz="1400" b="1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Рассмотрение проекта решения об исполнении бюджета Анучинского МО за </a:t>
          </a:r>
          <a:r>
            <a:rPr lang="ru-RU" sz="1400" b="1" i="1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2024 год на </a:t>
          </a:r>
          <a:r>
            <a:rPr lang="ru-RU" sz="1400" b="1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бюджетной комиссии</a:t>
          </a:r>
        </a:p>
        <a:p>
          <a:r>
            <a:rPr lang="ru-RU" sz="1400" b="1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23.04.2025г</a:t>
          </a:r>
          <a:endParaRPr lang="ru-RU" sz="1400" b="1" i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E4B03D71-7B95-43FA-857B-6FE2C00CCB52}" type="parTrans" cxnId="{1AEA44B6-5DE9-4905-B386-3D79E679EBED}">
      <dgm:prSet/>
      <dgm:spPr/>
      <dgm:t>
        <a:bodyPr/>
        <a:lstStyle/>
        <a:p>
          <a:endParaRPr lang="ru-RU"/>
        </a:p>
      </dgm:t>
    </dgm:pt>
    <dgm:pt modelId="{0F99C87F-D516-4E2B-A8CE-40B1D229D5F7}" type="sibTrans" cxnId="{1AEA44B6-5DE9-4905-B386-3D79E679EBED}">
      <dgm:prSet/>
      <dgm:spPr/>
      <dgm:t>
        <a:bodyPr/>
        <a:lstStyle/>
        <a:p>
          <a:endParaRPr lang="ru-RU"/>
        </a:p>
      </dgm:t>
    </dgm:pt>
    <dgm:pt modelId="{B9A5D8A0-0C32-4285-9A5B-5869ED8B7F75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ru-RU" sz="1400" b="1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Принятие решения «Об исполнении бюджета Анучинского МО за 2024 год» Думой Анучинского МО </a:t>
          </a:r>
        </a:p>
        <a:p>
          <a:r>
            <a:rPr lang="ru-RU" sz="1400" b="1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30.04.2025г</a:t>
          </a:r>
          <a:endParaRPr lang="ru-RU" sz="1400" b="1" i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0F15E57D-6077-499A-8C5D-647BBB136707}" type="parTrans" cxnId="{A6B5216E-AB03-4998-BD52-A0168126BA07}">
      <dgm:prSet/>
      <dgm:spPr/>
      <dgm:t>
        <a:bodyPr/>
        <a:lstStyle/>
        <a:p>
          <a:endParaRPr lang="ru-RU"/>
        </a:p>
      </dgm:t>
    </dgm:pt>
    <dgm:pt modelId="{3EB4F72F-23AC-4662-B0A1-E46D7AC341A9}" type="sibTrans" cxnId="{A6B5216E-AB03-4998-BD52-A0168126BA07}">
      <dgm:prSet/>
      <dgm:spPr/>
      <dgm:t>
        <a:bodyPr/>
        <a:lstStyle/>
        <a:p>
          <a:endParaRPr lang="ru-RU"/>
        </a:p>
      </dgm:t>
    </dgm:pt>
    <dgm:pt modelId="{837C3BFF-B91F-4824-B168-104E65D7AC69}" type="pres">
      <dgm:prSet presAssocID="{61C253C4-81E8-40D8-9776-33241BB9344D}" presName="composite" presStyleCnt="0">
        <dgm:presLayoutVars>
          <dgm:chMax val="1"/>
          <dgm:dir/>
          <dgm:resizeHandles val="exact"/>
        </dgm:presLayoutVars>
      </dgm:prSet>
      <dgm:spPr/>
    </dgm:pt>
    <dgm:pt modelId="{EAB5D3EF-7783-4621-A1A8-B730EBEB8E4B}" type="pres">
      <dgm:prSet presAssocID="{B2E58C81-9925-4823-8F28-5DB84CEB1DEB}" presName="roof" presStyleLbl="dkBgShp" presStyleIdx="0" presStyleCnt="2" custLinFactNeighborX="-5422" custLinFactNeighborY="-5063"/>
      <dgm:spPr/>
    </dgm:pt>
    <dgm:pt modelId="{C6E9D8B2-4DAD-4849-89A7-329B7AA07942}" type="pres">
      <dgm:prSet presAssocID="{B2E58C81-9925-4823-8F28-5DB84CEB1DEB}" presName="pillars" presStyleCnt="0"/>
      <dgm:spPr/>
    </dgm:pt>
    <dgm:pt modelId="{41C183B9-A44A-4620-B7FB-C34A16B2BCAB}" type="pres">
      <dgm:prSet presAssocID="{B2E58C81-9925-4823-8F28-5DB84CEB1DEB}" presName="pillar1" presStyleLbl="node1" presStyleIdx="0" presStyleCnt="5">
        <dgm:presLayoutVars>
          <dgm:bulletEnabled val="1"/>
        </dgm:presLayoutVars>
      </dgm:prSet>
      <dgm:spPr/>
    </dgm:pt>
    <dgm:pt modelId="{CAAAB02B-903B-4E48-A263-50293A14DD41}" type="pres">
      <dgm:prSet presAssocID="{D971D8C3-41F7-4243-BE7F-39C3D8AB86A7}" presName="pillarX" presStyleLbl="node1" presStyleIdx="1" presStyleCnt="5">
        <dgm:presLayoutVars>
          <dgm:bulletEnabled val="1"/>
        </dgm:presLayoutVars>
      </dgm:prSet>
      <dgm:spPr/>
    </dgm:pt>
    <dgm:pt modelId="{A265F15E-354C-49D7-A329-E7CA77B8F395}" type="pres">
      <dgm:prSet presAssocID="{D93B8F40-DC0D-4AE3-B8FA-EFBF33F81EF9}" presName="pillarX" presStyleLbl="node1" presStyleIdx="2" presStyleCnt="5">
        <dgm:presLayoutVars>
          <dgm:bulletEnabled val="1"/>
        </dgm:presLayoutVars>
      </dgm:prSet>
      <dgm:spPr/>
    </dgm:pt>
    <dgm:pt modelId="{11C832BF-F680-4C40-8B5D-90F556A82924}" type="pres">
      <dgm:prSet presAssocID="{1C2335A4-4A8C-4F71-88C1-0FE1E47EFDDE}" presName="pillarX" presStyleLbl="node1" presStyleIdx="3" presStyleCnt="5">
        <dgm:presLayoutVars>
          <dgm:bulletEnabled val="1"/>
        </dgm:presLayoutVars>
      </dgm:prSet>
      <dgm:spPr/>
    </dgm:pt>
    <dgm:pt modelId="{C1D90B4F-666A-417E-A29C-2A64F79BC10B}" type="pres">
      <dgm:prSet presAssocID="{B9A5D8A0-0C32-4285-9A5B-5869ED8B7F75}" presName="pillarX" presStyleLbl="node1" presStyleIdx="4" presStyleCnt="5">
        <dgm:presLayoutVars>
          <dgm:bulletEnabled val="1"/>
        </dgm:presLayoutVars>
      </dgm:prSet>
      <dgm:spPr/>
    </dgm:pt>
    <dgm:pt modelId="{5A1D420A-AE0B-44BA-A876-EFCE31C7EB49}" type="pres">
      <dgm:prSet presAssocID="{B2E58C81-9925-4823-8F28-5DB84CEB1DEB}" presName="base" presStyleLbl="dkBgShp" presStyleIdx="1" presStyleCnt="2"/>
      <dgm:spPr/>
    </dgm:pt>
  </dgm:ptLst>
  <dgm:cxnLst>
    <dgm:cxn modelId="{66CA2222-621D-42E7-9E91-6B52EADAC48B}" type="presOf" srcId="{1C2335A4-4A8C-4F71-88C1-0FE1E47EFDDE}" destId="{11C832BF-F680-4C40-8B5D-90F556A82924}" srcOrd="0" destOrd="0" presId="urn:microsoft.com/office/officeart/2005/8/layout/hList3"/>
    <dgm:cxn modelId="{1E9A2E31-ABFE-4E3F-9BE3-F7B8D8D139D0}" type="presOf" srcId="{D93B8F40-DC0D-4AE3-B8FA-EFBF33F81EF9}" destId="{A265F15E-354C-49D7-A329-E7CA77B8F395}" srcOrd="0" destOrd="0" presId="urn:microsoft.com/office/officeart/2005/8/layout/hList3"/>
    <dgm:cxn modelId="{8D203741-1DF1-4D54-B0A9-10C713E66B2D}" type="presOf" srcId="{56374341-B1D6-46E1-8509-93C5B450D354}" destId="{41C183B9-A44A-4620-B7FB-C34A16B2BCAB}" srcOrd="0" destOrd="0" presId="urn:microsoft.com/office/officeart/2005/8/layout/hList3"/>
    <dgm:cxn modelId="{7DD23543-0251-4712-BEC7-5D5E64B25501}" srcId="{B2E58C81-9925-4823-8F28-5DB84CEB1DEB}" destId="{56374341-B1D6-46E1-8509-93C5B450D354}" srcOrd="0" destOrd="0" parTransId="{FE26250E-01DE-4C79-B883-CBA0C379A55F}" sibTransId="{89086DE7-4B61-43B8-B340-CB927BA7C7D7}"/>
    <dgm:cxn modelId="{A6B5216E-AB03-4998-BD52-A0168126BA07}" srcId="{B2E58C81-9925-4823-8F28-5DB84CEB1DEB}" destId="{B9A5D8A0-0C32-4285-9A5B-5869ED8B7F75}" srcOrd="4" destOrd="0" parTransId="{0F15E57D-6077-499A-8C5D-647BBB136707}" sibTransId="{3EB4F72F-23AC-4662-B0A1-E46D7AC341A9}"/>
    <dgm:cxn modelId="{A66A8075-583C-451C-8B1F-0BD0B02DAD5F}" srcId="{B2E58C81-9925-4823-8F28-5DB84CEB1DEB}" destId="{D93B8F40-DC0D-4AE3-B8FA-EFBF33F81EF9}" srcOrd="2" destOrd="0" parTransId="{AE73273E-C36B-4BF7-B1C1-9161876EA84E}" sibTransId="{9DE23588-4C76-4FF8-AB98-D0A444AC6622}"/>
    <dgm:cxn modelId="{9EC6B876-AAE5-4F68-92A3-368D2508BA15}" srcId="{B2E58C81-9925-4823-8F28-5DB84CEB1DEB}" destId="{D971D8C3-41F7-4243-BE7F-39C3D8AB86A7}" srcOrd="1" destOrd="0" parTransId="{F55B6308-2C32-4658-9654-1DAC81EF5D84}" sibTransId="{13AFB5F4-22E2-4C26-AD48-F2DADA2328BE}"/>
    <dgm:cxn modelId="{1DCAC384-4F00-468D-B3D4-7F48CA5AF06F}" type="presOf" srcId="{B2E58C81-9925-4823-8F28-5DB84CEB1DEB}" destId="{EAB5D3EF-7783-4621-A1A8-B730EBEB8E4B}" srcOrd="0" destOrd="0" presId="urn:microsoft.com/office/officeart/2005/8/layout/hList3"/>
    <dgm:cxn modelId="{A7021F92-A891-45A2-AD68-A8819B96350A}" type="presOf" srcId="{D971D8C3-41F7-4243-BE7F-39C3D8AB86A7}" destId="{CAAAB02B-903B-4E48-A263-50293A14DD41}" srcOrd="0" destOrd="0" presId="urn:microsoft.com/office/officeart/2005/8/layout/hList3"/>
    <dgm:cxn modelId="{DDDD03B1-905B-4192-8C16-20324430AA04}" type="presOf" srcId="{61C253C4-81E8-40D8-9776-33241BB9344D}" destId="{837C3BFF-B91F-4824-B168-104E65D7AC69}" srcOrd="0" destOrd="0" presId="urn:microsoft.com/office/officeart/2005/8/layout/hList3"/>
    <dgm:cxn modelId="{148B3BB1-B29D-44A8-BF54-C79B31F8333F}" type="presOf" srcId="{B9A5D8A0-0C32-4285-9A5B-5869ED8B7F75}" destId="{C1D90B4F-666A-417E-A29C-2A64F79BC10B}" srcOrd="0" destOrd="0" presId="urn:microsoft.com/office/officeart/2005/8/layout/hList3"/>
    <dgm:cxn modelId="{1AEA44B6-5DE9-4905-B386-3D79E679EBED}" srcId="{B2E58C81-9925-4823-8F28-5DB84CEB1DEB}" destId="{1C2335A4-4A8C-4F71-88C1-0FE1E47EFDDE}" srcOrd="3" destOrd="0" parTransId="{E4B03D71-7B95-43FA-857B-6FE2C00CCB52}" sibTransId="{0F99C87F-D516-4E2B-A8CE-40B1D229D5F7}"/>
    <dgm:cxn modelId="{90A6EFDC-EE49-4F4D-8D77-0F0033F62DCC}" srcId="{61C253C4-81E8-40D8-9776-33241BB9344D}" destId="{B2E58C81-9925-4823-8F28-5DB84CEB1DEB}" srcOrd="0" destOrd="0" parTransId="{6BD7462E-EDB0-405F-BE60-8847F14C570E}" sibTransId="{8A528DDA-758A-49D0-83EA-02525331611E}"/>
    <dgm:cxn modelId="{697ABF2D-D67C-4F0F-817F-E810A7ABB417}" type="presParOf" srcId="{837C3BFF-B91F-4824-B168-104E65D7AC69}" destId="{EAB5D3EF-7783-4621-A1A8-B730EBEB8E4B}" srcOrd="0" destOrd="0" presId="urn:microsoft.com/office/officeart/2005/8/layout/hList3"/>
    <dgm:cxn modelId="{1EB753B2-DDF1-4B60-ACEC-6A2346F65272}" type="presParOf" srcId="{837C3BFF-B91F-4824-B168-104E65D7AC69}" destId="{C6E9D8B2-4DAD-4849-89A7-329B7AA07942}" srcOrd="1" destOrd="0" presId="urn:microsoft.com/office/officeart/2005/8/layout/hList3"/>
    <dgm:cxn modelId="{6EE1346F-E954-48AF-9EFB-A235B6F58312}" type="presParOf" srcId="{C6E9D8B2-4DAD-4849-89A7-329B7AA07942}" destId="{41C183B9-A44A-4620-B7FB-C34A16B2BCAB}" srcOrd="0" destOrd="0" presId="urn:microsoft.com/office/officeart/2005/8/layout/hList3"/>
    <dgm:cxn modelId="{C4AEEF49-7E50-4392-B406-45F3D2AE0902}" type="presParOf" srcId="{C6E9D8B2-4DAD-4849-89A7-329B7AA07942}" destId="{CAAAB02B-903B-4E48-A263-50293A14DD41}" srcOrd="1" destOrd="0" presId="urn:microsoft.com/office/officeart/2005/8/layout/hList3"/>
    <dgm:cxn modelId="{B89D8592-8A68-45E5-A5F9-E4B9BCD24611}" type="presParOf" srcId="{C6E9D8B2-4DAD-4849-89A7-329B7AA07942}" destId="{A265F15E-354C-49D7-A329-E7CA77B8F395}" srcOrd="2" destOrd="0" presId="urn:microsoft.com/office/officeart/2005/8/layout/hList3"/>
    <dgm:cxn modelId="{ACF2C1F5-2B15-4146-96F6-CD7BA7A0B0E4}" type="presParOf" srcId="{C6E9D8B2-4DAD-4849-89A7-329B7AA07942}" destId="{11C832BF-F680-4C40-8B5D-90F556A82924}" srcOrd="3" destOrd="0" presId="urn:microsoft.com/office/officeart/2005/8/layout/hList3"/>
    <dgm:cxn modelId="{D077F1A4-1B0F-4D38-9BFC-265CCC913F63}" type="presParOf" srcId="{C6E9D8B2-4DAD-4849-89A7-329B7AA07942}" destId="{C1D90B4F-666A-417E-A29C-2A64F79BC10B}" srcOrd="4" destOrd="0" presId="urn:microsoft.com/office/officeart/2005/8/layout/hList3"/>
    <dgm:cxn modelId="{F904E5DB-1192-4D32-879F-D89AA6135E8B}" type="presParOf" srcId="{837C3BFF-B91F-4824-B168-104E65D7AC69}" destId="{5A1D420A-AE0B-44BA-A876-EFCE31C7EB49}" srcOrd="2" destOrd="0" presId="urn:microsoft.com/office/officeart/2005/8/layout/hList3"/>
  </dgm:cxnLst>
  <dgm:bg>
    <a:solidFill>
      <a:srgbClr val="FFFF00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B5D3EF-7783-4621-A1A8-B730EBEB8E4B}">
      <dsp:nvSpPr>
        <dsp:cNvPr id="0" name=""/>
        <dsp:cNvSpPr/>
      </dsp:nvSpPr>
      <dsp:spPr>
        <a:xfrm>
          <a:off x="0" y="0"/>
          <a:ext cx="11231240" cy="1877626"/>
        </a:xfrm>
        <a:prstGeom prst="rect">
          <a:avLst/>
        </a:prstGeom>
        <a:gradFill rotWithShape="0">
          <a:gsLst>
            <a:gs pos="0">
              <a:schemeClr val="accent4">
                <a:shade val="9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shade val="9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shade val="9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Хронология рассмотрения проекта 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 исполнении бюджета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Анучинского муниципального округа за 2024 год </a:t>
          </a:r>
        </a:p>
      </dsp:txBody>
      <dsp:txXfrm>
        <a:off x="0" y="0"/>
        <a:ext cx="11231240" cy="1877626"/>
      </dsp:txXfrm>
    </dsp:sp>
    <dsp:sp modelId="{41C183B9-A44A-4620-B7FB-C34A16B2BCAB}">
      <dsp:nvSpPr>
        <dsp:cNvPr id="0" name=""/>
        <dsp:cNvSpPr/>
      </dsp:nvSpPr>
      <dsp:spPr>
        <a:xfrm>
          <a:off x="1371" y="1877626"/>
          <a:ext cx="2245699" cy="3943016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1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Проект решения об исполнении бюджета Анучинского МО за 2024 год размещается в информационно-телекоммуникационной сети Интернет для проведения общественных обсуждений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1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10.03.2025г</a:t>
          </a:r>
        </a:p>
      </dsp:txBody>
      <dsp:txXfrm>
        <a:off x="1371" y="1877626"/>
        <a:ext cx="2245699" cy="3943016"/>
      </dsp:txXfrm>
    </dsp:sp>
    <dsp:sp modelId="{CAAAB02B-903B-4E48-A263-50293A14DD41}">
      <dsp:nvSpPr>
        <dsp:cNvPr id="0" name=""/>
        <dsp:cNvSpPr/>
      </dsp:nvSpPr>
      <dsp:spPr>
        <a:xfrm>
          <a:off x="2247070" y="1877626"/>
          <a:ext cx="2245699" cy="3943016"/>
        </a:xfrm>
        <a:prstGeom prst="rect">
          <a:avLst/>
        </a:prstGeom>
        <a:gradFill rotWithShape="0">
          <a:gsLst>
            <a:gs pos="0">
              <a:schemeClr val="accent4">
                <a:hueOff val="2450223"/>
                <a:satOff val="-10194"/>
                <a:lumOff val="240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2450223"/>
                <a:satOff val="-10194"/>
                <a:lumOff val="240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2450223"/>
                <a:satOff val="-10194"/>
                <a:lumOff val="240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1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Публичные слушания по проекту решения об исполнении бюджета Анучинского МО за 2024 год проводятся в актовом зале здания администрации (</a:t>
          </a:r>
          <a:r>
            <a:rPr lang="ru-RU" sz="1400" b="1" i="1" kern="1200" dirty="0" err="1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с.Анучино</a:t>
          </a:r>
          <a:r>
            <a:rPr lang="ru-RU" sz="1400" b="1" i="1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i="1" kern="1200" dirty="0" err="1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ул.Лазо</a:t>
          </a:r>
          <a:r>
            <a:rPr lang="ru-RU" sz="1400" b="1" i="1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6)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1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02.04.2025г</a:t>
          </a:r>
        </a:p>
      </dsp:txBody>
      <dsp:txXfrm>
        <a:off x="2247070" y="1877626"/>
        <a:ext cx="2245699" cy="3943016"/>
      </dsp:txXfrm>
    </dsp:sp>
    <dsp:sp modelId="{A265F15E-354C-49D7-A329-E7CA77B8F395}">
      <dsp:nvSpPr>
        <dsp:cNvPr id="0" name=""/>
        <dsp:cNvSpPr/>
      </dsp:nvSpPr>
      <dsp:spPr>
        <a:xfrm>
          <a:off x="4492770" y="1877626"/>
          <a:ext cx="2245699" cy="3943016"/>
        </a:xfrm>
        <a:prstGeom prst="rect">
          <a:avLst/>
        </a:prstGeom>
        <a:gradFill rotWithShape="0">
          <a:gsLst>
            <a:gs pos="0">
              <a:schemeClr val="accent4">
                <a:hueOff val="4900445"/>
                <a:satOff val="-20388"/>
                <a:lumOff val="480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4900445"/>
                <a:satOff val="-20388"/>
                <a:lumOff val="480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4900445"/>
                <a:satOff val="-20388"/>
                <a:lumOff val="480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1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Проект решения об исполнении бюджета Анучинского МО за 2024 год вносится главой округа на рассмотрение в Думу Анучинского МО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1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14.04.2025г</a:t>
          </a:r>
        </a:p>
      </dsp:txBody>
      <dsp:txXfrm>
        <a:off x="4492770" y="1877626"/>
        <a:ext cx="2245699" cy="3943016"/>
      </dsp:txXfrm>
    </dsp:sp>
    <dsp:sp modelId="{11C832BF-F680-4C40-8B5D-90F556A82924}">
      <dsp:nvSpPr>
        <dsp:cNvPr id="0" name=""/>
        <dsp:cNvSpPr/>
      </dsp:nvSpPr>
      <dsp:spPr>
        <a:xfrm>
          <a:off x="6738469" y="1877626"/>
          <a:ext cx="2245699" cy="3943016"/>
        </a:xfrm>
        <a:prstGeom prst="rect">
          <a:avLst/>
        </a:prstGeom>
        <a:gradFill rotWithShape="0">
          <a:gsLst>
            <a:gs pos="0">
              <a:schemeClr val="accent4">
                <a:hueOff val="7350668"/>
                <a:satOff val="-30583"/>
                <a:lumOff val="720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7350668"/>
                <a:satOff val="-30583"/>
                <a:lumOff val="720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7350668"/>
                <a:satOff val="-30583"/>
                <a:lumOff val="720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1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Рассмотрение проекта решения об исполнении бюджета Анучинского МО за </a:t>
          </a:r>
          <a:r>
            <a:rPr lang="ru-RU" sz="1400" b="1" i="1" kern="120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2024 год на </a:t>
          </a:r>
          <a:r>
            <a:rPr lang="ru-RU" sz="1400" b="1" i="1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бюджетной комиссии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1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23.04.2025г</a:t>
          </a:r>
          <a:endParaRPr lang="ru-RU" sz="1400" b="1" i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6738469" y="1877626"/>
        <a:ext cx="2245699" cy="3943016"/>
      </dsp:txXfrm>
    </dsp:sp>
    <dsp:sp modelId="{C1D90B4F-666A-417E-A29C-2A64F79BC10B}">
      <dsp:nvSpPr>
        <dsp:cNvPr id="0" name=""/>
        <dsp:cNvSpPr/>
      </dsp:nvSpPr>
      <dsp:spPr>
        <a:xfrm>
          <a:off x="8984169" y="1877626"/>
          <a:ext cx="2245699" cy="3943016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1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Принятие решения «Об исполнении бюджета Анучинского МО за 2024 год» Думой Анучинского МО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1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30.04.2025г</a:t>
          </a:r>
          <a:endParaRPr lang="ru-RU" sz="1400" b="1" i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8984169" y="1877626"/>
        <a:ext cx="2245699" cy="3943016"/>
      </dsp:txXfrm>
    </dsp:sp>
    <dsp:sp modelId="{5A1D420A-AE0B-44BA-A876-EFCE31C7EB49}">
      <dsp:nvSpPr>
        <dsp:cNvPr id="0" name=""/>
        <dsp:cNvSpPr/>
      </dsp:nvSpPr>
      <dsp:spPr>
        <a:xfrm>
          <a:off x="0" y="5820643"/>
          <a:ext cx="11231240" cy="438112"/>
        </a:xfrm>
        <a:prstGeom prst="rect">
          <a:avLst/>
        </a:prstGeom>
        <a:gradFill rotWithShape="0">
          <a:gsLst>
            <a:gs pos="0">
              <a:schemeClr val="accent4">
                <a:shade val="9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shade val="9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shade val="9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9D12F7-D54E-C259-D67F-7BAFDFAC5D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C5B7434-778E-0358-FAB9-F75DB0F9C7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63E650-0221-2D3F-6281-98642108E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4091-5521-44F2-AB86-D99C847114D0}" type="datetimeFigureOut">
              <a:rPr lang="ru-RU" smtClean="0"/>
              <a:t>19.02.2025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C22C7F5-49A1-562D-6931-22C5EB104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1D6C1FF-13EC-636A-39BF-FE92864A8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F29C-2F02-4239-9FE9-A781690E3E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0053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16026F-5E9F-F480-28E7-440B659D1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E6E94F-1F71-B2AA-B07E-FD2736293D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1B33EE-7593-4E4C-81F6-467155C27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4091-5521-44F2-AB86-D99C847114D0}" type="datetimeFigureOut">
              <a:rPr lang="ru-RU" smtClean="0"/>
              <a:t>19.02.2025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B464349-9635-A156-60F4-D0D7A0F70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DBAEB5-BBEE-2276-37D1-1BAFE0140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F29C-2F02-4239-9FE9-A781690E3E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845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84D9A3-C52D-57B1-F441-9B0552ABB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3CB986B-FE61-53C3-60D2-F4DD0923C2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4DCF4DD-11F1-AD22-9FCF-96A30FB60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4091-5521-44F2-AB86-D99C847114D0}" type="datetimeFigureOut">
              <a:rPr lang="ru-RU" smtClean="0"/>
              <a:t>19.02.2025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4F42043-AFC9-C398-8013-EC2F97905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625CEB-E8AA-9D20-D670-C55E2D235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F29C-2F02-4239-9FE9-A781690E3E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0302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95AF53-6272-9EFB-644D-0D51D4E68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4A90A74-607E-CD88-CD28-114E287C93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3852470-D809-2097-8B84-29A8643537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B1CD253-1449-8C80-7A94-32AB5EFF8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4091-5521-44F2-AB86-D99C847114D0}" type="datetimeFigureOut">
              <a:rPr lang="ru-RU" smtClean="0"/>
              <a:t>19.02.2025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285AAB0-67E3-503E-41CA-65F5BDE88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125A585-3B5F-CD3B-F336-4ADB8D92F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F29C-2F02-4239-9FE9-A781690E3E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8879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E4CFAE-41BF-F7F5-3D52-8995F1886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F6D5499-0AEE-8205-6ED1-E1ED2CCC49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61DB965-DC9E-77EE-0CC6-4989AB8AB9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D97048-5F4D-6DF5-8A7A-2445E33BCD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A2F2763-E3BA-8FF5-5E1F-FC8E03DD15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E6DE790-3CA9-2E9B-31E5-B22347372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4091-5521-44F2-AB86-D99C847114D0}" type="datetimeFigureOut">
              <a:rPr lang="ru-RU" smtClean="0"/>
              <a:t>19.02.2025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BD83301-E027-C7DB-05B8-DAD08D08C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D754937-1804-5599-C286-EE068193B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F29C-2F02-4239-9FE9-A781690E3E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9521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6987E5-84A4-01A3-40FF-A8EBEF7EE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EA0D18C-A3E7-291F-25F7-F998B1245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4091-5521-44F2-AB86-D99C847114D0}" type="datetimeFigureOut">
              <a:rPr lang="ru-RU" smtClean="0"/>
              <a:t>19.02.2025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63DD8F3-320E-3694-8453-620412050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13FD6BA-A4A3-0214-45DE-6AB806C6D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F29C-2F02-4239-9FE9-A781690E3E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6598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8DDFC30-41A7-F2D9-5911-20C171FF6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4091-5521-44F2-AB86-D99C847114D0}" type="datetimeFigureOut">
              <a:rPr lang="ru-RU" smtClean="0"/>
              <a:t>19.02.2025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BBDA10B-3D6A-0AD0-3D2A-CCEFEB267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6ED6A62-0C5C-0C2B-B5D5-60E9FDF06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F29C-2F02-4239-9FE9-A781690E3E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6717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CE35CB-7A94-2D80-A5ED-B83D19748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E8F807A-094F-3942-9352-9477D1F989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CDCD7D3-7B0F-1151-A32A-205C1FEAC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3492FC0-65FD-37BA-0D8D-8B200C812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4091-5521-44F2-AB86-D99C847114D0}" type="datetimeFigureOut">
              <a:rPr lang="ru-RU" smtClean="0"/>
              <a:t>19.02.2025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8D0A30D-F991-90A1-B8D6-142E685B1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F4ADC50-C162-CF87-439E-8A6E935D4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F29C-2F02-4239-9FE9-A781690E3E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339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06E9B9-2554-DDC7-DB4D-F95ADADE3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B92F109-45A4-DFC4-ED33-DD28E54F35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DDEF542-7036-7BA6-7BE4-DECBBEF234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8233BE1-040D-6735-BD78-2B3D86AD9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4091-5521-44F2-AB86-D99C847114D0}" type="datetimeFigureOut">
              <a:rPr lang="ru-RU" smtClean="0"/>
              <a:t>19.02.2025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0708C22-CDAA-8528-0F81-15A12A074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76D0487-531F-A7B8-E323-2306055EE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F29C-2F02-4239-9FE9-A781690E3E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7734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55DCC3-B5CF-BF6A-4BE8-706639F8B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E8E7527-EF46-A553-F503-2221CD9FC3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BC4E7F-44A0-92EA-5259-D57C20ABD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4091-5521-44F2-AB86-D99C847114D0}" type="datetimeFigureOut">
              <a:rPr lang="ru-RU" smtClean="0"/>
              <a:t>19.02.2025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038865-1093-3F7A-D2BE-794EA23EA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D6E30B3-DD82-6120-A6C4-ADBBA0E81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F29C-2F02-4239-9FE9-A781690E3E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0461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9AB7EC6-5916-8957-75E8-AC128A35AC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6987022-13E0-0BD3-D591-71DAB32C6D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94FF433-8DBA-E249-C5D1-5C9E408BC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4091-5521-44F2-AB86-D99C847114D0}" type="datetimeFigureOut">
              <a:rPr lang="ru-RU" smtClean="0"/>
              <a:t>19.02.2025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7075307-E14C-9818-B431-1B134D02B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EA2936-42E3-DD4B-ED7D-42C89886C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F29C-2F02-4239-9FE9-A781690E3E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067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B1E3DC-73B2-DBEE-DD7F-1FFE4BCEA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ACCCDD0-BA3F-CCDB-F76B-85CCC91A9B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344AD86-C71C-9AA2-39B0-9D5AF16B0C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84091-5521-44F2-AB86-D99C847114D0}" type="datetimeFigureOut">
              <a:rPr lang="ru-RU" smtClean="0"/>
              <a:t>19.02.2025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32FDED-24E5-9A4F-5CC2-4F43EE799E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EF31554-647B-BA62-01FD-92F7119570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AAF29C-2F02-4239-9FE9-A781690E3E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7329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6B9D510F-6CFB-BA34-C429-3B0A340F90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52573660"/>
              </p:ext>
            </p:extLst>
          </p:nvPr>
        </p:nvGraphicFramePr>
        <p:xfrm>
          <a:off x="505040" y="88778"/>
          <a:ext cx="11231240" cy="62587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3372136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112</Words>
  <Application>Microsoft Office PowerPoint</Application>
  <PresentationFormat>Широкоэкранный</PresentationFormat>
  <Paragraphs>13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Вера В. Клыкова</dc:creator>
  <cp:lastModifiedBy>Вера В. Клыкова</cp:lastModifiedBy>
  <cp:revision>15</cp:revision>
  <cp:lastPrinted>2025-02-19T00:38:39Z</cp:lastPrinted>
  <dcterms:created xsi:type="dcterms:W3CDTF">2024-07-01T00:45:21Z</dcterms:created>
  <dcterms:modified xsi:type="dcterms:W3CDTF">2025-02-19T01:28:19Z</dcterms:modified>
</cp:coreProperties>
</file>