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93" r:id="rId2"/>
    <p:sldId id="394" r:id="rId3"/>
    <p:sldId id="395" r:id="rId4"/>
    <p:sldId id="396" r:id="rId5"/>
    <p:sldId id="397" r:id="rId6"/>
    <p:sldId id="426" r:id="rId7"/>
    <p:sldId id="427" r:id="rId8"/>
    <p:sldId id="399" r:id="rId9"/>
    <p:sldId id="400" r:id="rId10"/>
    <p:sldId id="405" r:id="rId11"/>
    <p:sldId id="406" r:id="rId12"/>
    <p:sldId id="407" r:id="rId13"/>
    <p:sldId id="401" r:id="rId14"/>
    <p:sldId id="408" r:id="rId15"/>
    <p:sldId id="404" r:id="rId16"/>
    <p:sldId id="409" r:id="rId17"/>
    <p:sldId id="410" r:id="rId18"/>
    <p:sldId id="411" r:id="rId19"/>
    <p:sldId id="412" r:id="rId20"/>
    <p:sldId id="413" r:id="rId21"/>
    <p:sldId id="414" r:id="rId22"/>
    <p:sldId id="415" r:id="rId23"/>
    <p:sldId id="416" r:id="rId24"/>
    <p:sldId id="417" r:id="rId25"/>
    <p:sldId id="419" r:id="rId26"/>
    <p:sldId id="418" r:id="rId27"/>
    <p:sldId id="421" r:id="rId28"/>
    <p:sldId id="422" r:id="rId29"/>
    <p:sldId id="423" r:id="rId30"/>
    <p:sldId id="424" r:id="rId31"/>
    <p:sldId id="425" r:id="rId32"/>
    <p:sldId id="429" r:id="rId33"/>
    <p:sldId id="428" r:id="rId34"/>
    <p:sldId id="430" r:id="rId35"/>
    <p:sldId id="431" r:id="rId36"/>
    <p:sldId id="432" r:id="rId37"/>
    <p:sldId id="433" r:id="rId38"/>
    <p:sldId id="434" r:id="rId39"/>
    <p:sldId id="435" r:id="rId40"/>
    <p:sldId id="436" r:id="rId41"/>
    <p:sldId id="437" r:id="rId42"/>
    <p:sldId id="440" r:id="rId43"/>
    <p:sldId id="438" r:id="rId44"/>
    <p:sldId id="439" r:id="rId45"/>
    <p:sldId id="441" r:id="rId46"/>
    <p:sldId id="367" r:id="rId47"/>
    <p:sldId id="443" r:id="rId48"/>
    <p:sldId id="444" r:id="rId49"/>
    <p:sldId id="445" r:id="rId50"/>
    <p:sldId id="446" r:id="rId51"/>
    <p:sldId id="447" r:id="rId52"/>
    <p:sldId id="448" r:id="rId53"/>
    <p:sldId id="449" r:id="rId54"/>
    <p:sldId id="450" r:id="rId55"/>
    <p:sldId id="451" r:id="rId56"/>
    <p:sldId id="452" r:id="rId57"/>
    <p:sldId id="453" r:id="rId58"/>
    <p:sldId id="454" r:id="rId59"/>
    <p:sldId id="455" r:id="rId60"/>
    <p:sldId id="456" r:id="rId61"/>
    <p:sldId id="457" r:id="rId62"/>
    <p:sldId id="458" r:id="rId63"/>
    <p:sldId id="459" r:id="rId64"/>
    <p:sldId id="460" r:id="rId65"/>
  </p:sldIdLst>
  <p:sldSz cx="12192000" cy="6858000"/>
  <p:notesSz cx="679767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FAFC"/>
    <a:srgbClr val="FF99CC"/>
    <a:srgbClr val="20DAE8"/>
    <a:srgbClr val="15B8C5"/>
    <a:srgbClr val="00CC99"/>
    <a:srgbClr val="CC66FF"/>
    <a:srgbClr val="FF66CC"/>
    <a:srgbClr val="85BE62"/>
    <a:srgbClr val="A0B6FE"/>
    <a:srgbClr val="FF61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4" d="100"/>
          <a:sy n="114" d="100"/>
        </p:scale>
        <p:origin x="186"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 населения (чел.)</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12237</c:v>
                </c:pt>
              </c:numCache>
            </c:numRef>
          </c:val>
          <c:extLst>
            <c:ext xmlns:c16="http://schemas.microsoft.com/office/drawing/2014/chart" uri="{C3380CC4-5D6E-409C-BE32-E72D297353CC}">
              <c16:uniqueId val="{00000000-A766-4DC0-BBE4-1183E511B6EA}"/>
            </c:ext>
          </c:extLst>
        </c:ser>
        <c:ser>
          <c:idx val="1"/>
          <c:order val="1"/>
          <c:tx>
            <c:strRef>
              <c:f>Лист1!$C$1</c:f>
              <c:strCache>
                <c:ptCount val="1"/>
                <c:pt idx="0">
                  <c:v>факт</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12237</c:v>
                </c:pt>
              </c:numCache>
            </c:numRef>
          </c:val>
          <c:extLst>
            <c:ext xmlns:c16="http://schemas.microsoft.com/office/drawing/2014/chart" uri="{C3380CC4-5D6E-409C-BE32-E72D297353CC}">
              <c16:uniqueId val="{00000001-A766-4DC0-BBE4-1183E511B6EA}"/>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Объем промышленного производства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145.1</c:v>
                </c:pt>
              </c:numCache>
            </c:numRef>
          </c:val>
          <c:extLst>
            <c:ext xmlns:c16="http://schemas.microsoft.com/office/drawing/2014/chart" uri="{C3380CC4-5D6E-409C-BE32-E72D297353CC}">
              <c16:uniqueId val="{00000000-DDB0-465A-97B1-8C541E7AC9C3}"/>
            </c:ext>
          </c:extLst>
        </c:ser>
        <c:ser>
          <c:idx val="1"/>
          <c:order val="1"/>
          <c:tx>
            <c:strRef>
              <c:f>Лист1!$C$1</c:f>
              <c:strCache>
                <c:ptCount val="1"/>
                <c:pt idx="0">
                  <c:v>факт</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145.1</c:v>
                </c:pt>
              </c:numCache>
            </c:numRef>
          </c:val>
          <c:extLst>
            <c:ext xmlns:c16="http://schemas.microsoft.com/office/drawing/2014/chart" uri="{C3380CC4-5D6E-409C-BE32-E72D297353CC}">
              <c16:uniqueId val="{00000001-DDB0-465A-97B1-8C541E7AC9C3}"/>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Инвестиции в основной капитал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FFCCFF"/>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97.4</c:v>
                </c:pt>
              </c:numCache>
            </c:numRef>
          </c:val>
          <c:extLst>
            <c:ext xmlns:c16="http://schemas.microsoft.com/office/drawing/2014/chart" uri="{C3380CC4-5D6E-409C-BE32-E72D297353CC}">
              <c16:uniqueId val="{00000000-727E-4815-BD21-35023A8C81BB}"/>
            </c:ext>
          </c:extLst>
        </c:ser>
        <c:ser>
          <c:idx val="1"/>
          <c:order val="1"/>
          <c:tx>
            <c:strRef>
              <c:f>Лист1!$C$1</c:f>
              <c:strCache>
                <c:ptCount val="1"/>
                <c:pt idx="0">
                  <c:v>факт</c:v>
                </c:pt>
              </c:strCache>
            </c:strRef>
          </c:tx>
          <c:spPr>
            <a:solidFill>
              <a:schemeClr val="accent6">
                <a:lumMod val="40000"/>
                <a:lumOff val="60000"/>
              </a:schemeClr>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98.6</c:v>
                </c:pt>
              </c:numCache>
            </c:numRef>
          </c:val>
          <c:extLst>
            <c:ext xmlns:c16="http://schemas.microsoft.com/office/drawing/2014/chart" uri="{C3380CC4-5D6E-409C-BE32-E72D297353CC}">
              <c16:uniqueId val="{00000001-727E-4815-BD21-35023A8C81BB}"/>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Индекс потребительских цен (%)</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33CCFF"/>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109.4</c:v>
                </c:pt>
              </c:numCache>
            </c:numRef>
          </c:val>
          <c:extLst>
            <c:ext xmlns:c16="http://schemas.microsoft.com/office/drawing/2014/chart" uri="{C3380CC4-5D6E-409C-BE32-E72D297353CC}">
              <c16:uniqueId val="{00000000-2BBD-41DE-B840-2415E9F2C119}"/>
            </c:ext>
          </c:extLst>
        </c:ser>
        <c:ser>
          <c:idx val="1"/>
          <c:order val="1"/>
          <c:tx>
            <c:strRef>
              <c:f>Лист1!$C$1</c:f>
              <c:strCache>
                <c:ptCount val="1"/>
                <c:pt idx="0">
                  <c:v>факт</c:v>
                </c:pt>
              </c:strCache>
            </c:strRef>
          </c:tx>
          <c:spPr>
            <a:solidFill>
              <a:srgbClr val="ADD395"/>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rgbClr val="6FAE48"/>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2-2BBD-41DE-B840-2415E9F2C119}"/>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109.7</c:v>
                </c:pt>
              </c:numCache>
            </c:numRef>
          </c:val>
          <c:extLst>
            <c:ext xmlns:c16="http://schemas.microsoft.com/office/drawing/2014/chart" uri="{C3380CC4-5D6E-409C-BE32-E72D297353CC}">
              <c16:uniqueId val="{00000001-2BBD-41DE-B840-2415E9F2C119}"/>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Уровень зарегистрированной безработицы(%)</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2.1</c:v>
                </c:pt>
              </c:numCache>
            </c:numRef>
          </c:val>
          <c:extLst>
            <c:ext xmlns:c16="http://schemas.microsoft.com/office/drawing/2014/chart" uri="{C3380CC4-5D6E-409C-BE32-E72D297353CC}">
              <c16:uniqueId val="{00000000-E6F4-4798-A8C4-2CAEFCE69DA7}"/>
            </c:ext>
          </c:extLst>
        </c:ser>
        <c:ser>
          <c:idx val="1"/>
          <c:order val="1"/>
          <c:tx>
            <c:strRef>
              <c:f>Лист1!$C$1</c:f>
              <c:strCache>
                <c:ptCount val="1"/>
                <c:pt idx="0">
                  <c:v>факт</c:v>
                </c:pt>
              </c:strCache>
            </c:strRef>
          </c:tx>
          <c:spPr>
            <a:solidFill>
              <a:srgbClr val="FF8BE6"/>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rgbClr val="FF8BE6"/>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2-E6F4-4798-A8C4-2CAEFCE69DA7}"/>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1.66</c:v>
                </c:pt>
              </c:numCache>
            </c:numRef>
          </c:val>
          <c:extLst>
            <c:ext xmlns:c16="http://schemas.microsoft.com/office/drawing/2014/chart" uri="{C3380CC4-5D6E-409C-BE32-E72D297353CC}">
              <c16:uniqueId val="{00000003-E6F4-4798-A8C4-2CAEFCE69DA7}"/>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Среднемесячная заработная плата (руб.)</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FF99CC"/>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71610.3</c:v>
                </c:pt>
              </c:numCache>
            </c:numRef>
          </c:val>
          <c:extLst>
            <c:ext xmlns:c16="http://schemas.microsoft.com/office/drawing/2014/chart" uri="{C3380CC4-5D6E-409C-BE32-E72D297353CC}">
              <c16:uniqueId val="{00000000-03EB-4454-ADF4-7D56B871595D}"/>
            </c:ext>
          </c:extLst>
        </c:ser>
        <c:ser>
          <c:idx val="1"/>
          <c:order val="1"/>
          <c:tx>
            <c:strRef>
              <c:f>Лист1!$C$1</c:f>
              <c:strCache>
                <c:ptCount val="1"/>
                <c:pt idx="0">
                  <c:v>факт</c:v>
                </c:pt>
              </c:strCache>
            </c:strRef>
          </c:tx>
          <c:spPr>
            <a:solidFill>
              <a:srgbClr val="85BE62"/>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74675.199999999997</c:v>
                </c:pt>
              </c:numCache>
            </c:numRef>
          </c:val>
          <c:extLst>
            <c:ext xmlns:c16="http://schemas.microsoft.com/office/drawing/2014/chart" uri="{C3380CC4-5D6E-409C-BE32-E72D297353CC}">
              <c16:uniqueId val="{00000001-03EB-4454-ADF4-7D56B871595D}"/>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Прогноз объемов жилищного строительства(кв.м.)</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CCFF66"/>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4000</c:v>
                </c:pt>
              </c:numCache>
            </c:numRef>
          </c:val>
          <c:extLst>
            <c:ext xmlns:c16="http://schemas.microsoft.com/office/drawing/2014/chart" uri="{C3380CC4-5D6E-409C-BE32-E72D297353CC}">
              <c16:uniqueId val="{00000000-3EF7-405B-B826-6E9B0001CDA9}"/>
            </c:ext>
          </c:extLst>
        </c:ser>
        <c:ser>
          <c:idx val="1"/>
          <c:order val="1"/>
          <c:tx>
            <c:strRef>
              <c:f>Лист1!$C$1</c:f>
              <c:strCache>
                <c:ptCount val="1"/>
                <c:pt idx="0">
                  <c:v>факт</c:v>
                </c:pt>
              </c:strCache>
            </c:strRef>
          </c:tx>
          <c:spPr>
            <a:solidFill>
              <a:srgbClr val="FFBB95"/>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3250</c:v>
                </c:pt>
              </c:numCache>
            </c:numRef>
          </c:val>
          <c:extLst>
            <c:ext xmlns:c16="http://schemas.microsoft.com/office/drawing/2014/chart" uri="{C3380CC4-5D6E-409C-BE32-E72D297353CC}">
              <c16:uniqueId val="{00000001-3EF7-405B-B826-6E9B0001CDA9}"/>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Прожиточный минимум(руб.)</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33CCCC"/>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18389</c:v>
                </c:pt>
              </c:numCache>
            </c:numRef>
          </c:val>
          <c:extLst>
            <c:ext xmlns:c16="http://schemas.microsoft.com/office/drawing/2014/chart" uri="{C3380CC4-5D6E-409C-BE32-E72D297353CC}">
              <c16:uniqueId val="{00000000-3C2A-44D9-8EE2-976C40E520EB}"/>
            </c:ext>
          </c:extLst>
        </c:ser>
        <c:ser>
          <c:idx val="1"/>
          <c:order val="1"/>
          <c:tx>
            <c:strRef>
              <c:f>Лист1!$C$1</c:f>
              <c:strCache>
                <c:ptCount val="1"/>
                <c:pt idx="0">
                  <c:v>факт</c:v>
                </c:pt>
              </c:strCache>
            </c:strRef>
          </c:tx>
          <c:spPr>
            <a:solidFill>
              <a:srgbClr val="FF6109"/>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rgbClr val="A0B6FE"/>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0-B004-4943-9866-078DA0AB2675}"/>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18389</c:v>
                </c:pt>
              </c:numCache>
            </c:numRef>
          </c:val>
          <c:extLst>
            <c:ext xmlns:c16="http://schemas.microsoft.com/office/drawing/2014/chart" uri="{C3380CC4-5D6E-409C-BE32-E72D297353CC}">
              <c16:uniqueId val="{00000001-3C2A-44D9-8EE2-976C40E520EB}"/>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Прибыль(%)</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FF66CC"/>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rgbClr val="CC66FF"/>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4-6191-4A00-851E-E0BE07AD926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104.4</c:v>
                </c:pt>
              </c:numCache>
            </c:numRef>
          </c:val>
          <c:extLst>
            <c:ext xmlns:c16="http://schemas.microsoft.com/office/drawing/2014/chart" uri="{C3380CC4-5D6E-409C-BE32-E72D297353CC}">
              <c16:uniqueId val="{00000000-6191-4A00-851E-E0BE07AD926F}"/>
            </c:ext>
          </c:extLst>
        </c:ser>
        <c:ser>
          <c:idx val="1"/>
          <c:order val="1"/>
          <c:tx>
            <c:strRef>
              <c:f>Лист1!$C$1</c:f>
              <c:strCache>
                <c:ptCount val="1"/>
                <c:pt idx="0">
                  <c:v>факт</c:v>
                </c:pt>
              </c:strCache>
            </c:strRef>
          </c:tx>
          <c:spPr>
            <a:solidFill>
              <a:srgbClr val="20DAE8"/>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rgbClr val="E4FAFC"/>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2-6191-4A00-851E-E0BE07AD926F}"/>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100</c:v>
                </c:pt>
              </c:numCache>
            </c:numRef>
          </c:val>
          <c:extLst>
            <c:ext xmlns:c16="http://schemas.microsoft.com/office/drawing/2014/chart" uri="{C3380CC4-5D6E-409C-BE32-E72D297353CC}">
              <c16:uniqueId val="{00000003-6191-4A00-851E-E0BE07AD926F}"/>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Фонд оплаты труда(</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млн.руб</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план</c:v>
                </c:pt>
              </c:strCache>
            </c:strRef>
          </c:tx>
          <c:spPr>
            <a:solidFill>
              <a:srgbClr val="00CC99"/>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rgbClr val="00CC99"/>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1-538D-479C-BA8E-3D449D3EAD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Лист1!$B$2</c:f>
              <c:numCache>
                <c:formatCode>General</c:formatCode>
                <c:ptCount val="1"/>
                <c:pt idx="0">
                  <c:v>1378.1</c:v>
                </c:pt>
              </c:numCache>
            </c:numRef>
          </c:val>
          <c:extLst>
            <c:ext xmlns:c16="http://schemas.microsoft.com/office/drawing/2014/chart" uri="{C3380CC4-5D6E-409C-BE32-E72D297353CC}">
              <c16:uniqueId val="{00000002-538D-479C-BA8E-3D449D3EAD94}"/>
            </c:ext>
          </c:extLst>
        </c:ser>
        <c:ser>
          <c:idx val="1"/>
          <c:order val="1"/>
          <c:tx>
            <c:strRef>
              <c:f>Лист1!$C$1</c:f>
              <c:strCache>
                <c:ptCount val="1"/>
                <c:pt idx="0">
                  <c:v>факт</c:v>
                </c:pt>
              </c:strCache>
            </c:strRef>
          </c:tx>
          <c:spPr>
            <a:solidFill>
              <a:srgbClr val="15B8C5"/>
            </a:solidFill>
            <a:ln>
              <a:noFill/>
            </a:ln>
            <a:effectLst>
              <a:outerShdw blurRad="57150" dist="19050" dir="5400000" algn="ctr" rotWithShape="0">
                <a:srgbClr val="000000">
                  <a:alpha val="63000"/>
                </a:srgbClr>
              </a:outerShdw>
            </a:effectLst>
            <a:scene3d>
              <a:camera prst="orthographicFront"/>
              <a:lightRig rig="threePt" dir="t"/>
            </a:scene3d>
            <a:sp3d>
              <a:bevelT/>
            </a:sp3d>
          </c:spPr>
          <c:invertIfNegative val="0"/>
          <c:dPt>
            <c:idx val="0"/>
            <c:invertIfNegative val="0"/>
            <c:bubble3D val="0"/>
            <c:spPr>
              <a:solidFill>
                <a:schemeClr val="accent1">
                  <a:lumMod val="20000"/>
                  <a:lumOff val="80000"/>
                </a:schemeClr>
              </a:solidFill>
              <a:ln>
                <a:noFill/>
              </a:ln>
              <a:effectLst>
                <a:outerShdw blurRad="57150" dist="19050" dir="5400000" algn="ctr" rotWithShape="0">
                  <a:srgbClr val="000000">
                    <a:alpha val="63000"/>
                  </a:srgbClr>
                </a:outerShdw>
              </a:effectLst>
              <a:scene3d>
                <a:camera prst="orthographicFront"/>
                <a:lightRig rig="threePt" dir="t"/>
              </a:scene3d>
              <a:sp3d>
                <a:bevelT/>
              </a:sp3d>
            </c:spPr>
            <c:extLst>
              <c:ext xmlns:c16="http://schemas.microsoft.com/office/drawing/2014/chart" uri="{C3380CC4-5D6E-409C-BE32-E72D297353CC}">
                <c16:uniqueId val="{00000004-538D-479C-BA8E-3D449D3EAD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Категория 1</c:v>
                </c:pt>
              </c:strCache>
            </c:strRef>
          </c:cat>
          <c:val>
            <c:numRef>
              <c:f>Лист1!$C$2</c:f>
              <c:numCache>
                <c:formatCode>General</c:formatCode>
                <c:ptCount val="1"/>
                <c:pt idx="0">
                  <c:v>1378.1</c:v>
                </c:pt>
              </c:numCache>
            </c:numRef>
          </c:val>
          <c:extLst>
            <c:ext xmlns:c16="http://schemas.microsoft.com/office/drawing/2014/chart" uri="{C3380CC4-5D6E-409C-BE32-E72D297353CC}">
              <c16:uniqueId val="{00000005-538D-479C-BA8E-3D449D3EAD94}"/>
            </c:ext>
          </c:extLst>
        </c:ser>
        <c:dLbls>
          <c:showLegendKey val="0"/>
          <c:showVal val="1"/>
          <c:showCatName val="0"/>
          <c:showSerName val="0"/>
          <c:showPercent val="0"/>
          <c:showBubbleSize val="0"/>
        </c:dLbls>
        <c:gapWidth val="100"/>
        <c:overlap val="-24"/>
        <c:axId val="154507520"/>
        <c:axId val="154529792"/>
      </c:barChart>
      <c:catAx>
        <c:axId val="154507520"/>
        <c:scaling>
          <c:orientation val="minMax"/>
        </c:scaling>
        <c:delete val="1"/>
        <c:axPos val="b"/>
        <c:numFmt formatCode="General" sourceLinked="1"/>
        <c:majorTickMark val="none"/>
        <c:minorTickMark val="none"/>
        <c:tickLblPos val="none"/>
        <c:crossAx val="154529792"/>
        <c:crosses val="autoZero"/>
        <c:auto val="1"/>
        <c:lblAlgn val="ctr"/>
        <c:lblOffset val="100"/>
        <c:noMultiLvlLbl val="0"/>
      </c:catAx>
      <c:valAx>
        <c:axId val="1545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545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план</c:v>
                </c:pt>
              </c:strCache>
            </c:strRef>
          </c:tx>
          <c:spPr>
            <a:solidFill>
              <a:srgbClr val="AEFED8"/>
            </a:solidFill>
            <a:ln>
              <a:noFill/>
            </a:ln>
            <a:effectLst>
              <a:outerShdw blurRad="57150" dist="19050" dir="5400000" algn="ctr" rotWithShape="0">
                <a:srgbClr val="000000">
                  <a:alpha val="63000"/>
                </a:srgbClr>
              </a:outerShdw>
            </a:effectLst>
          </c:spPr>
          <c:invertIfNegative val="0"/>
          <c:cat>
            <c:strRef>
              <c:f>Лист1!$A$2:$A$3</c:f>
              <c:strCache>
                <c:ptCount val="2"/>
                <c:pt idx="0">
                  <c:v>доходы</c:v>
                </c:pt>
                <c:pt idx="1">
                  <c:v>расходы</c:v>
                </c:pt>
              </c:strCache>
            </c:strRef>
          </c:cat>
          <c:val>
            <c:numRef>
              <c:f>Лист1!$B$2:$B$3</c:f>
              <c:numCache>
                <c:formatCode>General</c:formatCode>
                <c:ptCount val="2"/>
                <c:pt idx="0">
                  <c:v>964596</c:v>
                </c:pt>
                <c:pt idx="1">
                  <c:v>1027594</c:v>
                </c:pt>
              </c:numCache>
            </c:numRef>
          </c:val>
          <c:extLst>
            <c:ext xmlns:c16="http://schemas.microsoft.com/office/drawing/2014/chart" uri="{C3380CC4-5D6E-409C-BE32-E72D297353CC}">
              <c16:uniqueId val="{00000000-91DE-400F-8F9C-2E1BD3FB4DE7}"/>
            </c:ext>
          </c:extLst>
        </c:ser>
        <c:ser>
          <c:idx val="1"/>
          <c:order val="1"/>
          <c:tx>
            <c:strRef>
              <c:f>Лист1!$C$1</c:f>
              <c:strCache>
                <c:ptCount val="1"/>
                <c:pt idx="0">
                  <c:v>факт</c:v>
                </c:pt>
              </c:strCache>
            </c:strRef>
          </c:tx>
          <c:spPr>
            <a:solidFill>
              <a:schemeClr val="accent4">
                <a:lumMod val="40000"/>
                <a:lumOff val="60000"/>
              </a:schemeClr>
            </a:solidFill>
            <a:ln>
              <a:noFill/>
            </a:ln>
            <a:effectLst>
              <a:outerShdw blurRad="57150" dist="19050" dir="5400000" algn="ctr" rotWithShape="0">
                <a:srgbClr val="000000">
                  <a:alpha val="63000"/>
                </a:srgbClr>
              </a:outerShdw>
            </a:effectLst>
          </c:spPr>
          <c:invertIfNegative val="0"/>
          <c:cat>
            <c:strRef>
              <c:f>Лист1!$A$2:$A$3</c:f>
              <c:strCache>
                <c:ptCount val="2"/>
                <c:pt idx="0">
                  <c:v>доходы</c:v>
                </c:pt>
                <c:pt idx="1">
                  <c:v>расходы</c:v>
                </c:pt>
              </c:strCache>
            </c:strRef>
          </c:cat>
          <c:val>
            <c:numRef>
              <c:f>Лист1!$C$2:$C$3</c:f>
              <c:numCache>
                <c:formatCode>General</c:formatCode>
                <c:ptCount val="2"/>
                <c:pt idx="0">
                  <c:v>978198</c:v>
                </c:pt>
                <c:pt idx="1">
                  <c:v>981287</c:v>
                </c:pt>
              </c:numCache>
            </c:numRef>
          </c:val>
          <c:extLst>
            <c:ext xmlns:c16="http://schemas.microsoft.com/office/drawing/2014/chart" uri="{C3380CC4-5D6E-409C-BE32-E72D297353CC}">
              <c16:uniqueId val="{00000001-91DE-400F-8F9C-2E1BD3FB4DE7}"/>
            </c:ext>
          </c:extLst>
        </c:ser>
        <c:dLbls>
          <c:showLegendKey val="0"/>
          <c:showVal val="0"/>
          <c:showCatName val="0"/>
          <c:showSerName val="0"/>
          <c:showPercent val="0"/>
          <c:showBubbleSize val="0"/>
        </c:dLbls>
        <c:gapWidth val="100"/>
        <c:overlap val="-24"/>
        <c:axId val="482648296"/>
        <c:axId val="482649736"/>
      </c:barChart>
      <c:catAx>
        <c:axId val="4826482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82649736"/>
        <c:crosses val="autoZero"/>
        <c:auto val="1"/>
        <c:lblAlgn val="ctr"/>
        <c:lblOffset val="100"/>
        <c:noMultiLvlLbl val="0"/>
      </c:catAx>
      <c:valAx>
        <c:axId val="48264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8264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план</c:v>
                </c:pt>
              </c:strCache>
            </c:strRef>
          </c:tx>
          <c:spPr>
            <a:solidFill>
              <a:schemeClr val="accent2"/>
            </a:solidFill>
            <a:ln>
              <a:noFill/>
            </a:ln>
            <a:effectLst/>
            <a:sp3d/>
          </c:spPr>
          <c:invertIfNegative val="0"/>
          <c:dPt>
            <c:idx val="0"/>
            <c:invertIfNegative val="0"/>
            <c:bubble3D val="0"/>
            <c:spPr>
              <a:solidFill>
                <a:schemeClr val="accent1">
                  <a:lumMod val="20000"/>
                  <a:lumOff val="80000"/>
                </a:schemeClr>
              </a:solidFill>
              <a:ln>
                <a:noFill/>
              </a:ln>
              <a:effectLst/>
              <a:sp3d/>
            </c:spPr>
            <c:extLst>
              <c:ext xmlns:c16="http://schemas.microsoft.com/office/drawing/2014/chart" uri="{C3380CC4-5D6E-409C-BE32-E72D297353CC}">
                <c16:uniqueId val="{00000003-F991-4B7F-8E80-469F6112906D}"/>
              </c:ext>
            </c:extLst>
          </c:dPt>
          <c:dPt>
            <c:idx val="1"/>
            <c:invertIfNegative val="0"/>
            <c:bubble3D val="0"/>
            <c:spPr>
              <a:solidFill>
                <a:schemeClr val="accent6">
                  <a:lumMod val="40000"/>
                  <a:lumOff val="60000"/>
                </a:schemeClr>
              </a:solidFill>
              <a:ln>
                <a:noFill/>
              </a:ln>
              <a:effectLst/>
              <a:sp3d/>
            </c:spPr>
            <c:extLst>
              <c:ext xmlns:c16="http://schemas.microsoft.com/office/drawing/2014/chart" uri="{C3380CC4-5D6E-409C-BE32-E72D297353CC}">
                <c16:uniqueId val="{00000004-F991-4B7F-8E80-469F6112906D}"/>
              </c:ext>
            </c:extLst>
          </c:dPt>
          <c:dPt>
            <c:idx val="2"/>
            <c:invertIfNegative val="0"/>
            <c:bubble3D val="0"/>
            <c:spPr>
              <a:solidFill>
                <a:srgbClr val="FF99FF"/>
              </a:solidFill>
              <a:ln>
                <a:noFill/>
              </a:ln>
              <a:effectLst/>
              <a:sp3d/>
            </c:spPr>
            <c:extLst>
              <c:ext xmlns:c16="http://schemas.microsoft.com/office/drawing/2014/chart" uri="{C3380CC4-5D6E-409C-BE32-E72D297353CC}">
                <c16:uniqueId val="{00000006-F991-4B7F-8E80-469F6112906D}"/>
              </c:ext>
            </c:extLst>
          </c:dPt>
          <c:cat>
            <c:strRef>
              <c:f>Лист1!$A$2:$A$4</c:f>
              <c:strCache>
                <c:ptCount val="3"/>
                <c:pt idx="0">
                  <c:v>налоговые</c:v>
                </c:pt>
                <c:pt idx="1">
                  <c:v>неналоговые</c:v>
                </c:pt>
                <c:pt idx="2">
                  <c:v>безвозмездные</c:v>
                </c:pt>
              </c:strCache>
            </c:strRef>
          </c:cat>
          <c:val>
            <c:numRef>
              <c:f>Лист1!$B$2:$B$4</c:f>
              <c:numCache>
                <c:formatCode>General</c:formatCode>
                <c:ptCount val="3"/>
                <c:pt idx="0">
                  <c:v>297643</c:v>
                </c:pt>
                <c:pt idx="1">
                  <c:v>24692</c:v>
                </c:pt>
                <c:pt idx="2">
                  <c:v>642324</c:v>
                </c:pt>
              </c:numCache>
            </c:numRef>
          </c:val>
          <c:extLst>
            <c:ext xmlns:c16="http://schemas.microsoft.com/office/drawing/2014/chart" uri="{C3380CC4-5D6E-409C-BE32-E72D297353CC}">
              <c16:uniqueId val="{00000000-F991-4B7F-8E80-469F6112906D}"/>
            </c:ext>
          </c:extLst>
        </c:ser>
        <c:ser>
          <c:idx val="1"/>
          <c:order val="1"/>
          <c:tx>
            <c:strRef>
              <c:f>Лист1!$C$1</c:f>
              <c:strCache>
                <c:ptCount val="1"/>
                <c:pt idx="0">
                  <c:v>факт</c:v>
                </c:pt>
              </c:strCache>
            </c:strRef>
          </c:tx>
          <c:spPr>
            <a:solidFill>
              <a:schemeClr val="accent3">
                <a:lumMod val="40000"/>
                <a:lumOff val="60000"/>
              </a:schemeClr>
            </a:solidFill>
            <a:ln>
              <a:noFill/>
            </a:ln>
            <a:effectLst/>
            <a:sp3d/>
          </c:spPr>
          <c:invertIfNegative val="0"/>
          <c:dPt>
            <c:idx val="1"/>
            <c:invertIfNegative val="0"/>
            <c:bubble3D val="0"/>
            <c:spPr>
              <a:solidFill>
                <a:schemeClr val="accent1">
                  <a:lumMod val="60000"/>
                  <a:lumOff val="40000"/>
                </a:schemeClr>
              </a:solidFill>
              <a:ln>
                <a:noFill/>
              </a:ln>
              <a:effectLst/>
              <a:sp3d/>
            </c:spPr>
            <c:extLst>
              <c:ext xmlns:c16="http://schemas.microsoft.com/office/drawing/2014/chart" uri="{C3380CC4-5D6E-409C-BE32-E72D297353CC}">
                <c16:uniqueId val="{00000005-F991-4B7F-8E80-469F6112906D}"/>
              </c:ext>
            </c:extLst>
          </c:dPt>
          <c:dPt>
            <c:idx val="2"/>
            <c:invertIfNegative val="0"/>
            <c:bubble3D val="0"/>
            <c:spPr>
              <a:solidFill>
                <a:srgbClr val="F9FEB8"/>
              </a:solidFill>
              <a:ln>
                <a:noFill/>
              </a:ln>
              <a:effectLst/>
              <a:sp3d/>
            </c:spPr>
            <c:extLst>
              <c:ext xmlns:c16="http://schemas.microsoft.com/office/drawing/2014/chart" uri="{C3380CC4-5D6E-409C-BE32-E72D297353CC}">
                <c16:uniqueId val="{00000007-F991-4B7F-8E80-469F6112906D}"/>
              </c:ext>
            </c:extLst>
          </c:dPt>
          <c:cat>
            <c:strRef>
              <c:f>Лист1!$A$2:$A$4</c:f>
              <c:strCache>
                <c:ptCount val="3"/>
                <c:pt idx="0">
                  <c:v>налоговые</c:v>
                </c:pt>
                <c:pt idx="1">
                  <c:v>неналоговые</c:v>
                </c:pt>
                <c:pt idx="2">
                  <c:v>безвозмездные</c:v>
                </c:pt>
              </c:strCache>
            </c:strRef>
          </c:cat>
          <c:val>
            <c:numRef>
              <c:f>Лист1!$C$2:$C$4</c:f>
              <c:numCache>
                <c:formatCode>General</c:formatCode>
                <c:ptCount val="3"/>
                <c:pt idx="0">
                  <c:v>320142</c:v>
                </c:pt>
                <c:pt idx="1">
                  <c:v>27259</c:v>
                </c:pt>
                <c:pt idx="2">
                  <c:v>630798</c:v>
                </c:pt>
              </c:numCache>
            </c:numRef>
          </c:val>
          <c:extLst>
            <c:ext xmlns:c16="http://schemas.microsoft.com/office/drawing/2014/chart" uri="{C3380CC4-5D6E-409C-BE32-E72D297353CC}">
              <c16:uniqueId val="{00000001-F991-4B7F-8E80-469F6112906D}"/>
            </c:ext>
          </c:extLst>
        </c:ser>
        <c:dLbls>
          <c:showLegendKey val="0"/>
          <c:showVal val="0"/>
          <c:showCatName val="0"/>
          <c:showSerName val="0"/>
          <c:showPercent val="0"/>
          <c:showBubbleSize val="0"/>
        </c:dLbls>
        <c:gapWidth val="150"/>
        <c:shape val="box"/>
        <c:axId val="165228544"/>
        <c:axId val="165230080"/>
        <c:axId val="0"/>
      </c:bar3DChart>
      <c:catAx>
        <c:axId val="1652285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230080"/>
        <c:crosses val="autoZero"/>
        <c:auto val="1"/>
        <c:lblAlgn val="ctr"/>
        <c:lblOffset val="100"/>
        <c:noMultiLvlLbl val="0"/>
      </c:catAx>
      <c:valAx>
        <c:axId val="16523008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522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факт 2024г</c:v>
                </c:pt>
              </c:strCache>
            </c:strRef>
          </c:tx>
          <c:dPt>
            <c:idx val="0"/>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1-5ABB-4396-A29C-16E77069FAA6}"/>
              </c:ext>
            </c:extLst>
          </c:dPt>
          <c:dPt>
            <c:idx val="1"/>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3-5ABB-4396-A29C-16E77069FAA6}"/>
              </c:ext>
            </c:extLst>
          </c:dPt>
          <c:dPt>
            <c:idx val="2"/>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5-5ABB-4396-A29C-16E77069FAA6}"/>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c:v>
                </c:pt>
                <c:pt idx="1">
                  <c:v>неналоговые</c:v>
                </c:pt>
                <c:pt idx="2">
                  <c:v>безвозмездные поступления</c:v>
                </c:pt>
              </c:strCache>
            </c:strRef>
          </c:cat>
          <c:val>
            <c:numRef>
              <c:f>Лист1!$B$2:$B$4</c:f>
              <c:numCache>
                <c:formatCode>0.00%</c:formatCode>
                <c:ptCount val="3"/>
                <c:pt idx="0">
                  <c:v>0.32700000000000001</c:v>
                </c:pt>
                <c:pt idx="1">
                  <c:v>2.8000000000000001E-2</c:v>
                </c:pt>
                <c:pt idx="2">
                  <c:v>0.64500000000000002</c:v>
                </c:pt>
              </c:numCache>
            </c:numRef>
          </c:val>
          <c:extLst>
            <c:ext xmlns:c16="http://schemas.microsoft.com/office/drawing/2014/chart" uri="{C3380CC4-5D6E-409C-BE32-E72D297353CC}">
              <c16:uniqueId val="{00000006-5ABB-4396-A29C-16E77069FAA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5949743857319443"/>
          <c:y val="7.3681761357026504E-2"/>
          <c:w val="0.29908689877620814"/>
          <c:h val="0.39298145833064185"/>
        </c:manualLayout>
      </c:layout>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план</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Лист1!$A$2:$A$4</c:f>
              <c:strCache>
                <c:ptCount val="3"/>
                <c:pt idx="0">
                  <c:v>ндфл</c:v>
                </c:pt>
                <c:pt idx="1">
                  <c:v>акцизы</c:v>
                </c:pt>
                <c:pt idx="2">
                  <c:v>прочие поступления</c:v>
                </c:pt>
              </c:strCache>
            </c:strRef>
          </c:cat>
          <c:val>
            <c:numRef>
              <c:f>Лист1!$B$2:$B$4</c:f>
              <c:numCache>
                <c:formatCode>General</c:formatCode>
                <c:ptCount val="3"/>
                <c:pt idx="0">
                  <c:v>254620</c:v>
                </c:pt>
                <c:pt idx="1">
                  <c:v>33064</c:v>
                </c:pt>
                <c:pt idx="2">
                  <c:v>9959</c:v>
                </c:pt>
              </c:numCache>
            </c:numRef>
          </c:val>
          <c:shape val="cylinder"/>
          <c:extLst>
            <c:ext xmlns:c16="http://schemas.microsoft.com/office/drawing/2014/chart" uri="{C3380CC4-5D6E-409C-BE32-E72D297353CC}">
              <c16:uniqueId val="{00000000-BC63-4E99-9289-89FFA72BC9C3}"/>
            </c:ext>
          </c:extLst>
        </c:ser>
        <c:ser>
          <c:idx val="1"/>
          <c:order val="1"/>
          <c:tx>
            <c:strRef>
              <c:f>Лист1!$C$1</c:f>
              <c:strCache>
                <c:ptCount val="1"/>
                <c:pt idx="0">
                  <c:v>факт</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Лист1!$A$2:$A$4</c:f>
              <c:strCache>
                <c:ptCount val="3"/>
                <c:pt idx="0">
                  <c:v>ндфл</c:v>
                </c:pt>
                <c:pt idx="1">
                  <c:v>акцизы</c:v>
                </c:pt>
                <c:pt idx="2">
                  <c:v>прочие поступления</c:v>
                </c:pt>
              </c:strCache>
            </c:strRef>
          </c:cat>
          <c:val>
            <c:numRef>
              <c:f>Лист1!$C$2:$C$4</c:f>
              <c:numCache>
                <c:formatCode>General</c:formatCode>
                <c:ptCount val="3"/>
                <c:pt idx="0">
                  <c:v>274135</c:v>
                </c:pt>
                <c:pt idx="1">
                  <c:v>35267</c:v>
                </c:pt>
                <c:pt idx="2">
                  <c:v>10740</c:v>
                </c:pt>
              </c:numCache>
            </c:numRef>
          </c:val>
          <c:shape val="cylinder"/>
          <c:extLst>
            <c:ext xmlns:c16="http://schemas.microsoft.com/office/drawing/2014/chart" uri="{C3380CC4-5D6E-409C-BE32-E72D297353CC}">
              <c16:uniqueId val="{00000001-BC63-4E99-9289-89FFA72BC9C3}"/>
            </c:ext>
          </c:extLst>
        </c:ser>
        <c:dLbls>
          <c:showLegendKey val="0"/>
          <c:showVal val="1"/>
          <c:showCatName val="0"/>
          <c:showSerName val="0"/>
          <c:showPercent val="0"/>
          <c:showBubbleSize val="0"/>
        </c:dLbls>
        <c:gapWidth val="65"/>
        <c:shape val="box"/>
        <c:axId val="168634624"/>
        <c:axId val="168652800"/>
        <c:axId val="0"/>
      </c:bar3DChart>
      <c:catAx>
        <c:axId val="16863462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crossAx val="168652800"/>
        <c:crosses val="autoZero"/>
        <c:auto val="1"/>
        <c:lblAlgn val="ctr"/>
        <c:lblOffset val="100"/>
        <c:noMultiLvlLbl val="0"/>
      </c:catAx>
      <c:valAx>
        <c:axId val="16865280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863462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план</c:v>
                </c:pt>
              </c:strCache>
            </c:strRef>
          </c:tx>
          <c:spPr>
            <a:solidFill>
              <a:schemeClr val="accent6">
                <a:alpha val="85000"/>
              </a:schemeClr>
            </a:solidFill>
            <a:ln w="9525" cap="flat" cmpd="sng" algn="ctr">
              <a:solidFill>
                <a:schemeClr val="accent6">
                  <a:lumMod val="75000"/>
                </a:schemeClr>
              </a:solidFill>
              <a:round/>
            </a:ln>
            <a:effectLst/>
            <a:sp3d contourW="9525">
              <a:contourClr>
                <a:schemeClr val="accent6">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Лист1!$A$2:$A$4</c:f>
              <c:strCache>
                <c:ptCount val="3"/>
                <c:pt idx="0">
                  <c:v>доходы от использования имущества</c:v>
                </c:pt>
                <c:pt idx="1">
                  <c:v>доходы от продажи имущества</c:v>
                </c:pt>
                <c:pt idx="2">
                  <c:v>прочие доходы</c:v>
                </c:pt>
              </c:strCache>
            </c:strRef>
          </c:cat>
          <c:val>
            <c:numRef>
              <c:f>Лист1!$B$2:$B$4</c:f>
              <c:numCache>
                <c:formatCode>General</c:formatCode>
                <c:ptCount val="3"/>
                <c:pt idx="0">
                  <c:v>13383</c:v>
                </c:pt>
                <c:pt idx="1">
                  <c:v>9173</c:v>
                </c:pt>
                <c:pt idx="2">
                  <c:v>2073</c:v>
                </c:pt>
              </c:numCache>
            </c:numRef>
          </c:val>
          <c:shape val="cylinder"/>
          <c:extLst>
            <c:ext xmlns:c16="http://schemas.microsoft.com/office/drawing/2014/chart" uri="{C3380CC4-5D6E-409C-BE32-E72D297353CC}">
              <c16:uniqueId val="{00000000-0E74-4D9E-8392-719B9D05B758}"/>
            </c:ext>
          </c:extLst>
        </c:ser>
        <c:ser>
          <c:idx val="1"/>
          <c:order val="1"/>
          <c:tx>
            <c:strRef>
              <c:f>Лист1!$C$1</c:f>
              <c:strCache>
                <c:ptCount val="1"/>
                <c:pt idx="0">
                  <c:v>факт</c:v>
                </c:pt>
              </c:strCache>
            </c:strRef>
          </c:tx>
          <c:spPr>
            <a:solidFill>
              <a:schemeClr val="accent5">
                <a:alpha val="85000"/>
              </a:schemeClr>
            </a:solidFill>
            <a:ln w="9525" cap="flat" cmpd="sng" algn="ctr">
              <a:solidFill>
                <a:schemeClr val="accent5">
                  <a:lumMod val="75000"/>
                </a:schemeClr>
              </a:solidFill>
              <a:round/>
            </a:ln>
            <a:effectLst/>
            <a:sp3d contourW="9525">
              <a:contourClr>
                <a:schemeClr val="accent5">
                  <a:lumMod val="75000"/>
                </a:schemeClr>
              </a:contourClr>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Лист1!$A$2:$A$4</c:f>
              <c:strCache>
                <c:ptCount val="3"/>
                <c:pt idx="0">
                  <c:v>доходы от использования имущества</c:v>
                </c:pt>
                <c:pt idx="1">
                  <c:v>доходы от продажи имущества</c:v>
                </c:pt>
                <c:pt idx="2">
                  <c:v>прочие доходы</c:v>
                </c:pt>
              </c:strCache>
            </c:strRef>
          </c:cat>
          <c:val>
            <c:numRef>
              <c:f>Лист1!$C$2:$C$4</c:f>
              <c:numCache>
                <c:formatCode>General</c:formatCode>
                <c:ptCount val="3"/>
                <c:pt idx="0">
                  <c:v>14206</c:v>
                </c:pt>
                <c:pt idx="1">
                  <c:v>10270</c:v>
                </c:pt>
                <c:pt idx="2">
                  <c:v>2783</c:v>
                </c:pt>
              </c:numCache>
            </c:numRef>
          </c:val>
          <c:shape val="cylinder"/>
          <c:extLst>
            <c:ext xmlns:c16="http://schemas.microsoft.com/office/drawing/2014/chart" uri="{C3380CC4-5D6E-409C-BE32-E72D297353CC}">
              <c16:uniqueId val="{00000001-0E74-4D9E-8392-719B9D05B758}"/>
            </c:ext>
          </c:extLst>
        </c:ser>
        <c:dLbls>
          <c:showLegendKey val="0"/>
          <c:showVal val="1"/>
          <c:showCatName val="0"/>
          <c:showSerName val="0"/>
          <c:showPercent val="0"/>
          <c:showBubbleSize val="0"/>
        </c:dLbls>
        <c:gapWidth val="65"/>
        <c:shape val="box"/>
        <c:axId val="168634624"/>
        <c:axId val="168652800"/>
        <c:axId val="0"/>
      </c:bar3DChart>
      <c:catAx>
        <c:axId val="16863462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000" b="0" i="0" u="none" strike="noStrike" kern="1200" cap="all"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crossAx val="168652800"/>
        <c:crosses val="autoZero"/>
        <c:auto val="1"/>
        <c:lblAlgn val="ctr"/>
        <c:lblOffset val="100"/>
        <c:noMultiLvlLbl val="0"/>
      </c:catAx>
      <c:valAx>
        <c:axId val="16865280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6863462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c:v>
                </c:pt>
              </c:strCache>
            </c:strRef>
          </c:tx>
          <c:dPt>
            <c:idx val="0"/>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B514-4A43-8817-27581F80349A}"/>
              </c:ext>
            </c:extLst>
          </c:dPt>
          <c:dPt>
            <c:idx val="1"/>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B514-4A43-8817-27581F80349A}"/>
              </c:ext>
            </c:extLst>
          </c:dPt>
          <c:dPt>
            <c:idx val="2"/>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B514-4A43-8817-27581F80349A}"/>
              </c:ext>
            </c:extLst>
          </c:dPt>
          <c:dLbls>
            <c:dLbl>
              <c:idx val="0"/>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14-4A43-8817-27581F80349A}"/>
                </c:ext>
              </c:extLst>
            </c:dLbl>
            <c:dLbl>
              <c:idx val="1"/>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514-4A43-8817-27581F80349A}"/>
                </c:ext>
              </c:extLst>
            </c:dLbl>
            <c:dLbl>
              <c:idx val="2"/>
              <c:layout>
                <c:manualLayout>
                  <c:x val="7.1063769827048984E-2"/>
                  <c:y val="-2.8457183702324442E-2"/>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3925836415767579"/>
                      <c:h val="0.18596769549469006"/>
                    </c:manualLayout>
                  </c15:layout>
                </c:ext>
                <c:ext xmlns:c16="http://schemas.microsoft.com/office/drawing/2014/chart" uri="{C3380CC4-5D6E-409C-BE32-E72D297353CC}">
                  <c16:uniqueId val="{00000005-B514-4A43-8817-27581F80349A}"/>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0"/>
            <c:showCatName val="1"/>
            <c:showSerName val="0"/>
            <c:showPercent val="0"/>
            <c:showBubbleSize val="0"/>
            <c:showLeaderLines val="0"/>
            <c:extLst>
              <c:ext xmlns:c15="http://schemas.microsoft.com/office/drawing/2012/chart" uri="{CE6537A1-D6FC-4f65-9D91-7224C49458BB}"/>
            </c:extLst>
          </c:dLbls>
          <c:cat>
            <c:strRef>
              <c:f>Лист1!$A$2:$A$4</c:f>
              <c:strCache>
                <c:ptCount val="3"/>
                <c:pt idx="0">
                  <c:v>НДФЛ</c:v>
                </c:pt>
                <c:pt idx="1">
                  <c:v>Акцизы</c:v>
                </c:pt>
                <c:pt idx="2">
                  <c:v>Прочие поступления</c:v>
                </c:pt>
              </c:strCache>
            </c:strRef>
          </c:cat>
          <c:val>
            <c:numRef>
              <c:f>Лист1!$B$2:$B$4</c:f>
              <c:numCache>
                <c:formatCode>0.00%</c:formatCode>
                <c:ptCount val="3"/>
                <c:pt idx="0">
                  <c:v>0.78900000000000003</c:v>
                </c:pt>
                <c:pt idx="1">
                  <c:v>0.10199999999999999</c:v>
                </c:pt>
                <c:pt idx="2">
                  <c:v>3.1E-2</c:v>
                </c:pt>
              </c:numCache>
            </c:numRef>
          </c:val>
          <c:extLst>
            <c:ext xmlns:c16="http://schemas.microsoft.com/office/drawing/2014/chart" uri="{C3380CC4-5D6E-409C-BE32-E72D297353CC}">
              <c16:uniqueId val="{00000006-B514-4A43-8817-27581F80349A}"/>
            </c:ext>
          </c:extLst>
        </c:ser>
        <c:ser>
          <c:idx val="1"/>
          <c:order val="1"/>
          <c:tx>
            <c:strRef>
              <c:f>Лист1!$C$1</c:f>
              <c:strCache>
                <c:ptCount val="1"/>
                <c:pt idx="0">
                  <c:v>Столбец1</c:v>
                </c:pt>
              </c:strCache>
            </c:strRef>
          </c:tx>
          <c:dPt>
            <c:idx val="0"/>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8-B514-4A43-8817-27581F80349A}"/>
              </c:ext>
            </c:extLst>
          </c:dPt>
          <c:dPt>
            <c:idx val="1"/>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A-B514-4A43-8817-27581F80349A}"/>
              </c:ext>
            </c:extLst>
          </c:dPt>
          <c:dPt>
            <c:idx val="2"/>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C-B514-4A43-8817-27581F80349A}"/>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ru-RU"/>
                </a:p>
              </c:txPr>
              <c:dLblPos val="outEnd"/>
              <c:showLegendKey val="0"/>
              <c:showVal val="0"/>
              <c:showCatName val="1"/>
              <c:showSerName val="0"/>
              <c:showPercent val="0"/>
              <c:showBubbleSize val="0"/>
              <c:extLst>
                <c:ext xmlns:c16="http://schemas.microsoft.com/office/drawing/2014/chart" uri="{C3380CC4-5D6E-409C-BE32-E72D297353CC}">
                  <c16:uniqueId val="{00000008-B514-4A43-8817-27581F80349A}"/>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ru-RU"/>
                </a:p>
              </c:txPr>
              <c:dLblPos val="outEnd"/>
              <c:showLegendKey val="0"/>
              <c:showVal val="0"/>
              <c:showCatName val="1"/>
              <c:showSerName val="0"/>
              <c:showPercent val="0"/>
              <c:showBubbleSize val="0"/>
              <c:extLst>
                <c:ext xmlns:c16="http://schemas.microsoft.com/office/drawing/2014/chart" uri="{C3380CC4-5D6E-409C-BE32-E72D297353CC}">
                  <c16:uniqueId val="{0000000A-B514-4A43-8817-27581F80349A}"/>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ru-RU"/>
                </a:p>
              </c:txPr>
              <c:dLblPos val="outEnd"/>
              <c:showLegendKey val="0"/>
              <c:showVal val="0"/>
              <c:showCatName val="1"/>
              <c:showSerName val="0"/>
              <c:showPercent val="0"/>
              <c:showBubbleSize val="0"/>
              <c:extLst>
                <c:ext xmlns:c16="http://schemas.microsoft.com/office/drawing/2014/chart" uri="{C3380CC4-5D6E-409C-BE32-E72D297353CC}">
                  <c16:uniqueId val="{0000000C-B514-4A43-8817-27581F80349A}"/>
                </c:ext>
              </c:extLst>
            </c:dLbl>
            <c:spPr>
              <a:noFill/>
              <a:ln>
                <a:noFill/>
              </a:ln>
              <a:effectLst/>
            </c:spPr>
            <c:dLblPos val="outEnd"/>
            <c:showLegendKey val="0"/>
            <c:showVal val="0"/>
            <c:showCatName val="1"/>
            <c:showSerName val="0"/>
            <c:showPercent val="0"/>
            <c:showBubbleSize val="0"/>
            <c:showLeaderLines val="0"/>
            <c:extLst>
              <c:ext xmlns:c15="http://schemas.microsoft.com/office/drawing/2012/chart" uri="{CE6537A1-D6FC-4f65-9D91-7224C49458BB}"/>
            </c:extLst>
          </c:dLbls>
          <c:cat>
            <c:strRef>
              <c:f>Лист1!$A$2:$A$4</c:f>
              <c:strCache>
                <c:ptCount val="3"/>
                <c:pt idx="0">
                  <c:v>НДФЛ</c:v>
                </c:pt>
                <c:pt idx="1">
                  <c:v>Акцизы</c:v>
                </c:pt>
                <c:pt idx="2">
                  <c:v>Прочие поступления</c:v>
                </c:pt>
              </c:strCache>
            </c:strRef>
          </c:cat>
          <c:val>
            <c:numRef>
              <c:f>Лист1!$C$2:$C$4</c:f>
              <c:numCache>
                <c:formatCode>General</c:formatCode>
                <c:ptCount val="3"/>
              </c:numCache>
            </c:numRef>
          </c:val>
          <c:extLst>
            <c:ext xmlns:c16="http://schemas.microsoft.com/office/drawing/2014/chart" uri="{C3380CC4-5D6E-409C-BE32-E72D297353CC}">
              <c16:uniqueId val="{0000000D-B514-4A43-8817-27581F80349A}"/>
            </c:ext>
          </c:extLst>
        </c:ser>
        <c:dLbls>
          <c:showLegendKey val="0"/>
          <c:showVal val="0"/>
          <c:showCatName val="1"/>
          <c:showSerName val="0"/>
          <c:showPercent val="0"/>
          <c:showBubbleSize val="0"/>
          <c:showLeaderLines val="0"/>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2021г</c:v>
                </c:pt>
              </c:strCache>
            </c:strRef>
          </c:tx>
          <c:dPt>
            <c:idx val="0"/>
            <c:bubble3D val="0"/>
            <c:spPr>
              <a:solidFill>
                <a:schemeClr val="accent2">
                  <a:lumMod val="60000"/>
                  <a:lumOff val="4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C85A-4BBC-BC0E-984C0CC113F3}"/>
              </c:ext>
            </c:extLst>
          </c:dPt>
          <c:dPt>
            <c:idx val="1"/>
            <c:bubble3D val="0"/>
            <c:spPr>
              <a:solidFill>
                <a:srgbClr val="FFCCFF"/>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C85A-4BBC-BC0E-984C0CC113F3}"/>
              </c:ext>
            </c:extLst>
          </c:dPt>
          <c:dPt>
            <c:idx val="2"/>
            <c:bubble3D val="0"/>
            <c:spPr>
              <a:solidFill>
                <a:schemeClr val="accent6">
                  <a:lumMod val="60000"/>
                  <a:lumOff val="4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C85A-4BBC-BC0E-984C0CC113F3}"/>
              </c:ext>
            </c:extLst>
          </c:dPt>
          <c:dLbls>
            <c:dLbl>
              <c:idx val="0"/>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85A-4BBC-BC0E-984C0CC113F3}"/>
                </c:ext>
              </c:extLst>
            </c:dLbl>
            <c:dLbl>
              <c:idx val="1"/>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85A-4BBC-BC0E-984C0CC113F3}"/>
                </c:ext>
              </c:extLst>
            </c:dLbl>
            <c:dLbl>
              <c:idx val="2"/>
              <c:layout>
                <c:manualLayout>
                  <c:x val="3.9588244682854892E-2"/>
                  <c:y val="-0.25137178937053306"/>
                </c:manualLayout>
              </c:layout>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1"/>
              <c:showSerName val="0"/>
              <c:showPercent val="0"/>
              <c:showBubbleSize val="0"/>
              <c:extLst>
                <c:ext xmlns:c15="http://schemas.microsoft.com/office/drawing/2012/chart" uri="{CE6537A1-D6FC-4f65-9D91-7224C49458BB}">
                  <c15:layout>
                    <c:manualLayout>
                      <c:w val="0.23925836415767579"/>
                      <c:h val="0.18596769549469006"/>
                    </c:manualLayout>
                  </c15:layout>
                </c:ext>
                <c:ext xmlns:c16="http://schemas.microsoft.com/office/drawing/2014/chart" uri="{C3380CC4-5D6E-409C-BE32-E72D297353CC}">
                  <c16:uniqueId val="{00000005-C85A-4BBC-BC0E-984C0CC113F3}"/>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0"/>
            <c:showCatName val="1"/>
            <c:showSerName val="0"/>
            <c:showPercent val="0"/>
            <c:showBubbleSize val="0"/>
            <c:showLeaderLines val="0"/>
            <c:extLst>
              <c:ext xmlns:c15="http://schemas.microsoft.com/office/drawing/2012/chart" uri="{CE6537A1-D6FC-4f65-9D91-7224C49458BB}"/>
            </c:extLst>
          </c:dLbls>
          <c:cat>
            <c:strRef>
              <c:f>Лист1!$A$2:$A$4</c:f>
              <c:strCache>
                <c:ptCount val="3"/>
                <c:pt idx="0">
                  <c:v>Использование имущества</c:v>
                </c:pt>
                <c:pt idx="1">
                  <c:v>Продажа имущества</c:v>
                </c:pt>
                <c:pt idx="2">
                  <c:v>Прочие доходы</c:v>
                </c:pt>
              </c:strCache>
            </c:strRef>
          </c:cat>
          <c:val>
            <c:numRef>
              <c:f>Лист1!$B$2:$B$4</c:f>
              <c:numCache>
                <c:formatCode>0.00%</c:formatCode>
                <c:ptCount val="3"/>
                <c:pt idx="0">
                  <c:v>4.1000000000000002E-2</c:v>
                </c:pt>
                <c:pt idx="1">
                  <c:v>0.03</c:v>
                </c:pt>
                <c:pt idx="2">
                  <c:v>7.0000000000000001E-3</c:v>
                </c:pt>
              </c:numCache>
            </c:numRef>
          </c:val>
          <c:extLst>
            <c:ext xmlns:c16="http://schemas.microsoft.com/office/drawing/2014/chart" uri="{C3380CC4-5D6E-409C-BE32-E72D297353CC}">
              <c16:uniqueId val="{00000006-C85A-4BBC-BC0E-984C0CC113F3}"/>
            </c:ext>
          </c:extLst>
        </c:ser>
        <c:dLbls>
          <c:showLegendKey val="0"/>
          <c:showVal val="0"/>
          <c:showCatName val="1"/>
          <c:showSerName val="0"/>
          <c:showPercent val="0"/>
          <c:showBubbleSize val="0"/>
          <c:showLeaderLines val="0"/>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cene3d>
          <a:camera prst="orthographicFront"/>
          <a:lightRig rig="threePt" dir="t"/>
        </a:scene3d>
        <a:sp3d>
          <a:bevelB prst="angle"/>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план</c:v>
                </c:pt>
              </c:strCache>
            </c:strRef>
          </c:tx>
          <c:spPr>
            <a:solidFill>
              <a:srgbClr val="0070C0"/>
            </a:solidFill>
            <a:ln>
              <a:noFill/>
            </a:ln>
            <a:effectLst/>
            <a:scene3d>
              <a:camera prst="orthographicFront"/>
              <a:lightRig rig="threePt" dir="t"/>
            </a:scene3d>
            <a:sp3d>
              <a:bevelB/>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дотации</c:v>
                </c:pt>
                <c:pt idx="1">
                  <c:v>субсидии</c:v>
                </c:pt>
                <c:pt idx="2">
                  <c:v>субвенции</c:v>
                </c:pt>
                <c:pt idx="3">
                  <c:v>межбюджетные трансферты</c:v>
                </c:pt>
              </c:strCache>
            </c:strRef>
          </c:cat>
          <c:val>
            <c:numRef>
              <c:f>Лист1!$B$2:$B$5</c:f>
              <c:numCache>
                <c:formatCode>0.00</c:formatCode>
                <c:ptCount val="4"/>
                <c:pt idx="0">
                  <c:v>164516</c:v>
                </c:pt>
                <c:pt idx="1">
                  <c:v>154262</c:v>
                </c:pt>
                <c:pt idx="2">
                  <c:v>307399</c:v>
                </c:pt>
                <c:pt idx="3">
                  <c:v>27747</c:v>
                </c:pt>
              </c:numCache>
            </c:numRef>
          </c:val>
          <c:extLst>
            <c:ext xmlns:c16="http://schemas.microsoft.com/office/drawing/2014/chart" uri="{C3380CC4-5D6E-409C-BE32-E72D297353CC}">
              <c16:uniqueId val="{00000000-E7C0-4885-A4EE-5F3A9BC8A5B1}"/>
            </c:ext>
          </c:extLst>
        </c:ser>
        <c:ser>
          <c:idx val="1"/>
          <c:order val="1"/>
          <c:tx>
            <c:strRef>
              <c:f>Лист1!$C$1</c:f>
              <c:strCache>
                <c:ptCount val="1"/>
                <c:pt idx="0">
                  <c:v>факт</c:v>
                </c:pt>
              </c:strCache>
            </c:strRef>
          </c:tx>
          <c:spPr>
            <a:solidFill>
              <a:srgbClr val="CC99FF"/>
            </a:solidFill>
            <a:ln>
              <a:noFill/>
            </a:ln>
            <a:effectLst/>
            <a:scene3d>
              <a:camera prst="orthographicFront"/>
              <a:lightRig rig="threePt" dir="t"/>
            </a:scene3d>
            <a:sp3d>
              <a:bevelB/>
            </a:sp3d>
          </c:spPr>
          <c:invertIfNegative val="0"/>
          <c:dLbls>
            <c:dLbl>
              <c:idx val="0"/>
              <c:layout>
                <c:manualLayout>
                  <c:x val="3.3980916170317302E-2"/>
                  <c:y val="-3.05302038672387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7F-422D-8E9D-7BC4171E6140}"/>
                </c:ext>
              </c:extLst>
            </c:dLbl>
            <c:dLbl>
              <c:idx val="1"/>
              <c:layout>
                <c:manualLayout>
                  <c:x val="3.6104723430962132E-2"/>
                  <c:y val="-9.15906116017184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C7F-422D-8E9D-7BC4171E6140}"/>
                </c:ext>
              </c:extLst>
            </c:dLbl>
            <c:dLbl>
              <c:idx val="2"/>
              <c:layout>
                <c:manualLayout>
                  <c:x val="5.3095181516120783E-2"/>
                  <c:y val="-3.0530203867239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C7F-422D-8E9D-7BC4171E6140}"/>
                </c:ext>
              </c:extLst>
            </c:dLbl>
            <c:dLbl>
              <c:idx val="3"/>
              <c:layout>
                <c:manualLayout>
                  <c:x val="5.30951815161207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7F-422D-8E9D-7BC4171E614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дотации</c:v>
                </c:pt>
                <c:pt idx="1">
                  <c:v>субсидии</c:v>
                </c:pt>
                <c:pt idx="2">
                  <c:v>субвенции</c:v>
                </c:pt>
                <c:pt idx="3">
                  <c:v>межбюджетные трансферты</c:v>
                </c:pt>
              </c:strCache>
            </c:strRef>
          </c:cat>
          <c:val>
            <c:numRef>
              <c:f>Лист1!$C$2:$C$5</c:f>
              <c:numCache>
                <c:formatCode>0.00</c:formatCode>
                <c:ptCount val="4"/>
                <c:pt idx="0">
                  <c:v>164516</c:v>
                </c:pt>
                <c:pt idx="1">
                  <c:v>154046</c:v>
                </c:pt>
                <c:pt idx="2">
                  <c:v>295798</c:v>
                </c:pt>
                <c:pt idx="3">
                  <c:v>27571</c:v>
                </c:pt>
              </c:numCache>
            </c:numRef>
          </c:val>
          <c:extLst>
            <c:ext xmlns:c16="http://schemas.microsoft.com/office/drawing/2014/chart" uri="{C3380CC4-5D6E-409C-BE32-E72D297353CC}">
              <c16:uniqueId val="{00000001-E7C0-4885-A4EE-5F3A9BC8A5B1}"/>
            </c:ext>
          </c:extLst>
        </c:ser>
        <c:dLbls>
          <c:showLegendKey val="0"/>
          <c:showVal val="1"/>
          <c:showCatName val="0"/>
          <c:showSerName val="0"/>
          <c:showPercent val="0"/>
          <c:showBubbleSize val="0"/>
        </c:dLbls>
        <c:gapWidth val="150"/>
        <c:shape val="box"/>
        <c:axId val="170615168"/>
        <c:axId val="170616704"/>
        <c:axId val="0"/>
      </c:bar3DChart>
      <c:catAx>
        <c:axId val="1706151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2">
                    <a:lumMod val="10000"/>
                  </a:schemeClr>
                </a:solidFill>
                <a:latin typeface="Times New Roman" panose="02020603050405020304" pitchFamily="18" charset="0"/>
                <a:ea typeface="+mn-ea"/>
                <a:cs typeface="Times New Roman" panose="02020603050405020304" pitchFamily="18" charset="0"/>
              </a:defRPr>
            </a:pPr>
            <a:endParaRPr lang="ru-RU"/>
          </a:p>
        </c:txPr>
        <c:crossAx val="170616704"/>
        <c:crosses val="autoZero"/>
        <c:auto val="1"/>
        <c:lblAlgn val="ctr"/>
        <c:lblOffset val="100"/>
        <c:noMultiLvlLbl val="0"/>
      </c:catAx>
      <c:valAx>
        <c:axId val="1706167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bg2">
                    <a:lumMod val="10000"/>
                  </a:schemeClr>
                </a:solidFill>
                <a:latin typeface="Times New Roman" panose="02020603050405020304" pitchFamily="18" charset="0"/>
                <a:ea typeface="+mn-ea"/>
                <a:cs typeface="Times New Roman" panose="02020603050405020304" pitchFamily="18" charset="0"/>
              </a:defRPr>
            </a:pPr>
            <a:endParaRPr lang="ru-RU"/>
          </a:p>
        </c:txPr>
        <c:crossAx val="17061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bg2">
                  <a:lumMod val="10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stacked"/>
        <c:varyColors val="0"/>
        <c:ser>
          <c:idx val="0"/>
          <c:order val="0"/>
          <c:tx>
            <c:strRef>
              <c:f>Лист1!$B$1</c:f>
              <c:strCache>
                <c:ptCount val="1"/>
                <c:pt idx="0">
                  <c:v>общегосударственные вопросы</c:v>
                </c:pt>
              </c:strCache>
            </c:strRef>
          </c:tx>
          <c:spPr>
            <a:solidFill>
              <a:schemeClr val="accent1"/>
            </a:solidFill>
            <a:ln>
              <a:noFill/>
            </a:ln>
            <a:effectLst/>
            <a:sp3d/>
          </c:spPr>
          <c:invertIfNegative val="0"/>
          <c:cat>
            <c:strRef>
              <c:f>Лист1!$A$2:$A$3</c:f>
              <c:strCache>
                <c:ptCount val="2"/>
                <c:pt idx="0">
                  <c:v>план</c:v>
                </c:pt>
                <c:pt idx="1">
                  <c:v>факт</c:v>
                </c:pt>
              </c:strCache>
            </c:strRef>
          </c:cat>
          <c:val>
            <c:numRef>
              <c:f>Лист1!$B$2:$B$3</c:f>
              <c:numCache>
                <c:formatCode>General</c:formatCode>
                <c:ptCount val="2"/>
                <c:pt idx="0">
                  <c:v>126650</c:v>
                </c:pt>
                <c:pt idx="1">
                  <c:v>124374</c:v>
                </c:pt>
              </c:numCache>
            </c:numRef>
          </c:val>
          <c:extLst>
            <c:ext xmlns:c16="http://schemas.microsoft.com/office/drawing/2014/chart" uri="{C3380CC4-5D6E-409C-BE32-E72D297353CC}">
              <c16:uniqueId val="{00000000-3747-4364-8A06-97B76678F804}"/>
            </c:ext>
          </c:extLst>
        </c:ser>
        <c:ser>
          <c:idx val="1"/>
          <c:order val="1"/>
          <c:tx>
            <c:strRef>
              <c:f>Лист1!$C$1</c:f>
              <c:strCache>
                <c:ptCount val="1"/>
                <c:pt idx="0">
                  <c:v>начиональная экономика</c:v>
                </c:pt>
              </c:strCache>
            </c:strRef>
          </c:tx>
          <c:spPr>
            <a:solidFill>
              <a:schemeClr val="accent2"/>
            </a:solidFill>
            <a:ln>
              <a:noFill/>
            </a:ln>
            <a:effectLst/>
            <a:sp3d/>
          </c:spPr>
          <c:invertIfNegative val="0"/>
          <c:cat>
            <c:strRef>
              <c:f>Лист1!$A$2:$A$3</c:f>
              <c:strCache>
                <c:ptCount val="2"/>
                <c:pt idx="0">
                  <c:v>план</c:v>
                </c:pt>
                <c:pt idx="1">
                  <c:v>факт</c:v>
                </c:pt>
              </c:strCache>
            </c:strRef>
          </c:cat>
          <c:val>
            <c:numRef>
              <c:f>Лист1!$C$2:$C$3</c:f>
              <c:numCache>
                <c:formatCode>General</c:formatCode>
                <c:ptCount val="2"/>
                <c:pt idx="0">
                  <c:v>164225</c:v>
                </c:pt>
                <c:pt idx="1">
                  <c:v>147737</c:v>
                </c:pt>
              </c:numCache>
            </c:numRef>
          </c:val>
          <c:extLst>
            <c:ext xmlns:c16="http://schemas.microsoft.com/office/drawing/2014/chart" uri="{C3380CC4-5D6E-409C-BE32-E72D297353CC}">
              <c16:uniqueId val="{00000001-3747-4364-8A06-97B76678F804}"/>
            </c:ext>
          </c:extLst>
        </c:ser>
        <c:ser>
          <c:idx val="2"/>
          <c:order val="2"/>
          <c:tx>
            <c:strRef>
              <c:f>Лист1!$D$1</c:f>
              <c:strCache>
                <c:ptCount val="1"/>
                <c:pt idx="0">
                  <c:v>ЖКХ</c:v>
                </c:pt>
              </c:strCache>
            </c:strRef>
          </c:tx>
          <c:spPr>
            <a:solidFill>
              <a:schemeClr val="accent3"/>
            </a:solidFill>
            <a:ln>
              <a:noFill/>
            </a:ln>
            <a:effectLst/>
            <a:sp3d/>
          </c:spPr>
          <c:invertIfNegative val="0"/>
          <c:cat>
            <c:strRef>
              <c:f>Лист1!$A$2:$A$3</c:f>
              <c:strCache>
                <c:ptCount val="2"/>
                <c:pt idx="0">
                  <c:v>план</c:v>
                </c:pt>
                <c:pt idx="1">
                  <c:v>факт</c:v>
                </c:pt>
              </c:strCache>
            </c:strRef>
          </c:cat>
          <c:val>
            <c:numRef>
              <c:f>Лист1!$D$2:$D$3</c:f>
              <c:numCache>
                <c:formatCode>General</c:formatCode>
                <c:ptCount val="2"/>
                <c:pt idx="0">
                  <c:v>65776</c:v>
                </c:pt>
                <c:pt idx="1">
                  <c:v>64130</c:v>
                </c:pt>
              </c:numCache>
            </c:numRef>
          </c:val>
          <c:extLst>
            <c:ext xmlns:c16="http://schemas.microsoft.com/office/drawing/2014/chart" uri="{C3380CC4-5D6E-409C-BE32-E72D297353CC}">
              <c16:uniqueId val="{00000002-3747-4364-8A06-97B76678F804}"/>
            </c:ext>
          </c:extLst>
        </c:ser>
        <c:ser>
          <c:idx val="3"/>
          <c:order val="3"/>
          <c:tx>
            <c:strRef>
              <c:f>Лист1!$E$1</c:f>
              <c:strCache>
                <c:ptCount val="1"/>
                <c:pt idx="0">
                  <c:v>Образование</c:v>
                </c:pt>
              </c:strCache>
            </c:strRef>
          </c:tx>
          <c:spPr>
            <a:solidFill>
              <a:schemeClr val="accent4"/>
            </a:solidFill>
            <a:ln>
              <a:noFill/>
            </a:ln>
            <a:effectLst/>
            <a:sp3d/>
          </c:spPr>
          <c:invertIfNegative val="0"/>
          <c:cat>
            <c:strRef>
              <c:f>Лист1!$A$2:$A$3</c:f>
              <c:strCache>
                <c:ptCount val="2"/>
                <c:pt idx="0">
                  <c:v>план</c:v>
                </c:pt>
                <c:pt idx="1">
                  <c:v>факт</c:v>
                </c:pt>
              </c:strCache>
            </c:strRef>
          </c:cat>
          <c:val>
            <c:numRef>
              <c:f>Лист1!$E$2:$E$3</c:f>
              <c:numCache>
                <c:formatCode>General</c:formatCode>
                <c:ptCount val="2"/>
                <c:pt idx="0">
                  <c:v>495115</c:v>
                </c:pt>
                <c:pt idx="1">
                  <c:v>482210</c:v>
                </c:pt>
              </c:numCache>
            </c:numRef>
          </c:val>
          <c:extLst>
            <c:ext xmlns:c16="http://schemas.microsoft.com/office/drawing/2014/chart" uri="{C3380CC4-5D6E-409C-BE32-E72D297353CC}">
              <c16:uniqueId val="{00000003-3747-4364-8A06-97B76678F804}"/>
            </c:ext>
          </c:extLst>
        </c:ser>
        <c:ser>
          <c:idx val="4"/>
          <c:order val="4"/>
          <c:tx>
            <c:strRef>
              <c:f>Лист1!$F$1</c:f>
              <c:strCache>
                <c:ptCount val="1"/>
                <c:pt idx="0">
                  <c:v>Культура</c:v>
                </c:pt>
              </c:strCache>
            </c:strRef>
          </c:tx>
          <c:spPr>
            <a:solidFill>
              <a:schemeClr val="accent5"/>
            </a:solidFill>
            <a:ln>
              <a:noFill/>
            </a:ln>
            <a:effectLst/>
            <a:sp3d/>
          </c:spPr>
          <c:invertIfNegative val="0"/>
          <c:cat>
            <c:strRef>
              <c:f>Лист1!$A$2:$A$3</c:f>
              <c:strCache>
                <c:ptCount val="2"/>
                <c:pt idx="0">
                  <c:v>план</c:v>
                </c:pt>
                <c:pt idx="1">
                  <c:v>факт</c:v>
                </c:pt>
              </c:strCache>
            </c:strRef>
          </c:cat>
          <c:val>
            <c:numRef>
              <c:f>Лист1!$F$2:$F$3</c:f>
              <c:numCache>
                <c:formatCode>General</c:formatCode>
                <c:ptCount val="2"/>
                <c:pt idx="0">
                  <c:v>103572</c:v>
                </c:pt>
                <c:pt idx="1">
                  <c:v>98618</c:v>
                </c:pt>
              </c:numCache>
            </c:numRef>
          </c:val>
          <c:extLst>
            <c:ext xmlns:c16="http://schemas.microsoft.com/office/drawing/2014/chart" uri="{C3380CC4-5D6E-409C-BE32-E72D297353CC}">
              <c16:uniqueId val="{00000004-3747-4364-8A06-97B76678F804}"/>
            </c:ext>
          </c:extLst>
        </c:ser>
        <c:ser>
          <c:idx val="5"/>
          <c:order val="5"/>
          <c:tx>
            <c:strRef>
              <c:f>Лист1!$G$1</c:f>
              <c:strCache>
                <c:ptCount val="1"/>
                <c:pt idx="0">
                  <c:v>Социальная политика</c:v>
                </c:pt>
              </c:strCache>
            </c:strRef>
          </c:tx>
          <c:spPr>
            <a:solidFill>
              <a:schemeClr val="accent6"/>
            </a:solidFill>
            <a:ln>
              <a:noFill/>
            </a:ln>
            <a:effectLst/>
            <a:sp3d/>
          </c:spPr>
          <c:invertIfNegative val="0"/>
          <c:cat>
            <c:strRef>
              <c:f>Лист1!$A$2:$A$3</c:f>
              <c:strCache>
                <c:ptCount val="2"/>
                <c:pt idx="0">
                  <c:v>план</c:v>
                </c:pt>
                <c:pt idx="1">
                  <c:v>факт</c:v>
                </c:pt>
              </c:strCache>
            </c:strRef>
          </c:cat>
          <c:val>
            <c:numRef>
              <c:f>Лист1!$G$2:$G$3</c:f>
              <c:numCache>
                <c:formatCode>General</c:formatCode>
                <c:ptCount val="2"/>
                <c:pt idx="0">
                  <c:v>51433</c:v>
                </c:pt>
                <c:pt idx="1">
                  <c:v>45461</c:v>
                </c:pt>
              </c:numCache>
            </c:numRef>
          </c:val>
          <c:extLst>
            <c:ext xmlns:c16="http://schemas.microsoft.com/office/drawing/2014/chart" uri="{C3380CC4-5D6E-409C-BE32-E72D297353CC}">
              <c16:uniqueId val="{00000005-3747-4364-8A06-97B76678F804}"/>
            </c:ext>
          </c:extLst>
        </c:ser>
        <c:ser>
          <c:idx val="6"/>
          <c:order val="6"/>
          <c:tx>
            <c:strRef>
              <c:f>Лист1!$H$1</c:f>
              <c:strCache>
                <c:ptCount val="1"/>
                <c:pt idx="0">
                  <c:v>Прочие расходы</c:v>
                </c:pt>
              </c:strCache>
            </c:strRef>
          </c:tx>
          <c:spPr>
            <a:solidFill>
              <a:schemeClr val="accent1">
                <a:lumMod val="60000"/>
              </a:schemeClr>
            </a:solidFill>
            <a:ln>
              <a:noFill/>
            </a:ln>
            <a:effectLst/>
            <a:sp3d/>
          </c:spPr>
          <c:invertIfNegative val="0"/>
          <c:cat>
            <c:strRef>
              <c:f>Лист1!$A$2:$A$3</c:f>
              <c:strCache>
                <c:ptCount val="2"/>
                <c:pt idx="0">
                  <c:v>план</c:v>
                </c:pt>
                <c:pt idx="1">
                  <c:v>факт</c:v>
                </c:pt>
              </c:strCache>
            </c:strRef>
          </c:cat>
          <c:val>
            <c:numRef>
              <c:f>Лист1!$H$2:$H$3</c:f>
              <c:numCache>
                <c:formatCode>General</c:formatCode>
                <c:ptCount val="2"/>
                <c:pt idx="0">
                  <c:v>20812</c:v>
                </c:pt>
                <c:pt idx="1">
                  <c:v>18758</c:v>
                </c:pt>
              </c:numCache>
            </c:numRef>
          </c:val>
          <c:extLst>
            <c:ext xmlns:c16="http://schemas.microsoft.com/office/drawing/2014/chart" uri="{C3380CC4-5D6E-409C-BE32-E72D297353CC}">
              <c16:uniqueId val="{00000006-3747-4364-8A06-97B76678F804}"/>
            </c:ext>
          </c:extLst>
        </c:ser>
        <c:dLbls>
          <c:showLegendKey val="0"/>
          <c:showVal val="0"/>
          <c:showCatName val="0"/>
          <c:showSerName val="0"/>
          <c:showPercent val="0"/>
          <c:showBubbleSize val="0"/>
        </c:dLbls>
        <c:gapWidth val="150"/>
        <c:shape val="box"/>
        <c:axId val="176393216"/>
        <c:axId val="176411392"/>
        <c:axId val="0"/>
      </c:bar3DChart>
      <c:catAx>
        <c:axId val="1763932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411392"/>
        <c:crosses val="autoZero"/>
        <c:auto val="1"/>
        <c:lblAlgn val="ctr"/>
        <c:lblOffset val="100"/>
        <c:noMultiLvlLbl val="0"/>
      </c:catAx>
      <c:valAx>
        <c:axId val="176411392"/>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63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648148148148223E-2"/>
          <c:y val="7.9283216098662013E-2"/>
          <c:w val="0.80224867724867976"/>
          <c:h val="0.7161169872020775"/>
        </c:manualLayout>
      </c:layout>
      <c:pie3DChart>
        <c:varyColors val="1"/>
        <c:ser>
          <c:idx val="0"/>
          <c:order val="0"/>
          <c:tx>
            <c:strRef>
              <c:f>Лист1!$B$1</c:f>
              <c:strCache>
                <c:ptCount val="1"/>
                <c:pt idx="0">
                  <c:v>2021г</c:v>
                </c:pt>
              </c:strCache>
            </c:strRef>
          </c:tx>
          <c:dPt>
            <c:idx val="0"/>
            <c:bubble3D val="0"/>
            <c:explosion val="2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A3E8-497A-96A8-4CB00FA26DD0}"/>
              </c:ext>
            </c:extLst>
          </c:dPt>
          <c:dPt>
            <c:idx val="1"/>
            <c:bubble3D val="0"/>
            <c:explosion val="13"/>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A3E8-497A-96A8-4CB00FA26DD0}"/>
              </c:ext>
            </c:extLst>
          </c:dPt>
          <c:dPt>
            <c:idx val="2"/>
            <c:bubble3D val="0"/>
            <c:explosion val="7"/>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A3E8-497A-96A8-4CB00FA26DD0}"/>
              </c:ext>
            </c:extLst>
          </c:dPt>
          <c:dPt>
            <c:idx val="3"/>
            <c:bubble3D val="0"/>
            <c:explosion val="22"/>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A3E8-497A-96A8-4CB00FA26DD0}"/>
              </c:ext>
            </c:extLst>
          </c:dPt>
          <c:dPt>
            <c:idx val="4"/>
            <c:bubble3D val="0"/>
            <c:explosion val="23"/>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9-A3E8-497A-96A8-4CB00FA26DD0}"/>
              </c:ext>
            </c:extLst>
          </c:dPt>
          <c:dPt>
            <c:idx val="5"/>
            <c:bubble3D val="0"/>
            <c:explosion val="34"/>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A3E8-497A-96A8-4CB00FA26DD0}"/>
              </c:ext>
            </c:extLst>
          </c:dPt>
          <c:dPt>
            <c:idx val="6"/>
            <c:bubble3D val="0"/>
            <c:explosion val="39"/>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D-A3E8-497A-96A8-4CB00FA26DD0}"/>
              </c:ext>
            </c:extLst>
          </c:dPt>
          <c:dLbls>
            <c:dLbl>
              <c:idx val="0"/>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3E8-497A-96A8-4CB00FA26DD0}"/>
                </c:ext>
              </c:extLst>
            </c:dLbl>
            <c:dLbl>
              <c:idx val="1"/>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E8-497A-96A8-4CB00FA26DD0}"/>
                </c:ext>
              </c:extLst>
            </c:dLbl>
            <c:dLbl>
              <c:idx val="2"/>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3E8-497A-96A8-4CB00FA26DD0}"/>
                </c:ext>
              </c:extLst>
            </c:dLbl>
            <c:dLbl>
              <c:idx val="3"/>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3E8-497A-96A8-4CB00FA26DD0}"/>
                </c:ext>
              </c:extLst>
            </c:dLbl>
            <c:dLbl>
              <c:idx val="4"/>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3E8-497A-96A8-4CB00FA26DD0}"/>
                </c:ext>
              </c:extLst>
            </c:dLbl>
            <c:dLbl>
              <c:idx val="5"/>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3E8-497A-96A8-4CB00FA26DD0}"/>
                </c:ext>
              </c:extLst>
            </c:dLbl>
            <c:dLbl>
              <c:idx val="6"/>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3E8-497A-96A8-4CB00FA26DD0}"/>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0"/>
            <c:showCatName val="0"/>
            <c:showSerName val="0"/>
            <c:showPercent val="0"/>
            <c:showBubbleSize val="0"/>
            <c:extLst>
              <c:ext xmlns:c15="http://schemas.microsoft.com/office/drawing/2012/chart" uri="{CE6537A1-D6FC-4f65-9D91-7224C49458BB}"/>
            </c:extLst>
          </c:dLbls>
          <c:cat>
            <c:strRef>
              <c:f>Лист1!$A$2:$A$8</c:f>
              <c:strCache>
                <c:ptCount val="4"/>
                <c:pt idx="0">
                  <c:v>Кв. 1</c:v>
                </c:pt>
                <c:pt idx="1">
                  <c:v>Кв. 2</c:v>
                </c:pt>
                <c:pt idx="2">
                  <c:v>Кв. 3</c:v>
                </c:pt>
                <c:pt idx="3">
                  <c:v>Кв. 4</c:v>
                </c:pt>
              </c:strCache>
            </c:strRef>
          </c:cat>
          <c:val>
            <c:numRef>
              <c:f>Лист1!$B$2:$B$8</c:f>
              <c:numCache>
                <c:formatCode>0.00%</c:formatCode>
                <c:ptCount val="7"/>
                <c:pt idx="0">
                  <c:v>0.12670000000000001</c:v>
                </c:pt>
                <c:pt idx="1">
                  <c:v>0.15060000000000001</c:v>
                </c:pt>
                <c:pt idx="2">
                  <c:v>6.54E-2</c:v>
                </c:pt>
                <c:pt idx="3">
                  <c:v>0.4914</c:v>
                </c:pt>
                <c:pt idx="4">
                  <c:v>0.10050000000000001</c:v>
                </c:pt>
                <c:pt idx="5">
                  <c:v>4.6300000000000001E-2</c:v>
                </c:pt>
                <c:pt idx="6">
                  <c:v>1.9099999999999999E-2</c:v>
                </c:pt>
              </c:numCache>
            </c:numRef>
          </c:val>
          <c:extLst>
            <c:ext xmlns:c16="http://schemas.microsoft.com/office/drawing/2014/chart" uri="{C3380CC4-5D6E-409C-BE32-E72D297353CC}">
              <c16:uniqueId val="{0000000E-A3E8-497A-96A8-4CB00FA26DD0}"/>
            </c:ext>
          </c:extLst>
        </c:ser>
        <c:dLbls>
          <c:showLegendKey val="0"/>
          <c:showVal val="0"/>
          <c:showCatName val="0"/>
          <c:showSerName val="0"/>
          <c:showPercent val="0"/>
          <c:showBubbleSize val="0"/>
          <c:showLeaderLines val="1"/>
        </c:dLbls>
      </c:pie3D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C882-40F5-A17C-FE0461F5D0FB}"/>
              </c:ext>
            </c:extLst>
          </c:dPt>
          <c:dPt>
            <c:idx val="1"/>
            <c:bubble3D val="0"/>
            <c:spPr>
              <a:gradFill>
                <a:gsLst>
                  <a:gs pos="100000">
                    <a:schemeClr val="accent3">
                      <a:lumMod val="60000"/>
                      <a:lumOff val="40000"/>
                    </a:schemeClr>
                  </a:gs>
                  <a:gs pos="0">
                    <a:schemeClr val="accent3"/>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C882-40F5-A17C-FE0461F5D0FB}"/>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Лист1!$A$2:$A$3</c:f>
              <c:strCache>
                <c:ptCount val="2"/>
                <c:pt idx="0">
                  <c:v>программы</c:v>
                </c:pt>
                <c:pt idx="1">
                  <c:v>непрограммные мероприятия</c:v>
                </c:pt>
              </c:strCache>
            </c:strRef>
          </c:cat>
          <c:val>
            <c:numRef>
              <c:f>Лист1!$B$2:$B$3</c:f>
              <c:numCache>
                <c:formatCode>0.00%</c:formatCode>
                <c:ptCount val="2"/>
                <c:pt idx="0">
                  <c:v>0.95789999999999997</c:v>
                </c:pt>
                <c:pt idx="1">
                  <c:v>4.2099999999999999E-2</c:v>
                </c:pt>
              </c:numCache>
            </c:numRef>
          </c:val>
          <c:extLst>
            <c:ext xmlns:c16="http://schemas.microsoft.com/office/drawing/2014/chart" uri="{C3380CC4-5D6E-409C-BE32-E72D297353CC}">
              <c16:uniqueId val="{00000004-C882-40F5-A17C-FE0461F5D0FB}"/>
            </c:ext>
          </c:extLst>
        </c:ser>
        <c:dLbls>
          <c:showLegendKey val="0"/>
          <c:showVal val="0"/>
          <c:showCatName val="0"/>
          <c:showSerName val="0"/>
          <c:showPercent val="0"/>
          <c:showBubbleSize val="0"/>
          <c:showLeaderLines val="1"/>
        </c:dLbls>
      </c:pie3D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1197"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2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Продажи</c:v>
                </c:pt>
              </c:strCache>
            </c:strRef>
          </c:tx>
          <c:dPt>
            <c:idx val="0"/>
            <c:bubble3D val="0"/>
            <c:spPr>
              <a:solidFill>
                <a:srgbClr val="20DAE8"/>
              </a:solidFill>
              <a:ln w="25400">
                <a:solidFill>
                  <a:schemeClr val="lt1"/>
                </a:solidFill>
              </a:ln>
              <a:effectLst/>
              <a:sp3d contourW="25400">
                <a:contourClr>
                  <a:schemeClr val="lt1"/>
                </a:contourClr>
              </a:sp3d>
            </c:spPr>
            <c:extLst>
              <c:ext xmlns:c16="http://schemas.microsoft.com/office/drawing/2014/chart" uri="{C3380CC4-5D6E-409C-BE32-E72D297353CC}">
                <c16:uniqueId val="{00000001-DED8-4A27-A52B-4EB88C928302}"/>
              </c:ext>
            </c:extLst>
          </c:dPt>
          <c:dPt>
            <c:idx val="1"/>
            <c:bubble3D val="0"/>
            <c:spPr>
              <a:solidFill>
                <a:schemeClr val="accent4">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2-DED8-4A27-A52B-4EB88C928302}"/>
              </c:ext>
            </c:extLst>
          </c:dPt>
          <c:dPt>
            <c:idx val="2"/>
            <c:bubble3D val="0"/>
            <c:spPr>
              <a:solidFill>
                <a:srgbClr val="E4FAFC"/>
              </a:solidFill>
              <a:ln w="25400">
                <a:solidFill>
                  <a:schemeClr val="lt1"/>
                </a:solidFill>
              </a:ln>
              <a:effectLst/>
              <a:sp3d contourW="25400">
                <a:contourClr>
                  <a:schemeClr val="lt1"/>
                </a:contourClr>
              </a:sp3d>
            </c:spPr>
            <c:extLst>
              <c:ext xmlns:c16="http://schemas.microsoft.com/office/drawing/2014/chart" uri="{C3380CC4-5D6E-409C-BE32-E72D297353CC}">
                <c16:uniqueId val="{00000004-DED8-4A27-A52B-4EB88C928302}"/>
              </c:ext>
            </c:extLst>
          </c:dPt>
          <c:dPt>
            <c:idx val="3"/>
            <c:bubble3D val="0"/>
            <c:spPr>
              <a:solidFill>
                <a:schemeClr val="accent6">
                  <a:lumMod val="40000"/>
                  <a:lumOff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3-DED8-4A27-A52B-4EB88C928302}"/>
              </c:ext>
            </c:extLst>
          </c:dPt>
          <c:dLbls>
            <c:dLbl>
              <c:idx val="0"/>
              <c:tx>
                <c:rich>
                  <a:bodyPr/>
                  <a:lstStyle/>
                  <a:p>
                    <a:r>
                      <a:rPr lang="en-US" dirty="0"/>
                      <a:t>42%</a:t>
                    </a:r>
                  </a:p>
                </c:rich>
              </c:tx>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ED8-4A27-A52B-4EB88C928302}"/>
                </c:ext>
              </c:extLst>
            </c:dLbl>
            <c:dLbl>
              <c:idx val="1"/>
              <c:tx>
                <c:rich>
                  <a:bodyPr/>
                  <a:lstStyle/>
                  <a:p>
                    <a:fld id="{14057670-C62B-45F4-9F95-B4600DD15BF2}" type="VALUE">
                      <a:rPr lang="en-US" smtClean="0"/>
                      <a:pPr/>
                      <a:t>[ЗНАЧЕНИЕ]</a:t>
                    </a:fld>
                    <a:r>
                      <a:rPr lang="en-US"/>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ED8-4A27-A52B-4EB88C928302}"/>
                </c:ext>
              </c:extLst>
            </c:dLbl>
            <c:dLbl>
              <c:idx val="2"/>
              <c:tx>
                <c:rich>
                  <a:bodyPr/>
                  <a:lstStyle/>
                  <a:p>
                    <a:fld id="{C2FEADEB-5B7F-48F8-ABB9-7772F16629CB}" type="VALUE">
                      <a:rPr lang="en-US" smtClean="0"/>
                      <a:pPr/>
                      <a:t>[ЗНАЧЕНИЕ]</a:t>
                    </a:fld>
                    <a:r>
                      <a:rPr lang="en-US"/>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ED8-4A27-A52B-4EB88C928302}"/>
                </c:ext>
              </c:extLst>
            </c:dLbl>
            <c:dLbl>
              <c:idx val="3"/>
              <c:tx>
                <c:rich>
                  <a:bodyPr/>
                  <a:lstStyle/>
                  <a:p>
                    <a:fld id="{1E6A77D8-E814-456C-B560-CDC052D4CC6D}" type="VALUE">
                      <a:rPr lang="en-US" smtClean="0"/>
                      <a:pPr/>
                      <a:t>[ЗНАЧЕНИЕ]</a:t>
                    </a:fld>
                    <a:r>
                      <a:rPr lang="en-US"/>
                      <a:t>%</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ED8-4A27-A52B-4EB88C928302}"/>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General</c:formatCode>
                <c:ptCount val="4"/>
                <c:pt idx="0">
                  <c:v>42</c:v>
                </c:pt>
                <c:pt idx="1">
                  <c:v>29</c:v>
                </c:pt>
                <c:pt idx="2">
                  <c:v>17</c:v>
                </c:pt>
                <c:pt idx="3">
                  <c:v>12</c:v>
                </c:pt>
              </c:numCache>
            </c:numRef>
          </c:val>
          <c:extLst>
            <c:ext xmlns:c16="http://schemas.microsoft.com/office/drawing/2014/chart" uri="{C3380CC4-5D6E-409C-BE32-E72D297353CC}">
              <c16:uniqueId val="{00000000-DED8-4A27-A52B-4EB88C928302}"/>
            </c:ext>
          </c:extLst>
        </c:ser>
        <c:dLbls>
          <c:dLblPos val="bestFit"/>
          <c:showLegendKey val="0"/>
          <c:showVal val="1"/>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12.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1.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ata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diagrams/_rels/data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diagrams/_rels/data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 Id="rId4" Type="http://schemas.openxmlformats.org/officeDocument/2006/relationships/image" Target="../media/image36.png"/></Relationships>
</file>

<file path=ppt/diagrams/_rels/data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iagrams/_rels/data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diagrams/_rels/data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image" Target="../media/image47.png"/><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diagrams/_rels/data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image" Target="../media/image55.png"/><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diagrams/_rels/data1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image" Target="../media/image65.png"/><Relationship Id="rId1" Type="http://schemas.openxmlformats.org/officeDocument/2006/relationships/image" Target="../media/image64.png"/><Relationship Id="rId6" Type="http://schemas.openxmlformats.org/officeDocument/2006/relationships/image" Target="../media/image34.png"/><Relationship Id="rId5" Type="http://schemas.openxmlformats.org/officeDocument/2006/relationships/image" Target="../media/image68.png"/><Relationship Id="rId4" Type="http://schemas.openxmlformats.org/officeDocument/2006/relationships/image" Target="../media/image67.png"/></Relationships>
</file>

<file path=ppt/diagrams/_rels/data1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diagrams/_rels/data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s>
</file>

<file path=ppt/diagrams/_rels/data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s>
</file>

<file path=ppt/diagrams/_rels/data1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image" Target="../media/image102.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 Id="rId4" Type="http://schemas.openxmlformats.org/officeDocument/2006/relationships/image" Target="../media/image36.png"/></Relationships>
</file>

<file path=ppt/diagrams/_rels/drawing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diagrams/_rels/drawing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diagrams/_rels/drawing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image" Target="../media/image47.png"/><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image" Target="../media/image55.png"/><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image" Target="../media/image65.png"/><Relationship Id="rId1" Type="http://schemas.openxmlformats.org/officeDocument/2006/relationships/image" Target="../media/image64.png"/><Relationship Id="rId6" Type="http://schemas.openxmlformats.org/officeDocument/2006/relationships/image" Target="../media/image34.png"/><Relationship Id="rId5" Type="http://schemas.openxmlformats.org/officeDocument/2006/relationships/image" Target="../media/image68.png"/><Relationship Id="rId4" Type="http://schemas.openxmlformats.org/officeDocument/2006/relationships/image" Target="../media/image67.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image" Target="../media/image73.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s>
</file>

<file path=ppt/diagrams/_rels/drawing1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image" Target="../media/image102.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C253C4-81E8-40D8-9776-33241BB9344D}" type="doc">
      <dgm:prSet loTypeId="urn:microsoft.com/office/officeart/2005/8/layout/hList3" loCatId="list" qsTypeId="urn:microsoft.com/office/officeart/2005/8/quickstyle/3d1" qsCatId="3D" csTypeId="urn:microsoft.com/office/officeart/2005/8/colors/colorful4" csCatId="colorful" phldr="1"/>
      <dgm:spPr/>
      <dgm:t>
        <a:bodyPr/>
        <a:lstStyle/>
        <a:p>
          <a:endParaRPr lang="ru-RU"/>
        </a:p>
      </dgm:t>
    </dgm:pt>
    <dgm:pt modelId="{B2E58C81-9925-4823-8F28-5DB84CEB1DEB}">
      <dgm:prSet phldrT="[Текст]" custT="1"/>
      <dgm:spPr/>
      <dgm:t>
        <a:bodyPr/>
        <a:lstStyle/>
        <a:p>
          <a:r>
            <a:rPr lang="ru-RU" sz="1600" b="1" dirty="0">
              <a:solidFill>
                <a:schemeClr val="tx1">
                  <a:lumMod val="95000"/>
                  <a:lumOff val="5000"/>
                </a:schemeClr>
              </a:solidFill>
              <a:latin typeface="Times New Roman" panose="02020603050405020304" pitchFamily="18" charset="0"/>
              <a:cs typeface="Times New Roman" panose="02020603050405020304" pitchFamily="18" charset="0"/>
            </a:rPr>
            <a:t>Хронология рассмотрения проекта  решения Думы АМО</a:t>
          </a:r>
        </a:p>
        <a:p>
          <a:r>
            <a:rPr lang="ru-RU" sz="1600" b="1" dirty="0">
              <a:solidFill>
                <a:schemeClr val="tx1">
                  <a:lumMod val="95000"/>
                  <a:lumOff val="5000"/>
                </a:schemeClr>
              </a:solidFill>
              <a:latin typeface="Times New Roman" panose="02020603050405020304" pitchFamily="18" charset="0"/>
              <a:cs typeface="Times New Roman" panose="02020603050405020304" pitchFamily="18" charset="0"/>
            </a:rPr>
            <a:t>«Об исполнении бюджета Анучинского муниципального округа за 2024 год» </a:t>
          </a:r>
        </a:p>
      </dgm:t>
    </dgm:pt>
    <dgm:pt modelId="{6BD7462E-EDB0-405F-BE60-8847F14C570E}" type="parTrans" cxnId="{90A6EFDC-EE49-4F4D-8D77-0F0033F62DCC}">
      <dgm:prSet/>
      <dgm:spPr/>
      <dgm:t>
        <a:bodyPr/>
        <a:lstStyle/>
        <a:p>
          <a:endParaRPr lang="ru-RU"/>
        </a:p>
      </dgm:t>
    </dgm:pt>
    <dgm:pt modelId="{8A528DDA-758A-49D0-83EA-02525331611E}" type="sibTrans" cxnId="{90A6EFDC-EE49-4F4D-8D77-0F0033F62DCC}">
      <dgm:prSet/>
      <dgm:spPr/>
      <dgm:t>
        <a:bodyPr/>
        <a:lstStyle/>
        <a:p>
          <a:endParaRPr lang="ru-RU"/>
        </a:p>
      </dgm:t>
    </dgm:pt>
    <dgm:pt modelId="{56374341-B1D6-46E1-8509-93C5B450D354}">
      <dgm:prSet phldrT="[Текст]" custT="1"/>
      <dgm:spPr/>
      <dgm:t>
        <a:bodyPr/>
        <a:lstStyle/>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об исполнении бюджета Анучинского МО за 2024 год размещается в информационно-телекоммуникационной сети Интернет для проведения общественных обсуждений </a:t>
          </a:r>
        </a:p>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10.03.2025г</a:t>
          </a:r>
        </a:p>
      </dgm:t>
    </dgm:pt>
    <dgm:pt modelId="{FE26250E-01DE-4C79-B883-CBA0C379A55F}" type="parTrans" cxnId="{7DD23543-0251-4712-BEC7-5D5E64B25501}">
      <dgm:prSet/>
      <dgm:spPr/>
      <dgm:t>
        <a:bodyPr/>
        <a:lstStyle/>
        <a:p>
          <a:endParaRPr lang="ru-RU"/>
        </a:p>
      </dgm:t>
    </dgm:pt>
    <dgm:pt modelId="{89086DE7-4B61-43B8-B340-CB927BA7C7D7}" type="sibTrans" cxnId="{7DD23543-0251-4712-BEC7-5D5E64B25501}">
      <dgm:prSet/>
      <dgm:spPr/>
      <dgm:t>
        <a:bodyPr/>
        <a:lstStyle/>
        <a:p>
          <a:endParaRPr lang="ru-RU"/>
        </a:p>
      </dgm:t>
    </dgm:pt>
    <dgm:pt modelId="{D971D8C3-41F7-4243-BE7F-39C3D8AB86A7}">
      <dgm:prSet phldrT="[Текст]" custT="1"/>
      <dgm:spPr/>
      <dgm:t>
        <a:bodyPr/>
        <a:lstStyle/>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решения об исполнении бюджета Анучинского МО за 2024 год проводятся в актовом зале здания администрации (</a:t>
          </a:r>
          <a:r>
            <a:rPr lang="ru-RU" sz="1400" b="1" i="1"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400" b="1" i="1"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 6) </a:t>
          </a:r>
        </a:p>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02.04.2025г</a:t>
          </a:r>
        </a:p>
      </dgm:t>
    </dgm:pt>
    <dgm:pt modelId="{F55B6308-2C32-4658-9654-1DAC81EF5D84}" type="parTrans" cxnId="{9EC6B876-AAE5-4F68-92A3-368D2508BA15}">
      <dgm:prSet/>
      <dgm:spPr/>
      <dgm:t>
        <a:bodyPr/>
        <a:lstStyle/>
        <a:p>
          <a:endParaRPr lang="ru-RU"/>
        </a:p>
      </dgm:t>
    </dgm:pt>
    <dgm:pt modelId="{13AFB5F4-22E2-4C26-AD48-F2DADA2328BE}" type="sibTrans" cxnId="{9EC6B876-AAE5-4F68-92A3-368D2508BA15}">
      <dgm:prSet/>
      <dgm:spPr/>
      <dgm:t>
        <a:bodyPr/>
        <a:lstStyle/>
        <a:p>
          <a:endParaRPr lang="ru-RU"/>
        </a:p>
      </dgm:t>
    </dgm:pt>
    <dgm:pt modelId="{D93B8F40-DC0D-4AE3-B8FA-EFBF33F81EF9}">
      <dgm:prSet custT="1"/>
      <dgm:spPr/>
      <dgm:t>
        <a:bodyPr/>
        <a:lstStyle/>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об исполнении бюджета Анучинского МО за 2024 год вносится главой округа на рассмотрение в Думу Анучинского МО</a:t>
          </a:r>
        </a:p>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14.04.2025г </a:t>
          </a:r>
        </a:p>
      </dgm:t>
    </dgm:pt>
    <dgm:pt modelId="{AE73273E-C36B-4BF7-B1C1-9161876EA84E}" type="parTrans" cxnId="{A66A8075-583C-451C-8B1F-0BD0B02DAD5F}">
      <dgm:prSet/>
      <dgm:spPr/>
      <dgm:t>
        <a:bodyPr/>
        <a:lstStyle/>
        <a:p>
          <a:endParaRPr lang="ru-RU"/>
        </a:p>
      </dgm:t>
    </dgm:pt>
    <dgm:pt modelId="{9DE23588-4C76-4FF8-AB98-D0A444AC6622}" type="sibTrans" cxnId="{A66A8075-583C-451C-8B1F-0BD0B02DAD5F}">
      <dgm:prSet/>
      <dgm:spPr/>
      <dgm:t>
        <a:bodyPr/>
        <a:lstStyle/>
        <a:p>
          <a:endParaRPr lang="ru-RU"/>
        </a:p>
      </dgm:t>
    </dgm:pt>
    <dgm:pt modelId="{1C2335A4-4A8C-4F71-88C1-0FE1E47EFDDE}">
      <dgm:prSet custT="1"/>
      <dgm:spPr/>
      <dgm:t>
        <a:bodyPr/>
        <a:lstStyle/>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Рассмотрение проекта решения об исполнении бюджета Анучинского МО за 2024 год на бюджетной комиссии</a:t>
          </a:r>
        </a:p>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23.04.2025г</a:t>
          </a:r>
          <a:endParaRPr lang="ru-RU" sz="1400" b="1" i="1" dirty="0">
            <a:solidFill>
              <a:schemeClr val="tx1">
                <a:lumMod val="95000"/>
                <a:lumOff val="5000"/>
              </a:schemeClr>
            </a:solidFill>
          </a:endParaRPr>
        </a:p>
      </dgm:t>
    </dgm:pt>
    <dgm:pt modelId="{E4B03D71-7B95-43FA-857B-6FE2C00CCB52}" type="parTrans" cxnId="{1AEA44B6-5DE9-4905-B386-3D79E679EBED}">
      <dgm:prSet/>
      <dgm:spPr/>
      <dgm:t>
        <a:bodyPr/>
        <a:lstStyle/>
        <a:p>
          <a:endParaRPr lang="ru-RU"/>
        </a:p>
      </dgm:t>
    </dgm:pt>
    <dgm:pt modelId="{0F99C87F-D516-4E2B-A8CE-40B1D229D5F7}" type="sibTrans" cxnId="{1AEA44B6-5DE9-4905-B386-3D79E679EBED}">
      <dgm:prSet/>
      <dgm:spPr/>
      <dgm:t>
        <a:bodyPr/>
        <a:lstStyle/>
        <a:p>
          <a:endParaRPr lang="ru-RU"/>
        </a:p>
      </dgm:t>
    </dgm:pt>
    <dgm:pt modelId="{B9A5D8A0-0C32-4285-9A5B-5869ED8B7F75}">
      <dgm:prSet custT="1"/>
      <dgm:spPr>
        <a:solidFill>
          <a:schemeClr val="accent1">
            <a:lumMod val="20000"/>
            <a:lumOff val="80000"/>
          </a:schemeClr>
        </a:solidFill>
      </dgm:spPr>
      <dgm:t>
        <a:bodyPr/>
        <a:lstStyle/>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Принятие решения «Об исполнении бюджета Анучинского МО за 2024 год» Думой Анучинского МО </a:t>
          </a:r>
        </a:p>
        <a:p>
          <a:r>
            <a:rPr lang="ru-RU" sz="1400" b="1" i="1" dirty="0">
              <a:solidFill>
                <a:schemeClr val="tx1">
                  <a:lumMod val="95000"/>
                  <a:lumOff val="5000"/>
                </a:schemeClr>
              </a:solidFill>
              <a:latin typeface="Times New Roman" panose="02020603050405020304" pitchFamily="18" charset="0"/>
              <a:cs typeface="Times New Roman" panose="02020603050405020304" pitchFamily="18" charset="0"/>
            </a:rPr>
            <a:t>30.04.2025г</a:t>
          </a:r>
          <a:endParaRPr lang="ru-RU" sz="1400" b="1" i="1" dirty="0">
            <a:solidFill>
              <a:schemeClr val="tx1">
                <a:lumMod val="95000"/>
                <a:lumOff val="5000"/>
              </a:schemeClr>
            </a:solidFill>
          </a:endParaRPr>
        </a:p>
      </dgm:t>
    </dgm:pt>
    <dgm:pt modelId="{0F15E57D-6077-499A-8C5D-647BBB136707}" type="parTrans" cxnId="{A6B5216E-AB03-4998-BD52-A0168126BA07}">
      <dgm:prSet/>
      <dgm:spPr/>
      <dgm:t>
        <a:bodyPr/>
        <a:lstStyle/>
        <a:p>
          <a:endParaRPr lang="ru-RU"/>
        </a:p>
      </dgm:t>
    </dgm:pt>
    <dgm:pt modelId="{3EB4F72F-23AC-4662-B0A1-E46D7AC341A9}" type="sibTrans" cxnId="{A6B5216E-AB03-4998-BD52-A0168126BA07}">
      <dgm:prSet/>
      <dgm:spPr/>
      <dgm:t>
        <a:bodyPr/>
        <a:lstStyle/>
        <a:p>
          <a:endParaRPr lang="ru-RU"/>
        </a:p>
      </dgm:t>
    </dgm:pt>
    <dgm:pt modelId="{837C3BFF-B91F-4824-B168-104E65D7AC69}" type="pres">
      <dgm:prSet presAssocID="{61C253C4-81E8-40D8-9776-33241BB9344D}" presName="composite" presStyleCnt="0">
        <dgm:presLayoutVars>
          <dgm:chMax val="1"/>
          <dgm:dir/>
          <dgm:resizeHandles val="exact"/>
        </dgm:presLayoutVars>
      </dgm:prSet>
      <dgm:spPr/>
    </dgm:pt>
    <dgm:pt modelId="{EAB5D3EF-7783-4621-A1A8-B730EBEB8E4B}" type="pres">
      <dgm:prSet presAssocID="{B2E58C81-9925-4823-8F28-5DB84CEB1DEB}" presName="roof" presStyleLbl="dkBgShp" presStyleIdx="0" presStyleCnt="2" custLinFactNeighborX="-5422" custLinFactNeighborY="-5063"/>
      <dgm:spPr/>
    </dgm:pt>
    <dgm:pt modelId="{C6E9D8B2-4DAD-4849-89A7-329B7AA07942}" type="pres">
      <dgm:prSet presAssocID="{B2E58C81-9925-4823-8F28-5DB84CEB1DEB}" presName="pillars" presStyleCnt="0"/>
      <dgm:spPr/>
    </dgm:pt>
    <dgm:pt modelId="{41C183B9-A44A-4620-B7FB-C34A16B2BCAB}" type="pres">
      <dgm:prSet presAssocID="{B2E58C81-9925-4823-8F28-5DB84CEB1DEB}" presName="pillar1" presStyleLbl="node1" presStyleIdx="0" presStyleCnt="5">
        <dgm:presLayoutVars>
          <dgm:bulletEnabled val="1"/>
        </dgm:presLayoutVars>
      </dgm:prSet>
      <dgm:spPr/>
    </dgm:pt>
    <dgm:pt modelId="{CAAAB02B-903B-4E48-A263-50293A14DD41}" type="pres">
      <dgm:prSet presAssocID="{D971D8C3-41F7-4243-BE7F-39C3D8AB86A7}" presName="pillarX" presStyleLbl="node1" presStyleIdx="1" presStyleCnt="5">
        <dgm:presLayoutVars>
          <dgm:bulletEnabled val="1"/>
        </dgm:presLayoutVars>
      </dgm:prSet>
      <dgm:spPr/>
    </dgm:pt>
    <dgm:pt modelId="{A265F15E-354C-49D7-A329-E7CA77B8F395}" type="pres">
      <dgm:prSet presAssocID="{D93B8F40-DC0D-4AE3-B8FA-EFBF33F81EF9}" presName="pillarX" presStyleLbl="node1" presStyleIdx="2" presStyleCnt="5">
        <dgm:presLayoutVars>
          <dgm:bulletEnabled val="1"/>
        </dgm:presLayoutVars>
      </dgm:prSet>
      <dgm:spPr/>
    </dgm:pt>
    <dgm:pt modelId="{11C832BF-F680-4C40-8B5D-90F556A82924}" type="pres">
      <dgm:prSet presAssocID="{1C2335A4-4A8C-4F71-88C1-0FE1E47EFDDE}" presName="pillarX" presStyleLbl="node1" presStyleIdx="3" presStyleCnt="5" custLinFactNeighborX="-1868" custLinFactNeighborY="1277">
        <dgm:presLayoutVars>
          <dgm:bulletEnabled val="1"/>
        </dgm:presLayoutVars>
      </dgm:prSet>
      <dgm:spPr/>
    </dgm:pt>
    <dgm:pt modelId="{C1D90B4F-666A-417E-A29C-2A64F79BC10B}" type="pres">
      <dgm:prSet presAssocID="{B9A5D8A0-0C32-4285-9A5B-5869ED8B7F75}" presName="pillarX" presStyleLbl="node1" presStyleIdx="4" presStyleCnt="5">
        <dgm:presLayoutVars>
          <dgm:bulletEnabled val="1"/>
        </dgm:presLayoutVars>
      </dgm:prSet>
      <dgm:spPr/>
    </dgm:pt>
    <dgm:pt modelId="{5A1D420A-AE0B-44BA-A876-EFCE31C7EB49}" type="pres">
      <dgm:prSet presAssocID="{B2E58C81-9925-4823-8F28-5DB84CEB1DEB}" presName="base" presStyleLbl="dkBgShp" presStyleIdx="1" presStyleCnt="2"/>
      <dgm:spPr/>
    </dgm:pt>
  </dgm:ptLst>
  <dgm:cxnLst>
    <dgm:cxn modelId="{66CA2222-621D-42E7-9E91-6B52EADAC48B}" type="presOf" srcId="{1C2335A4-4A8C-4F71-88C1-0FE1E47EFDDE}" destId="{11C832BF-F680-4C40-8B5D-90F556A82924}" srcOrd="0" destOrd="0" presId="urn:microsoft.com/office/officeart/2005/8/layout/hList3"/>
    <dgm:cxn modelId="{1E9A2E31-ABFE-4E3F-9BE3-F7B8D8D139D0}" type="presOf" srcId="{D93B8F40-DC0D-4AE3-B8FA-EFBF33F81EF9}" destId="{A265F15E-354C-49D7-A329-E7CA77B8F395}" srcOrd="0" destOrd="0" presId="urn:microsoft.com/office/officeart/2005/8/layout/hList3"/>
    <dgm:cxn modelId="{8D203741-1DF1-4D54-B0A9-10C713E66B2D}" type="presOf" srcId="{56374341-B1D6-46E1-8509-93C5B450D354}" destId="{41C183B9-A44A-4620-B7FB-C34A16B2BCAB}" srcOrd="0" destOrd="0" presId="urn:microsoft.com/office/officeart/2005/8/layout/hList3"/>
    <dgm:cxn modelId="{7DD23543-0251-4712-BEC7-5D5E64B25501}" srcId="{B2E58C81-9925-4823-8F28-5DB84CEB1DEB}" destId="{56374341-B1D6-46E1-8509-93C5B450D354}" srcOrd="0" destOrd="0" parTransId="{FE26250E-01DE-4C79-B883-CBA0C379A55F}" sibTransId="{89086DE7-4B61-43B8-B340-CB927BA7C7D7}"/>
    <dgm:cxn modelId="{A6B5216E-AB03-4998-BD52-A0168126BA07}" srcId="{B2E58C81-9925-4823-8F28-5DB84CEB1DEB}" destId="{B9A5D8A0-0C32-4285-9A5B-5869ED8B7F75}" srcOrd="4" destOrd="0" parTransId="{0F15E57D-6077-499A-8C5D-647BBB136707}" sibTransId="{3EB4F72F-23AC-4662-B0A1-E46D7AC341A9}"/>
    <dgm:cxn modelId="{A66A8075-583C-451C-8B1F-0BD0B02DAD5F}" srcId="{B2E58C81-9925-4823-8F28-5DB84CEB1DEB}" destId="{D93B8F40-DC0D-4AE3-B8FA-EFBF33F81EF9}" srcOrd="2" destOrd="0" parTransId="{AE73273E-C36B-4BF7-B1C1-9161876EA84E}" sibTransId="{9DE23588-4C76-4FF8-AB98-D0A444AC6622}"/>
    <dgm:cxn modelId="{9EC6B876-AAE5-4F68-92A3-368D2508BA15}" srcId="{B2E58C81-9925-4823-8F28-5DB84CEB1DEB}" destId="{D971D8C3-41F7-4243-BE7F-39C3D8AB86A7}" srcOrd="1" destOrd="0" parTransId="{F55B6308-2C32-4658-9654-1DAC81EF5D84}" sibTransId="{13AFB5F4-22E2-4C26-AD48-F2DADA2328BE}"/>
    <dgm:cxn modelId="{1DCAC384-4F00-468D-B3D4-7F48CA5AF06F}" type="presOf" srcId="{B2E58C81-9925-4823-8F28-5DB84CEB1DEB}" destId="{EAB5D3EF-7783-4621-A1A8-B730EBEB8E4B}" srcOrd="0" destOrd="0" presId="urn:microsoft.com/office/officeart/2005/8/layout/hList3"/>
    <dgm:cxn modelId="{A7021F92-A891-45A2-AD68-A8819B96350A}" type="presOf" srcId="{D971D8C3-41F7-4243-BE7F-39C3D8AB86A7}" destId="{CAAAB02B-903B-4E48-A263-50293A14DD41}" srcOrd="0" destOrd="0" presId="urn:microsoft.com/office/officeart/2005/8/layout/hList3"/>
    <dgm:cxn modelId="{DDDD03B1-905B-4192-8C16-20324430AA04}" type="presOf" srcId="{61C253C4-81E8-40D8-9776-33241BB9344D}" destId="{837C3BFF-B91F-4824-B168-104E65D7AC69}" srcOrd="0" destOrd="0" presId="urn:microsoft.com/office/officeart/2005/8/layout/hList3"/>
    <dgm:cxn modelId="{148B3BB1-B29D-44A8-BF54-C79B31F8333F}" type="presOf" srcId="{B9A5D8A0-0C32-4285-9A5B-5869ED8B7F75}" destId="{C1D90B4F-666A-417E-A29C-2A64F79BC10B}" srcOrd="0" destOrd="0" presId="urn:microsoft.com/office/officeart/2005/8/layout/hList3"/>
    <dgm:cxn modelId="{1AEA44B6-5DE9-4905-B386-3D79E679EBED}" srcId="{B2E58C81-9925-4823-8F28-5DB84CEB1DEB}" destId="{1C2335A4-4A8C-4F71-88C1-0FE1E47EFDDE}" srcOrd="3" destOrd="0" parTransId="{E4B03D71-7B95-43FA-857B-6FE2C00CCB52}" sibTransId="{0F99C87F-D516-4E2B-A8CE-40B1D229D5F7}"/>
    <dgm:cxn modelId="{90A6EFDC-EE49-4F4D-8D77-0F0033F62DCC}" srcId="{61C253C4-81E8-40D8-9776-33241BB9344D}" destId="{B2E58C81-9925-4823-8F28-5DB84CEB1DEB}" srcOrd="0" destOrd="0" parTransId="{6BD7462E-EDB0-405F-BE60-8847F14C570E}" sibTransId="{8A528DDA-758A-49D0-83EA-02525331611E}"/>
    <dgm:cxn modelId="{697ABF2D-D67C-4F0F-817F-E810A7ABB417}" type="presParOf" srcId="{837C3BFF-B91F-4824-B168-104E65D7AC69}" destId="{EAB5D3EF-7783-4621-A1A8-B730EBEB8E4B}" srcOrd="0" destOrd="0" presId="urn:microsoft.com/office/officeart/2005/8/layout/hList3"/>
    <dgm:cxn modelId="{1EB753B2-DDF1-4B60-ACEC-6A2346F65272}" type="presParOf" srcId="{837C3BFF-B91F-4824-B168-104E65D7AC69}" destId="{C6E9D8B2-4DAD-4849-89A7-329B7AA07942}" srcOrd="1" destOrd="0" presId="urn:microsoft.com/office/officeart/2005/8/layout/hList3"/>
    <dgm:cxn modelId="{6EE1346F-E954-48AF-9EFB-A235B6F58312}" type="presParOf" srcId="{C6E9D8B2-4DAD-4849-89A7-329B7AA07942}" destId="{41C183B9-A44A-4620-B7FB-C34A16B2BCAB}" srcOrd="0" destOrd="0" presId="urn:microsoft.com/office/officeart/2005/8/layout/hList3"/>
    <dgm:cxn modelId="{C4AEEF49-7E50-4392-B406-45F3D2AE0902}" type="presParOf" srcId="{C6E9D8B2-4DAD-4849-89A7-329B7AA07942}" destId="{CAAAB02B-903B-4E48-A263-50293A14DD41}" srcOrd="1" destOrd="0" presId="urn:microsoft.com/office/officeart/2005/8/layout/hList3"/>
    <dgm:cxn modelId="{B89D8592-8A68-45E5-A5F9-E4B9BCD24611}" type="presParOf" srcId="{C6E9D8B2-4DAD-4849-89A7-329B7AA07942}" destId="{A265F15E-354C-49D7-A329-E7CA77B8F395}" srcOrd="2" destOrd="0" presId="urn:microsoft.com/office/officeart/2005/8/layout/hList3"/>
    <dgm:cxn modelId="{ACF2C1F5-2B15-4146-96F6-CD7BA7A0B0E4}" type="presParOf" srcId="{C6E9D8B2-4DAD-4849-89A7-329B7AA07942}" destId="{11C832BF-F680-4C40-8B5D-90F556A82924}" srcOrd="3" destOrd="0" presId="urn:microsoft.com/office/officeart/2005/8/layout/hList3"/>
    <dgm:cxn modelId="{D077F1A4-1B0F-4D38-9BFC-265CCC913F63}" type="presParOf" srcId="{C6E9D8B2-4DAD-4849-89A7-329B7AA07942}" destId="{C1D90B4F-666A-417E-A29C-2A64F79BC10B}" srcOrd="4" destOrd="0" presId="urn:microsoft.com/office/officeart/2005/8/layout/hList3"/>
    <dgm:cxn modelId="{F904E5DB-1192-4D32-879F-D89AA6135E8B}" type="presParOf" srcId="{837C3BFF-B91F-4824-B168-104E65D7AC69}" destId="{5A1D420A-AE0B-44BA-A876-EFCE31C7EB49}" srcOrd="2" destOrd="0" presId="urn:microsoft.com/office/officeart/2005/8/layout/hList3"/>
  </dgm:cxnLst>
  <dgm:bg>
    <a:solidFill>
      <a:srgbClr val="FFFF0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2FFE8A-5947-4952-AAE1-64EEBFCD0089}" type="doc">
      <dgm:prSet loTypeId="urn:microsoft.com/office/officeart/2005/8/layout/pList2#1" loCatId="list" qsTypeId="urn:microsoft.com/office/officeart/2005/8/quickstyle/simple1" qsCatId="simple" csTypeId="urn:microsoft.com/office/officeart/2005/8/colors/accent1_2" csCatId="accent1" phldr="1"/>
      <dgm:spPr/>
    </dgm:pt>
    <dgm:pt modelId="{859B1E72-24B2-445C-AD42-79B74644FD9A}">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a:t>
          </a:r>
        </a:p>
      </dgm:t>
    </dgm:pt>
    <dgm:pt modelId="{B0949B17-4062-43EE-AC8A-589A991889F0}" type="parTrans" cxnId="{914E0947-37F0-4837-B5F7-5A4609F61ED5}">
      <dgm:prSet/>
      <dgm:spPr/>
      <dgm:t>
        <a:bodyPr/>
        <a:lstStyle/>
        <a:p>
          <a:endParaRPr lang="ru-RU"/>
        </a:p>
      </dgm:t>
    </dgm:pt>
    <dgm:pt modelId="{7364A42A-2075-4E87-98EB-D3A623E05877}" type="sibTrans" cxnId="{914E0947-37F0-4837-B5F7-5A4609F61ED5}">
      <dgm:prSet/>
      <dgm:spPr/>
      <dgm:t>
        <a:bodyPr/>
        <a:lstStyle/>
        <a:p>
          <a:endParaRPr lang="ru-RU"/>
        </a:p>
      </dgm:t>
    </dgm:pt>
    <dgm:pt modelId="{0DC4DDBF-BA95-4E7E-9423-28BBD23C985F}">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6134B91F-1BF3-4A6B-9FE7-8596053B98C5}" type="parTrans" cxnId="{A9637491-2457-4F1B-B55B-451E669CACD2}">
      <dgm:prSet/>
      <dgm:spPr/>
      <dgm:t>
        <a:bodyPr/>
        <a:lstStyle/>
        <a:p>
          <a:endParaRPr lang="ru-RU"/>
        </a:p>
      </dgm:t>
    </dgm:pt>
    <dgm:pt modelId="{7307F0C8-5835-489E-9051-09697927E765}" type="sibTrans" cxnId="{A9637491-2457-4F1B-B55B-451E669CACD2}">
      <dgm:prSet/>
      <dgm:spPr/>
      <dgm:t>
        <a:bodyPr/>
        <a:lstStyle/>
        <a:p>
          <a:endParaRPr lang="ru-RU"/>
        </a:p>
      </dgm:t>
    </dgm:pt>
    <dgm:pt modelId="{A63D6753-876A-4741-8DDC-8403CFE4AE76}">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5645E9B7-8438-49DE-A36A-49082AE89B42}" type="parTrans" cxnId="{CABD95B4-6F62-4A0E-8F0F-D34B5495365E}">
      <dgm:prSet/>
      <dgm:spPr/>
      <dgm:t>
        <a:bodyPr/>
        <a:lstStyle/>
        <a:p>
          <a:endParaRPr lang="ru-RU"/>
        </a:p>
      </dgm:t>
    </dgm:pt>
    <dgm:pt modelId="{A5C131DE-CE5D-41AA-95B0-C60ED4230319}" type="sibTrans" cxnId="{CABD95B4-6F62-4A0E-8F0F-D34B5495365E}">
      <dgm:prSet/>
      <dgm:spPr/>
      <dgm:t>
        <a:bodyPr/>
        <a:lstStyle/>
        <a:p>
          <a:endParaRPr lang="ru-RU"/>
        </a:p>
      </dgm:t>
    </dgm:pt>
    <dgm:pt modelId="{2D79FC21-1AC3-45FB-A3A0-395EC9F0E68B}" type="pres">
      <dgm:prSet presAssocID="{9E2FFE8A-5947-4952-AAE1-64EEBFCD0089}" presName="Name0" presStyleCnt="0">
        <dgm:presLayoutVars>
          <dgm:dir/>
          <dgm:resizeHandles val="exact"/>
        </dgm:presLayoutVars>
      </dgm:prSet>
      <dgm:spPr/>
    </dgm:pt>
    <dgm:pt modelId="{539FE530-D179-49FB-BE63-CF50DEC4B10D}" type="pres">
      <dgm:prSet presAssocID="{9E2FFE8A-5947-4952-AAE1-64EEBFCD0089}" presName="bkgdShp" presStyleLbl="alignAccFollowNode1" presStyleIdx="0" presStyleCnt="1" custLinFactNeighborX="-1064" custLinFactNeighborY="0"/>
      <dgm:spPr/>
    </dgm:pt>
    <dgm:pt modelId="{D43BEC09-6520-404A-AE85-54856A681655}" type="pres">
      <dgm:prSet presAssocID="{9E2FFE8A-5947-4952-AAE1-64EEBFCD0089}" presName="linComp" presStyleCnt="0"/>
      <dgm:spPr/>
    </dgm:pt>
    <dgm:pt modelId="{25AA04D6-41A1-46EA-A481-0F653FD65D72}" type="pres">
      <dgm:prSet presAssocID="{859B1E72-24B2-445C-AD42-79B74644FD9A}" presName="compNode" presStyleCnt="0"/>
      <dgm:spPr/>
    </dgm:pt>
    <dgm:pt modelId="{2AF0788E-615E-4B66-B437-C901D9860EA8}" type="pres">
      <dgm:prSet presAssocID="{859B1E72-24B2-445C-AD42-79B74644FD9A}" presName="node" presStyleLbl="node1" presStyleIdx="0" presStyleCnt="3">
        <dgm:presLayoutVars>
          <dgm:bulletEnabled val="1"/>
        </dgm:presLayoutVars>
      </dgm:prSet>
      <dgm:spPr/>
    </dgm:pt>
    <dgm:pt modelId="{188A6AEE-1ABE-411D-ABD7-72650A64468E}" type="pres">
      <dgm:prSet presAssocID="{859B1E72-24B2-445C-AD42-79B74644FD9A}" presName="invisiNode" presStyleLbl="node1" presStyleIdx="0" presStyleCnt="3"/>
      <dgm:spPr/>
    </dgm:pt>
    <dgm:pt modelId="{B26BAF32-BF32-4083-A72F-F8C87848F1CF}" type="pres">
      <dgm:prSet presAssocID="{859B1E72-24B2-445C-AD42-79B74644FD9A}" presName="imagNode" presStyleLbl="fgImgPlace1" presStyleIdx="0" presStyleCnt="3"/>
      <dgm:spPr>
        <a:blipFill rotWithShape="1">
          <a:blip xmlns:r="http://schemas.openxmlformats.org/officeDocument/2006/relationships" r:embed="rId1"/>
          <a:srcRect/>
          <a:stretch>
            <a:fillRect/>
          </a:stretch>
        </a:blipFill>
      </dgm:spPr>
    </dgm:pt>
    <dgm:pt modelId="{F99A39FF-B805-4C48-A76E-61FA328CB175}" type="pres">
      <dgm:prSet presAssocID="{7364A42A-2075-4E87-98EB-D3A623E05877}" presName="sibTrans" presStyleLbl="sibTrans2D1" presStyleIdx="0" presStyleCnt="0"/>
      <dgm:spPr/>
    </dgm:pt>
    <dgm:pt modelId="{501EF61F-FE36-43B4-9E68-6FB20781EB0B}" type="pres">
      <dgm:prSet presAssocID="{0DC4DDBF-BA95-4E7E-9423-28BBD23C985F}" presName="compNode" presStyleCnt="0"/>
      <dgm:spPr/>
    </dgm:pt>
    <dgm:pt modelId="{C281246D-F41D-4C99-A3D7-9700A6D194FB}" type="pres">
      <dgm:prSet presAssocID="{0DC4DDBF-BA95-4E7E-9423-28BBD23C985F}" presName="node" presStyleLbl="node1" presStyleIdx="1" presStyleCnt="3">
        <dgm:presLayoutVars>
          <dgm:bulletEnabled val="1"/>
        </dgm:presLayoutVars>
      </dgm:prSet>
      <dgm:spPr/>
    </dgm:pt>
    <dgm:pt modelId="{8C44B9A4-279E-46E4-817A-A7848A699F55}" type="pres">
      <dgm:prSet presAssocID="{0DC4DDBF-BA95-4E7E-9423-28BBD23C985F}" presName="invisiNode" presStyleLbl="node1" presStyleIdx="1" presStyleCnt="3"/>
      <dgm:spPr/>
    </dgm:pt>
    <dgm:pt modelId="{D62D0547-8ECB-45F7-8AD6-F733FFFD0E60}" type="pres">
      <dgm:prSet presAssocID="{0DC4DDBF-BA95-4E7E-9423-28BBD23C985F}" presName="imagNode" presStyleLbl="fgImgPlace1" presStyleIdx="1" presStyleCnt="3"/>
      <dgm:spPr>
        <a:blipFill rotWithShape="1">
          <a:blip xmlns:r="http://schemas.openxmlformats.org/officeDocument/2006/relationships" r:embed="rId2"/>
          <a:srcRect/>
          <a:stretch>
            <a:fillRect t="-17000" b="-17000"/>
          </a:stretch>
        </a:blipFill>
      </dgm:spPr>
    </dgm:pt>
    <dgm:pt modelId="{A0496546-3972-4225-A02E-9476322E2CC8}" type="pres">
      <dgm:prSet presAssocID="{7307F0C8-5835-489E-9051-09697927E765}" presName="sibTrans" presStyleLbl="sibTrans2D1" presStyleIdx="0" presStyleCnt="0"/>
      <dgm:spPr/>
    </dgm:pt>
    <dgm:pt modelId="{F07B23FE-88BC-4D5B-BDE9-98FA18C995C8}" type="pres">
      <dgm:prSet presAssocID="{A63D6753-876A-4741-8DDC-8403CFE4AE76}" presName="compNode" presStyleCnt="0"/>
      <dgm:spPr/>
    </dgm:pt>
    <dgm:pt modelId="{6F971147-6F3A-46F1-84BB-D334D57821DA}" type="pres">
      <dgm:prSet presAssocID="{A63D6753-876A-4741-8DDC-8403CFE4AE76}" presName="node" presStyleLbl="node1" presStyleIdx="2" presStyleCnt="3">
        <dgm:presLayoutVars>
          <dgm:bulletEnabled val="1"/>
        </dgm:presLayoutVars>
      </dgm:prSet>
      <dgm:spPr/>
    </dgm:pt>
    <dgm:pt modelId="{62ED3F5F-90C4-4126-94CE-84B4FE2EB75D}" type="pres">
      <dgm:prSet presAssocID="{A63D6753-876A-4741-8DDC-8403CFE4AE76}" presName="invisiNode" presStyleLbl="node1" presStyleIdx="2" presStyleCnt="3"/>
      <dgm:spPr/>
    </dgm:pt>
    <dgm:pt modelId="{A77E9EE2-3D21-4671-8AE2-532442681C48}" type="pres">
      <dgm:prSet presAssocID="{A63D6753-876A-4741-8DDC-8403CFE4AE76}" presName="imagNode" presStyleLbl="fgImgPlace1" presStyleIdx="2" presStyleCnt="3"/>
      <dgm:spPr>
        <a:blipFill rotWithShape="1">
          <a:blip xmlns:r="http://schemas.openxmlformats.org/officeDocument/2006/relationships" r:embed="rId3"/>
          <a:srcRect/>
          <a:stretch>
            <a:fillRect t="-46000" b="-46000"/>
          </a:stretch>
        </a:blipFill>
      </dgm:spPr>
    </dgm:pt>
  </dgm:ptLst>
  <dgm:cxnLst>
    <dgm:cxn modelId="{8A01A314-B71B-459C-A2B9-D3362559586E}" type="presOf" srcId="{9E2FFE8A-5947-4952-AAE1-64EEBFCD0089}" destId="{2D79FC21-1AC3-45FB-A3A0-395EC9F0E68B}" srcOrd="0" destOrd="0" presId="urn:microsoft.com/office/officeart/2005/8/layout/pList2#1"/>
    <dgm:cxn modelId="{E7F6DB31-7755-4076-8A0E-66867690F325}" type="presOf" srcId="{A63D6753-876A-4741-8DDC-8403CFE4AE76}" destId="{6F971147-6F3A-46F1-84BB-D334D57821DA}" srcOrd="0" destOrd="0" presId="urn:microsoft.com/office/officeart/2005/8/layout/pList2#1"/>
    <dgm:cxn modelId="{914E0947-37F0-4837-B5F7-5A4609F61ED5}" srcId="{9E2FFE8A-5947-4952-AAE1-64EEBFCD0089}" destId="{859B1E72-24B2-445C-AD42-79B74644FD9A}" srcOrd="0" destOrd="0" parTransId="{B0949B17-4062-43EE-AC8A-589A991889F0}" sibTransId="{7364A42A-2075-4E87-98EB-D3A623E05877}"/>
    <dgm:cxn modelId="{A97E5051-40A4-4566-B5E2-01286392131C}" type="presOf" srcId="{0DC4DDBF-BA95-4E7E-9423-28BBD23C985F}" destId="{C281246D-F41D-4C99-A3D7-9700A6D194FB}" srcOrd="0" destOrd="0" presId="urn:microsoft.com/office/officeart/2005/8/layout/pList2#1"/>
    <dgm:cxn modelId="{A9637491-2457-4F1B-B55B-451E669CACD2}" srcId="{9E2FFE8A-5947-4952-AAE1-64EEBFCD0089}" destId="{0DC4DDBF-BA95-4E7E-9423-28BBD23C985F}" srcOrd="1" destOrd="0" parTransId="{6134B91F-1BF3-4A6B-9FE7-8596053B98C5}" sibTransId="{7307F0C8-5835-489E-9051-09697927E765}"/>
    <dgm:cxn modelId="{CABD95B4-6F62-4A0E-8F0F-D34B5495365E}" srcId="{9E2FFE8A-5947-4952-AAE1-64EEBFCD0089}" destId="{A63D6753-876A-4741-8DDC-8403CFE4AE76}" srcOrd="2" destOrd="0" parTransId="{5645E9B7-8438-49DE-A36A-49082AE89B42}" sibTransId="{A5C131DE-CE5D-41AA-95B0-C60ED4230319}"/>
    <dgm:cxn modelId="{EB97E2CA-6819-4400-82FD-6F873751AE34}" type="presOf" srcId="{859B1E72-24B2-445C-AD42-79B74644FD9A}" destId="{2AF0788E-615E-4B66-B437-C901D9860EA8}" srcOrd="0" destOrd="0" presId="urn:microsoft.com/office/officeart/2005/8/layout/pList2#1"/>
    <dgm:cxn modelId="{DF3504CB-EAF1-479F-AE25-A9C09FDEEE14}" type="presOf" srcId="{7364A42A-2075-4E87-98EB-D3A623E05877}" destId="{F99A39FF-B805-4C48-A76E-61FA328CB175}" srcOrd="0" destOrd="0" presId="urn:microsoft.com/office/officeart/2005/8/layout/pList2#1"/>
    <dgm:cxn modelId="{52D7E9E4-FCE1-4219-8832-DC0BA869F2D9}" type="presOf" srcId="{7307F0C8-5835-489E-9051-09697927E765}" destId="{A0496546-3972-4225-A02E-9476322E2CC8}" srcOrd="0" destOrd="0" presId="urn:microsoft.com/office/officeart/2005/8/layout/pList2#1"/>
    <dgm:cxn modelId="{8BF96C3D-009B-482D-B3E1-4F38207AAD75}" type="presParOf" srcId="{2D79FC21-1AC3-45FB-A3A0-395EC9F0E68B}" destId="{539FE530-D179-49FB-BE63-CF50DEC4B10D}" srcOrd="0" destOrd="0" presId="urn:microsoft.com/office/officeart/2005/8/layout/pList2#1"/>
    <dgm:cxn modelId="{BCA4563E-3E21-45D4-B89E-EFF890B6974D}" type="presParOf" srcId="{2D79FC21-1AC3-45FB-A3A0-395EC9F0E68B}" destId="{D43BEC09-6520-404A-AE85-54856A681655}" srcOrd="1" destOrd="0" presId="urn:microsoft.com/office/officeart/2005/8/layout/pList2#1"/>
    <dgm:cxn modelId="{968C1EE6-0352-49A4-A310-AC18E0DEF9B9}" type="presParOf" srcId="{D43BEC09-6520-404A-AE85-54856A681655}" destId="{25AA04D6-41A1-46EA-A481-0F653FD65D72}" srcOrd="0" destOrd="0" presId="urn:microsoft.com/office/officeart/2005/8/layout/pList2#1"/>
    <dgm:cxn modelId="{D98F7706-E07B-4F58-A05A-8E7DC0A096E3}" type="presParOf" srcId="{25AA04D6-41A1-46EA-A481-0F653FD65D72}" destId="{2AF0788E-615E-4B66-B437-C901D9860EA8}" srcOrd="0" destOrd="0" presId="urn:microsoft.com/office/officeart/2005/8/layout/pList2#1"/>
    <dgm:cxn modelId="{8066E988-2802-4514-97E1-7662A7BEB176}" type="presParOf" srcId="{25AA04D6-41A1-46EA-A481-0F653FD65D72}" destId="{188A6AEE-1ABE-411D-ABD7-72650A64468E}" srcOrd="1" destOrd="0" presId="urn:microsoft.com/office/officeart/2005/8/layout/pList2#1"/>
    <dgm:cxn modelId="{16A69EE5-9454-4B22-AAB0-15D64B23C9B5}" type="presParOf" srcId="{25AA04D6-41A1-46EA-A481-0F653FD65D72}" destId="{B26BAF32-BF32-4083-A72F-F8C87848F1CF}" srcOrd="2" destOrd="0" presId="urn:microsoft.com/office/officeart/2005/8/layout/pList2#1"/>
    <dgm:cxn modelId="{10338367-3D96-4F54-9F2C-7573E48D4ABF}" type="presParOf" srcId="{D43BEC09-6520-404A-AE85-54856A681655}" destId="{F99A39FF-B805-4C48-A76E-61FA328CB175}" srcOrd="1" destOrd="0" presId="urn:microsoft.com/office/officeart/2005/8/layout/pList2#1"/>
    <dgm:cxn modelId="{E9B0344E-2BAF-44B5-82A5-C7E18E6A279F}" type="presParOf" srcId="{D43BEC09-6520-404A-AE85-54856A681655}" destId="{501EF61F-FE36-43B4-9E68-6FB20781EB0B}" srcOrd="2" destOrd="0" presId="urn:microsoft.com/office/officeart/2005/8/layout/pList2#1"/>
    <dgm:cxn modelId="{4ADB8227-98E0-4C45-8733-3D94DC504E00}" type="presParOf" srcId="{501EF61F-FE36-43B4-9E68-6FB20781EB0B}" destId="{C281246D-F41D-4C99-A3D7-9700A6D194FB}" srcOrd="0" destOrd="0" presId="urn:microsoft.com/office/officeart/2005/8/layout/pList2#1"/>
    <dgm:cxn modelId="{1655417B-D20C-4874-A9EB-1497E6C816AC}" type="presParOf" srcId="{501EF61F-FE36-43B4-9E68-6FB20781EB0B}" destId="{8C44B9A4-279E-46E4-817A-A7848A699F55}" srcOrd="1" destOrd="0" presId="urn:microsoft.com/office/officeart/2005/8/layout/pList2#1"/>
    <dgm:cxn modelId="{D6DA3226-6D90-4E5A-913D-DA0228FA6592}" type="presParOf" srcId="{501EF61F-FE36-43B4-9E68-6FB20781EB0B}" destId="{D62D0547-8ECB-45F7-8AD6-F733FFFD0E60}" srcOrd="2" destOrd="0" presId="urn:microsoft.com/office/officeart/2005/8/layout/pList2#1"/>
    <dgm:cxn modelId="{6CC6CE3E-57D9-4A7A-9524-02103D47269C}" type="presParOf" srcId="{D43BEC09-6520-404A-AE85-54856A681655}" destId="{A0496546-3972-4225-A02E-9476322E2CC8}" srcOrd="3" destOrd="0" presId="urn:microsoft.com/office/officeart/2005/8/layout/pList2#1"/>
    <dgm:cxn modelId="{158283FF-BD0C-46EB-9EA1-56E18D21D242}" type="presParOf" srcId="{D43BEC09-6520-404A-AE85-54856A681655}" destId="{F07B23FE-88BC-4D5B-BDE9-98FA18C995C8}" srcOrd="4" destOrd="0" presId="urn:microsoft.com/office/officeart/2005/8/layout/pList2#1"/>
    <dgm:cxn modelId="{44BA5684-A00F-4472-9E48-F6674AA79DA9}" type="presParOf" srcId="{F07B23FE-88BC-4D5B-BDE9-98FA18C995C8}" destId="{6F971147-6F3A-46F1-84BB-D334D57821DA}" srcOrd="0" destOrd="0" presId="urn:microsoft.com/office/officeart/2005/8/layout/pList2#1"/>
    <dgm:cxn modelId="{E7058DA5-9E7E-4ED8-BA20-66E5DDA86FF4}" type="presParOf" srcId="{F07B23FE-88BC-4D5B-BDE9-98FA18C995C8}" destId="{62ED3F5F-90C4-4126-94CE-84B4FE2EB75D}" srcOrd="1" destOrd="0" presId="urn:microsoft.com/office/officeart/2005/8/layout/pList2#1"/>
    <dgm:cxn modelId="{FB3ABFFD-0853-4FEE-8A0B-4F7BA30C160B}" type="presParOf" srcId="{F07B23FE-88BC-4D5B-BDE9-98FA18C995C8}" destId="{A77E9EE2-3D21-4671-8AE2-532442681C48}" srcOrd="2" destOrd="0" presId="urn:microsoft.com/office/officeart/2005/8/layout/pList2#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2FFE8A-5947-4952-AAE1-64EEBFCD0089}" type="doc">
      <dgm:prSet loTypeId="urn:microsoft.com/office/officeart/2005/8/layout/pList2#2" loCatId="list" qsTypeId="urn:microsoft.com/office/officeart/2005/8/quickstyle/simple1" qsCatId="simple" csTypeId="urn:microsoft.com/office/officeart/2005/8/colors/accent1_2" csCatId="accent1" phldr="1"/>
      <dgm:spPr/>
    </dgm:pt>
    <dgm:pt modelId="{859B1E72-24B2-445C-AD42-79B74644FD9A}">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Финансово – экономическое управление администрации Анучинского муниципального округа</a:t>
          </a:r>
        </a:p>
      </dgm:t>
    </dgm:pt>
    <dgm:pt modelId="{B0949B17-4062-43EE-AC8A-589A991889F0}" type="parTrans" cxnId="{914E0947-37F0-4837-B5F7-5A4609F61ED5}">
      <dgm:prSet/>
      <dgm:spPr/>
      <dgm:t>
        <a:bodyPr/>
        <a:lstStyle/>
        <a:p>
          <a:endParaRPr lang="ru-RU"/>
        </a:p>
      </dgm:t>
    </dgm:pt>
    <dgm:pt modelId="{7364A42A-2075-4E87-98EB-D3A623E05877}" type="sibTrans" cxnId="{914E0947-37F0-4837-B5F7-5A4609F61ED5}">
      <dgm:prSet/>
      <dgm:spPr/>
      <dgm:t>
        <a:bodyPr/>
        <a:lstStyle/>
        <a:p>
          <a:endParaRPr lang="ru-RU"/>
        </a:p>
      </dgm:t>
    </dgm:pt>
    <dgm:pt modelId="{0DC4DDBF-BA95-4E7E-9423-28BBD23C985F}">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Органы муниципального финансового контроля</a:t>
          </a:r>
        </a:p>
      </dgm:t>
    </dgm:pt>
    <dgm:pt modelId="{6134B91F-1BF3-4A6B-9FE7-8596053B98C5}" type="parTrans" cxnId="{A9637491-2457-4F1B-B55B-451E669CACD2}">
      <dgm:prSet/>
      <dgm:spPr/>
      <dgm:t>
        <a:bodyPr/>
        <a:lstStyle/>
        <a:p>
          <a:endParaRPr lang="ru-RU"/>
        </a:p>
      </dgm:t>
    </dgm:pt>
    <dgm:pt modelId="{7307F0C8-5835-489E-9051-09697927E765}" type="sibTrans" cxnId="{A9637491-2457-4F1B-B55B-451E669CACD2}">
      <dgm:prSet/>
      <dgm:spPr/>
      <dgm:t>
        <a:bodyPr/>
        <a:lstStyle/>
        <a:p>
          <a:endParaRPr lang="ru-RU"/>
        </a:p>
      </dgm:t>
    </dgm:pt>
    <dgm:pt modelId="{A63D6753-876A-4741-8DDC-8403CFE4AE76}">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p>
      </dgm:t>
    </dgm:pt>
    <dgm:pt modelId="{5645E9B7-8438-49DE-A36A-49082AE89B42}" type="parTrans" cxnId="{CABD95B4-6F62-4A0E-8F0F-D34B5495365E}">
      <dgm:prSet/>
      <dgm:spPr/>
      <dgm:t>
        <a:bodyPr/>
        <a:lstStyle/>
        <a:p>
          <a:endParaRPr lang="ru-RU"/>
        </a:p>
      </dgm:t>
    </dgm:pt>
    <dgm:pt modelId="{A5C131DE-CE5D-41AA-95B0-C60ED4230319}" type="sibTrans" cxnId="{CABD95B4-6F62-4A0E-8F0F-D34B5495365E}">
      <dgm:prSet/>
      <dgm:spPr/>
      <dgm:t>
        <a:bodyPr/>
        <a:lstStyle/>
        <a:p>
          <a:endParaRPr lang="ru-RU"/>
        </a:p>
      </dgm:t>
    </dgm:pt>
    <dgm:pt modelId="{2D79FC21-1AC3-45FB-A3A0-395EC9F0E68B}" type="pres">
      <dgm:prSet presAssocID="{9E2FFE8A-5947-4952-AAE1-64EEBFCD0089}" presName="Name0" presStyleCnt="0">
        <dgm:presLayoutVars>
          <dgm:dir/>
          <dgm:resizeHandles val="exact"/>
        </dgm:presLayoutVars>
      </dgm:prSet>
      <dgm:spPr/>
    </dgm:pt>
    <dgm:pt modelId="{539FE530-D179-49FB-BE63-CF50DEC4B10D}" type="pres">
      <dgm:prSet presAssocID="{9E2FFE8A-5947-4952-AAE1-64EEBFCD0089}" presName="bkgdShp" presStyleLbl="alignAccFollowNode1" presStyleIdx="0" presStyleCnt="1"/>
      <dgm:spPr/>
    </dgm:pt>
    <dgm:pt modelId="{D43BEC09-6520-404A-AE85-54856A681655}" type="pres">
      <dgm:prSet presAssocID="{9E2FFE8A-5947-4952-AAE1-64EEBFCD0089}" presName="linComp" presStyleCnt="0"/>
      <dgm:spPr/>
    </dgm:pt>
    <dgm:pt modelId="{25AA04D6-41A1-46EA-A481-0F653FD65D72}" type="pres">
      <dgm:prSet presAssocID="{859B1E72-24B2-445C-AD42-79B74644FD9A}" presName="compNode" presStyleCnt="0"/>
      <dgm:spPr/>
    </dgm:pt>
    <dgm:pt modelId="{2AF0788E-615E-4B66-B437-C901D9860EA8}" type="pres">
      <dgm:prSet presAssocID="{859B1E72-24B2-445C-AD42-79B74644FD9A}" presName="node" presStyleLbl="node1" presStyleIdx="0" presStyleCnt="3">
        <dgm:presLayoutVars>
          <dgm:bulletEnabled val="1"/>
        </dgm:presLayoutVars>
      </dgm:prSet>
      <dgm:spPr/>
    </dgm:pt>
    <dgm:pt modelId="{188A6AEE-1ABE-411D-ABD7-72650A64468E}" type="pres">
      <dgm:prSet presAssocID="{859B1E72-24B2-445C-AD42-79B74644FD9A}" presName="invisiNode" presStyleLbl="node1" presStyleIdx="0" presStyleCnt="3"/>
      <dgm:spPr/>
    </dgm:pt>
    <dgm:pt modelId="{B26BAF32-BF32-4083-A72F-F8C87848F1CF}" type="pres">
      <dgm:prSet presAssocID="{859B1E72-24B2-445C-AD42-79B74644FD9A}" presName="imagNode" presStyleLbl="fgImgPlace1" presStyleIdx="0" presStyleCnt="3"/>
      <dgm:spPr>
        <a:blipFill rotWithShape="1">
          <a:blip xmlns:r="http://schemas.openxmlformats.org/officeDocument/2006/relationships" r:embed="rId1"/>
          <a:srcRect/>
          <a:stretch>
            <a:fillRect l="-14000" r="-14000"/>
          </a:stretch>
        </a:blipFill>
      </dgm:spPr>
    </dgm:pt>
    <dgm:pt modelId="{F99A39FF-B805-4C48-A76E-61FA328CB175}" type="pres">
      <dgm:prSet presAssocID="{7364A42A-2075-4E87-98EB-D3A623E05877}" presName="sibTrans" presStyleLbl="sibTrans2D1" presStyleIdx="0" presStyleCnt="0"/>
      <dgm:spPr/>
    </dgm:pt>
    <dgm:pt modelId="{501EF61F-FE36-43B4-9E68-6FB20781EB0B}" type="pres">
      <dgm:prSet presAssocID="{0DC4DDBF-BA95-4E7E-9423-28BBD23C985F}" presName="compNode" presStyleCnt="0"/>
      <dgm:spPr/>
    </dgm:pt>
    <dgm:pt modelId="{C281246D-F41D-4C99-A3D7-9700A6D194FB}" type="pres">
      <dgm:prSet presAssocID="{0DC4DDBF-BA95-4E7E-9423-28BBD23C985F}" presName="node" presStyleLbl="node1" presStyleIdx="1" presStyleCnt="3">
        <dgm:presLayoutVars>
          <dgm:bulletEnabled val="1"/>
        </dgm:presLayoutVars>
      </dgm:prSet>
      <dgm:spPr/>
    </dgm:pt>
    <dgm:pt modelId="{8C44B9A4-279E-46E4-817A-A7848A699F55}" type="pres">
      <dgm:prSet presAssocID="{0DC4DDBF-BA95-4E7E-9423-28BBD23C985F}" presName="invisiNode" presStyleLbl="node1" presStyleIdx="1" presStyleCnt="3"/>
      <dgm:spPr/>
    </dgm:pt>
    <dgm:pt modelId="{D62D0547-8ECB-45F7-8AD6-F733FFFD0E60}" type="pres">
      <dgm:prSet presAssocID="{0DC4DDBF-BA95-4E7E-9423-28BBD23C985F}" presName="imagNode" presStyleLbl="fgImgPlace1" presStyleIdx="1" presStyleCnt="3"/>
      <dgm:spPr>
        <a:blipFill rotWithShape="1">
          <a:blip xmlns:r="http://schemas.openxmlformats.org/officeDocument/2006/relationships" r:embed="rId2"/>
          <a:srcRect/>
          <a:stretch>
            <a:fillRect l="-1000" r="-1000"/>
          </a:stretch>
        </a:blipFill>
      </dgm:spPr>
    </dgm:pt>
    <dgm:pt modelId="{A0496546-3972-4225-A02E-9476322E2CC8}" type="pres">
      <dgm:prSet presAssocID="{7307F0C8-5835-489E-9051-09697927E765}" presName="sibTrans" presStyleLbl="sibTrans2D1" presStyleIdx="0" presStyleCnt="0"/>
      <dgm:spPr/>
    </dgm:pt>
    <dgm:pt modelId="{F07B23FE-88BC-4D5B-BDE9-98FA18C995C8}" type="pres">
      <dgm:prSet presAssocID="{A63D6753-876A-4741-8DDC-8403CFE4AE76}" presName="compNode" presStyleCnt="0"/>
      <dgm:spPr/>
    </dgm:pt>
    <dgm:pt modelId="{6F971147-6F3A-46F1-84BB-D334D57821DA}" type="pres">
      <dgm:prSet presAssocID="{A63D6753-876A-4741-8DDC-8403CFE4AE76}" presName="node" presStyleLbl="node1" presStyleIdx="2" presStyleCnt="3" custScaleX="118393">
        <dgm:presLayoutVars>
          <dgm:bulletEnabled val="1"/>
        </dgm:presLayoutVars>
      </dgm:prSet>
      <dgm:spPr/>
    </dgm:pt>
    <dgm:pt modelId="{62ED3F5F-90C4-4126-94CE-84B4FE2EB75D}" type="pres">
      <dgm:prSet presAssocID="{A63D6753-876A-4741-8DDC-8403CFE4AE76}" presName="invisiNode" presStyleLbl="node1" presStyleIdx="2" presStyleCnt="3"/>
      <dgm:spPr/>
    </dgm:pt>
    <dgm:pt modelId="{A77E9EE2-3D21-4671-8AE2-532442681C48}" type="pres">
      <dgm:prSet presAssocID="{A63D6753-876A-4741-8DDC-8403CFE4AE76}" presName="imagNode" presStyleLbl="fgImgPlace1" presStyleIdx="2" presStyleCnt="3"/>
      <dgm:spPr>
        <a:blipFill rotWithShape="1">
          <a:blip xmlns:r="http://schemas.openxmlformats.org/officeDocument/2006/relationships" r:embed="rId3"/>
          <a:srcRect/>
          <a:stretch>
            <a:fillRect t="-10000" b="-10000"/>
          </a:stretch>
        </a:blipFill>
      </dgm:spPr>
    </dgm:pt>
  </dgm:ptLst>
  <dgm:cxnLst>
    <dgm:cxn modelId="{8A01A314-B71B-459C-A2B9-D3362559586E}" type="presOf" srcId="{9E2FFE8A-5947-4952-AAE1-64EEBFCD0089}" destId="{2D79FC21-1AC3-45FB-A3A0-395EC9F0E68B}" srcOrd="0" destOrd="0" presId="urn:microsoft.com/office/officeart/2005/8/layout/pList2#2"/>
    <dgm:cxn modelId="{E7F6DB31-7755-4076-8A0E-66867690F325}" type="presOf" srcId="{A63D6753-876A-4741-8DDC-8403CFE4AE76}" destId="{6F971147-6F3A-46F1-84BB-D334D57821DA}" srcOrd="0" destOrd="0" presId="urn:microsoft.com/office/officeart/2005/8/layout/pList2#2"/>
    <dgm:cxn modelId="{914E0947-37F0-4837-B5F7-5A4609F61ED5}" srcId="{9E2FFE8A-5947-4952-AAE1-64EEBFCD0089}" destId="{859B1E72-24B2-445C-AD42-79B74644FD9A}" srcOrd="0" destOrd="0" parTransId="{B0949B17-4062-43EE-AC8A-589A991889F0}" sibTransId="{7364A42A-2075-4E87-98EB-D3A623E05877}"/>
    <dgm:cxn modelId="{A97E5051-40A4-4566-B5E2-01286392131C}" type="presOf" srcId="{0DC4DDBF-BA95-4E7E-9423-28BBD23C985F}" destId="{C281246D-F41D-4C99-A3D7-9700A6D194FB}" srcOrd="0" destOrd="0" presId="urn:microsoft.com/office/officeart/2005/8/layout/pList2#2"/>
    <dgm:cxn modelId="{A9637491-2457-4F1B-B55B-451E669CACD2}" srcId="{9E2FFE8A-5947-4952-AAE1-64EEBFCD0089}" destId="{0DC4DDBF-BA95-4E7E-9423-28BBD23C985F}" srcOrd="1" destOrd="0" parTransId="{6134B91F-1BF3-4A6B-9FE7-8596053B98C5}" sibTransId="{7307F0C8-5835-489E-9051-09697927E765}"/>
    <dgm:cxn modelId="{CABD95B4-6F62-4A0E-8F0F-D34B5495365E}" srcId="{9E2FFE8A-5947-4952-AAE1-64EEBFCD0089}" destId="{A63D6753-876A-4741-8DDC-8403CFE4AE76}" srcOrd="2" destOrd="0" parTransId="{5645E9B7-8438-49DE-A36A-49082AE89B42}" sibTransId="{A5C131DE-CE5D-41AA-95B0-C60ED4230319}"/>
    <dgm:cxn modelId="{EB97E2CA-6819-4400-82FD-6F873751AE34}" type="presOf" srcId="{859B1E72-24B2-445C-AD42-79B74644FD9A}" destId="{2AF0788E-615E-4B66-B437-C901D9860EA8}" srcOrd="0" destOrd="0" presId="urn:microsoft.com/office/officeart/2005/8/layout/pList2#2"/>
    <dgm:cxn modelId="{DF3504CB-EAF1-479F-AE25-A9C09FDEEE14}" type="presOf" srcId="{7364A42A-2075-4E87-98EB-D3A623E05877}" destId="{F99A39FF-B805-4C48-A76E-61FA328CB175}" srcOrd="0" destOrd="0" presId="urn:microsoft.com/office/officeart/2005/8/layout/pList2#2"/>
    <dgm:cxn modelId="{52D7E9E4-FCE1-4219-8832-DC0BA869F2D9}" type="presOf" srcId="{7307F0C8-5835-489E-9051-09697927E765}" destId="{A0496546-3972-4225-A02E-9476322E2CC8}" srcOrd="0" destOrd="0" presId="urn:microsoft.com/office/officeart/2005/8/layout/pList2#2"/>
    <dgm:cxn modelId="{8BF96C3D-009B-482D-B3E1-4F38207AAD75}" type="presParOf" srcId="{2D79FC21-1AC3-45FB-A3A0-395EC9F0E68B}" destId="{539FE530-D179-49FB-BE63-CF50DEC4B10D}" srcOrd="0" destOrd="0" presId="urn:microsoft.com/office/officeart/2005/8/layout/pList2#2"/>
    <dgm:cxn modelId="{BCA4563E-3E21-45D4-B89E-EFF890B6974D}" type="presParOf" srcId="{2D79FC21-1AC3-45FB-A3A0-395EC9F0E68B}" destId="{D43BEC09-6520-404A-AE85-54856A681655}" srcOrd="1" destOrd="0" presId="urn:microsoft.com/office/officeart/2005/8/layout/pList2#2"/>
    <dgm:cxn modelId="{968C1EE6-0352-49A4-A310-AC18E0DEF9B9}" type="presParOf" srcId="{D43BEC09-6520-404A-AE85-54856A681655}" destId="{25AA04D6-41A1-46EA-A481-0F653FD65D72}" srcOrd="0" destOrd="0" presId="urn:microsoft.com/office/officeart/2005/8/layout/pList2#2"/>
    <dgm:cxn modelId="{D98F7706-E07B-4F58-A05A-8E7DC0A096E3}" type="presParOf" srcId="{25AA04D6-41A1-46EA-A481-0F653FD65D72}" destId="{2AF0788E-615E-4B66-B437-C901D9860EA8}" srcOrd="0" destOrd="0" presId="urn:microsoft.com/office/officeart/2005/8/layout/pList2#2"/>
    <dgm:cxn modelId="{8066E988-2802-4514-97E1-7662A7BEB176}" type="presParOf" srcId="{25AA04D6-41A1-46EA-A481-0F653FD65D72}" destId="{188A6AEE-1ABE-411D-ABD7-72650A64468E}" srcOrd="1" destOrd="0" presId="urn:microsoft.com/office/officeart/2005/8/layout/pList2#2"/>
    <dgm:cxn modelId="{16A69EE5-9454-4B22-AAB0-15D64B23C9B5}" type="presParOf" srcId="{25AA04D6-41A1-46EA-A481-0F653FD65D72}" destId="{B26BAF32-BF32-4083-A72F-F8C87848F1CF}" srcOrd="2" destOrd="0" presId="urn:microsoft.com/office/officeart/2005/8/layout/pList2#2"/>
    <dgm:cxn modelId="{10338367-3D96-4F54-9F2C-7573E48D4ABF}" type="presParOf" srcId="{D43BEC09-6520-404A-AE85-54856A681655}" destId="{F99A39FF-B805-4C48-A76E-61FA328CB175}" srcOrd="1" destOrd="0" presId="urn:microsoft.com/office/officeart/2005/8/layout/pList2#2"/>
    <dgm:cxn modelId="{E9B0344E-2BAF-44B5-82A5-C7E18E6A279F}" type="presParOf" srcId="{D43BEC09-6520-404A-AE85-54856A681655}" destId="{501EF61F-FE36-43B4-9E68-6FB20781EB0B}" srcOrd="2" destOrd="0" presId="urn:microsoft.com/office/officeart/2005/8/layout/pList2#2"/>
    <dgm:cxn modelId="{4ADB8227-98E0-4C45-8733-3D94DC504E00}" type="presParOf" srcId="{501EF61F-FE36-43B4-9E68-6FB20781EB0B}" destId="{C281246D-F41D-4C99-A3D7-9700A6D194FB}" srcOrd="0" destOrd="0" presId="urn:microsoft.com/office/officeart/2005/8/layout/pList2#2"/>
    <dgm:cxn modelId="{1655417B-D20C-4874-A9EB-1497E6C816AC}" type="presParOf" srcId="{501EF61F-FE36-43B4-9E68-6FB20781EB0B}" destId="{8C44B9A4-279E-46E4-817A-A7848A699F55}" srcOrd="1" destOrd="0" presId="urn:microsoft.com/office/officeart/2005/8/layout/pList2#2"/>
    <dgm:cxn modelId="{D6DA3226-6D90-4E5A-913D-DA0228FA6592}" type="presParOf" srcId="{501EF61F-FE36-43B4-9E68-6FB20781EB0B}" destId="{D62D0547-8ECB-45F7-8AD6-F733FFFD0E60}" srcOrd="2" destOrd="0" presId="urn:microsoft.com/office/officeart/2005/8/layout/pList2#2"/>
    <dgm:cxn modelId="{6CC6CE3E-57D9-4A7A-9524-02103D47269C}" type="presParOf" srcId="{D43BEC09-6520-404A-AE85-54856A681655}" destId="{A0496546-3972-4225-A02E-9476322E2CC8}" srcOrd="3" destOrd="0" presId="urn:microsoft.com/office/officeart/2005/8/layout/pList2#2"/>
    <dgm:cxn modelId="{158283FF-BD0C-46EB-9EA1-56E18D21D242}" type="presParOf" srcId="{D43BEC09-6520-404A-AE85-54856A681655}" destId="{F07B23FE-88BC-4D5B-BDE9-98FA18C995C8}" srcOrd="4" destOrd="0" presId="urn:microsoft.com/office/officeart/2005/8/layout/pList2#2"/>
    <dgm:cxn modelId="{44BA5684-A00F-4472-9E48-F6674AA79DA9}" type="presParOf" srcId="{F07B23FE-88BC-4D5B-BDE9-98FA18C995C8}" destId="{6F971147-6F3A-46F1-84BB-D334D57821DA}" srcOrd="0" destOrd="0" presId="urn:microsoft.com/office/officeart/2005/8/layout/pList2#2"/>
    <dgm:cxn modelId="{E7058DA5-9E7E-4ED8-BA20-66E5DDA86FF4}" type="presParOf" srcId="{F07B23FE-88BC-4D5B-BDE9-98FA18C995C8}" destId="{62ED3F5F-90C4-4126-94CE-84B4FE2EB75D}" srcOrd="1" destOrd="0" presId="urn:microsoft.com/office/officeart/2005/8/layout/pList2#2"/>
    <dgm:cxn modelId="{FB3ABFFD-0853-4FEE-8A0B-4F7BA30C160B}" type="presParOf" srcId="{F07B23FE-88BC-4D5B-BDE9-98FA18C995C8}" destId="{A77E9EE2-3D21-4671-8AE2-532442681C48}" srcOrd="2" destOrd="0" presId="urn:microsoft.com/office/officeart/2005/8/layout/pList2#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2FFE8A-5947-4952-AAE1-64EEBFCD0089}" type="doc">
      <dgm:prSet loTypeId="urn:microsoft.com/office/officeart/2005/8/layout/pList2#3" loCatId="list" qsTypeId="urn:microsoft.com/office/officeart/2005/8/quickstyle/simple1" qsCatId="simple" csTypeId="urn:microsoft.com/office/officeart/2005/8/colors/accent1_2" csCatId="accent1" phldr="1"/>
      <dgm:spPr/>
    </dgm:pt>
    <dgm:pt modelId="{859B1E72-24B2-445C-AD42-79B74644FD9A}">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(администраторы)источников финансирования дефицита бюджета</a:t>
          </a:r>
        </a:p>
      </dgm:t>
    </dgm:pt>
    <dgm:pt modelId="{B0949B17-4062-43EE-AC8A-589A991889F0}" type="parTrans" cxnId="{914E0947-37F0-4837-B5F7-5A4609F61ED5}">
      <dgm:prSet/>
      <dgm:spPr/>
      <dgm:t>
        <a:bodyPr/>
        <a:lstStyle/>
        <a:p>
          <a:endParaRPr lang="ru-RU"/>
        </a:p>
      </dgm:t>
    </dgm:pt>
    <dgm:pt modelId="{7364A42A-2075-4E87-98EB-D3A623E05877}" type="sibTrans" cxnId="{914E0947-37F0-4837-B5F7-5A4609F61ED5}">
      <dgm:prSet/>
      <dgm:spPr/>
      <dgm:t>
        <a:bodyPr/>
        <a:lstStyle/>
        <a:p>
          <a:endParaRPr lang="ru-RU"/>
        </a:p>
      </dgm:t>
    </dgm:pt>
    <dgm:pt modelId="{0DC4DDBF-BA95-4E7E-9423-28BBD23C985F}">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p>
      </dgm:t>
    </dgm:pt>
    <dgm:pt modelId="{6134B91F-1BF3-4A6B-9FE7-8596053B98C5}" type="parTrans" cxnId="{A9637491-2457-4F1B-B55B-451E669CACD2}">
      <dgm:prSet/>
      <dgm:spPr/>
      <dgm:t>
        <a:bodyPr/>
        <a:lstStyle/>
        <a:p>
          <a:endParaRPr lang="ru-RU"/>
        </a:p>
      </dgm:t>
    </dgm:pt>
    <dgm:pt modelId="{7307F0C8-5835-489E-9051-09697927E765}" type="sibTrans" cxnId="{A9637491-2457-4F1B-B55B-451E669CACD2}">
      <dgm:prSet/>
      <dgm:spPr/>
      <dgm:t>
        <a:bodyPr/>
        <a:lstStyle/>
        <a:p>
          <a:endParaRPr lang="ru-RU"/>
        </a:p>
      </dgm:t>
    </dgm:pt>
    <dgm:pt modelId="{A63D6753-876A-4741-8DDC-8403CFE4AE76}">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Получатели бюджетных средств</a:t>
          </a:r>
        </a:p>
      </dgm:t>
    </dgm:pt>
    <dgm:pt modelId="{5645E9B7-8438-49DE-A36A-49082AE89B42}" type="parTrans" cxnId="{CABD95B4-6F62-4A0E-8F0F-D34B5495365E}">
      <dgm:prSet/>
      <dgm:spPr/>
      <dgm:t>
        <a:bodyPr/>
        <a:lstStyle/>
        <a:p>
          <a:endParaRPr lang="ru-RU"/>
        </a:p>
      </dgm:t>
    </dgm:pt>
    <dgm:pt modelId="{A5C131DE-CE5D-41AA-95B0-C60ED4230319}" type="sibTrans" cxnId="{CABD95B4-6F62-4A0E-8F0F-D34B5495365E}">
      <dgm:prSet/>
      <dgm:spPr/>
      <dgm:t>
        <a:bodyPr/>
        <a:lstStyle/>
        <a:p>
          <a:endParaRPr lang="ru-RU"/>
        </a:p>
      </dgm:t>
    </dgm:pt>
    <dgm:pt modelId="{2D79FC21-1AC3-45FB-A3A0-395EC9F0E68B}" type="pres">
      <dgm:prSet presAssocID="{9E2FFE8A-5947-4952-AAE1-64EEBFCD0089}" presName="Name0" presStyleCnt="0">
        <dgm:presLayoutVars>
          <dgm:dir/>
          <dgm:resizeHandles val="exact"/>
        </dgm:presLayoutVars>
      </dgm:prSet>
      <dgm:spPr/>
    </dgm:pt>
    <dgm:pt modelId="{539FE530-D179-49FB-BE63-CF50DEC4B10D}" type="pres">
      <dgm:prSet presAssocID="{9E2FFE8A-5947-4952-AAE1-64EEBFCD0089}" presName="bkgdShp" presStyleLbl="alignAccFollowNode1" presStyleIdx="0" presStyleCnt="1" custLinFactNeighborX="-2891" custLinFactNeighborY="-1936"/>
      <dgm:spPr/>
    </dgm:pt>
    <dgm:pt modelId="{D43BEC09-6520-404A-AE85-54856A681655}" type="pres">
      <dgm:prSet presAssocID="{9E2FFE8A-5947-4952-AAE1-64EEBFCD0089}" presName="linComp" presStyleCnt="0"/>
      <dgm:spPr/>
    </dgm:pt>
    <dgm:pt modelId="{25AA04D6-41A1-46EA-A481-0F653FD65D72}" type="pres">
      <dgm:prSet presAssocID="{859B1E72-24B2-445C-AD42-79B74644FD9A}" presName="compNode" presStyleCnt="0"/>
      <dgm:spPr/>
    </dgm:pt>
    <dgm:pt modelId="{2AF0788E-615E-4B66-B437-C901D9860EA8}" type="pres">
      <dgm:prSet presAssocID="{859B1E72-24B2-445C-AD42-79B74644FD9A}" presName="node" presStyleLbl="node1" presStyleIdx="0" presStyleCnt="3" custScaleX="117421">
        <dgm:presLayoutVars>
          <dgm:bulletEnabled val="1"/>
        </dgm:presLayoutVars>
      </dgm:prSet>
      <dgm:spPr/>
    </dgm:pt>
    <dgm:pt modelId="{188A6AEE-1ABE-411D-ABD7-72650A64468E}" type="pres">
      <dgm:prSet presAssocID="{859B1E72-24B2-445C-AD42-79B74644FD9A}" presName="invisiNode" presStyleLbl="node1" presStyleIdx="0" presStyleCnt="3"/>
      <dgm:spPr/>
    </dgm:pt>
    <dgm:pt modelId="{B26BAF32-BF32-4083-A72F-F8C87848F1CF}" type="pres">
      <dgm:prSet presAssocID="{859B1E72-24B2-445C-AD42-79B74644FD9A}" presName="imagNode" presStyleLbl="fgImgPlace1" presStyleIdx="0" presStyleCnt="3"/>
      <dgm:spPr>
        <a:blipFill rotWithShape="1">
          <a:blip xmlns:r="http://schemas.openxmlformats.org/officeDocument/2006/relationships" r:embed="rId1"/>
          <a:srcRect/>
          <a:stretch>
            <a:fillRect t="-45000" b="-45000"/>
          </a:stretch>
        </a:blipFill>
      </dgm:spPr>
    </dgm:pt>
    <dgm:pt modelId="{F99A39FF-B805-4C48-A76E-61FA328CB175}" type="pres">
      <dgm:prSet presAssocID="{7364A42A-2075-4E87-98EB-D3A623E05877}" presName="sibTrans" presStyleLbl="sibTrans2D1" presStyleIdx="0" presStyleCnt="0"/>
      <dgm:spPr/>
    </dgm:pt>
    <dgm:pt modelId="{501EF61F-FE36-43B4-9E68-6FB20781EB0B}" type="pres">
      <dgm:prSet presAssocID="{0DC4DDBF-BA95-4E7E-9423-28BBD23C985F}" presName="compNode" presStyleCnt="0"/>
      <dgm:spPr/>
    </dgm:pt>
    <dgm:pt modelId="{C281246D-F41D-4C99-A3D7-9700A6D194FB}" type="pres">
      <dgm:prSet presAssocID="{0DC4DDBF-BA95-4E7E-9423-28BBD23C985F}" presName="node" presStyleLbl="node1" presStyleIdx="1" presStyleCnt="3" custScaleX="117724">
        <dgm:presLayoutVars>
          <dgm:bulletEnabled val="1"/>
        </dgm:presLayoutVars>
      </dgm:prSet>
      <dgm:spPr/>
    </dgm:pt>
    <dgm:pt modelId="{8C44B9A4-279E-46E4-817A-A7848A699F55}" type="pres">
      <dgm:prSet presAssocID="{0DC4DDBF-BA95-4E7E-9423-28BBD23C985F}" presName="invisiNode" presStyleLbl="node1" presStyleIdx="1" presStyleCnt="3"/>
      <dgm:spPr/>
    </dgm:pt>
    <dgm:pt modelId="{D62D0547-8ECB-45F7-8AD6-F733FFFD0E60}" type="pres">
      <dgm:prSet presAssocID="{0DC4DDBF-BA95-4E7E-9423-28BBD23C985F}" presName="imagNode" presStyleLbl="fgImgPlace1" presStyleIdx="1" presStyleCnt="3"/>
      <dgm:spPr>
        <a:blipFill rotWithShape="1">
          <a:blip xmlns:r="http://schemas.openxmlformats.org/officeDocument/2006/relationships" r:embed="rId2"/>
          <a:srcRect/>
          <a:stretch>
            <a:fillRect t="-28000" b="-28000"/>
          </a:stretch>
        </a:blipFill>
      </dgm:spPr>
    </dgm:pt>
    <dgm:pt modelId="{A0496546-3972-4225-A02E-9476322E2CC8}" type="pres">
      <dgm:prSet presAssocID="{7307F0C8-5835-489E-9051-09697927E765}" presName="sibTrans" presStyleLbl="sibTrans2D1" presStyleIdx="0" presStyleCnt="0"/>
      <dgm:spPr/>
    </dgm:pt>
    <dgm:pt modelId="{F07B23FE-88BC-4D5B-BDE9-98FA18C995C8}" type="pres">
      <dgm:prSet presAssocID="{A63D6753-876A-4741-8DDC-8403CFE4AE76}" presName="compNode" presStyleCnt="0"/>
      <dgm:spPr/>
    </dgm:pt>
    <dgm:pt modelId="{6F971147-6F3A-46F1-84BB-D334D57821DA}" type="pres">
      <dgm:prSet presAssocID="{A63D6753-876A-4741-8DDC-8403CFE4AE76}" presName="node" presStyleLbl="node1" presStyleIdx="2" presStyleCnt="3" custScaleX="118393">
        <dgm:presLayoutVars>
          <dgm:bulletEnabled val="1"/>
        </dgm:presLayoutVars>
      </dgm:prSet>
      <dgm:spPr/>
    </dgm:pt>
    <dgm:pt modelId="{62ED3F5F-90C4-4126-94CE-84B4FE2EB75D}" type="pres">
      <dgm:prSet presAssocID="{A63D6753-876A-4741-8DDC-8403CFE4AE76}" presName="invisiNode" presStyleLbl="node1" presStyleIdx="2" presStyleCnt="3"/>
      <dgm:spPr/>
    </dgm:pt>
    <dgm:pt modelId="{A77E9EE2-3D21-4671-8AE2-532442681C48}" type="pres">
      <dgm:prSet presAssocID="{A63D6753-876A-4741-8DDC-8403CFE4AE76}" presName="imagNode" presStyleLbl="fgImgPlace1" presStyleIdx="2" presStyleCnt="3"/>
      <dgm:spPr>
        <a:blipFill rotWithShape="1">
          <a:blip xmlns:r="http://schemas.openxmlformats.org/officeDocument/2006/relationships" r:embed="rId3"/>
          <a:srcRect/>
          <a:stretch>
            <a:fillRect t="-28000" b="-28000"/>
          </a:stretch>
        </a:blipFill>
      </dgm:spPr>
    </dgm:pt>
  </dgm:ptLst>
  <dgm:cxnLst>
    <dgm:cxn modelId="{8A01A314-B71B-459C-A2B9-D3362559586E}" type="presOf" srcId="{9E2FFE8A-5947-4952-AAE1-64EEBFCD0089}" destId="{2D79FC21-1AC3-45FB-A3A0-395EC9F0E68B}" srcOrd="0" destOrd="0" presId="urn:microsoft.com/office/officeart/2005/8/layout/pList2#3"/>
    <dgm:cxn modelId="{E7F6DB31-7755-4076-8A0E-66867690F325}" type="presOf" srcId="{A63D6753-876A-4741-8DDC-8403CFE4AE76}" destId="{6F971147-6F3A-46F1-84BB-D334D57821DA}" srcOrd="0" destOrd="0" presId="urn:microsoft.com/office/officeart/2005/8/layout/pList2#3"/>
    <dgm:cxn modelId="{914E0947-37F0-4837-B5F7-5A4609F61ED5}" srcId="{9E2FFE8A-5947-4952-AAE1-64EEBFCD0089}" destId="{859B1E72-24B2-445C-AD42-79B74644FD9A}" srcOrd="0" destOrd="0" parTransId="{B0949B17-4062-43EE-AC8A-589A991889F0}" sibTransId="{7364A42A-2075-4E87-98EB-D3A623E05877}"/>
    <dgm:cxn modelId="{A97E5051-40A4-4566-B5E2-01286392131C}" type="presOf" srcId="{0DC4DDBF-BA95-4E7E-9423-28BBD23C985F}" destId="{C281246D-F41D-4C99-A3D7-9700A6D194FB}" srcOrd="0" destOrd="0" presId="urn:microsoft.com/office/officeart/2005/8/layout/pList2#3"/>
    <dgm:cxn modelId="{A9637491-2457-4F1B-B55B-451E669CACD2}" srcId="{9E2FFE8A-5947-4952-AAE1-64EEBFCD0089}" destId="{0DC4DDBF-BA95-4E7E-9423-28BBD23C985F}" srcOrd="1" destOrd="0" parTransId="{6134B91F-1BF3-4A6B-9FE7-8596053B98C5}" sibTransId="{7307F0C8-5835-489E-9051-09697927E765}"/>
    <dgm:cxn modelId="{CABD95B4-6F62-4A0E-8F0F-D34B5495365E}" srcId="{9E2FFE8A-5947-4952-AAE1-64EEBFCD0089}" destId="{A63D6753-876A-4741-8DDC-8403CFE4AE76}" srcOrd="2" destOrd="0" parTransId="{5645E9B7-8438-49DE-A36A-49082AE89B42}" sibTransId="{A5C131DE-CE5D-41AA-95B0-C60ED4230319}"/>
    <dgm:cxn modelId="{EB97E2CA-6819-4400-82FD-6F873751AE34}" type="presOf" srcId="{859B1E72-24B2-445C-AD42-79B74644FD9A}" destId="{2AF0788E-615E-4B66-B437-C901D9860EA8}" srcOrd="0" destOrd="0" presId="urn:microsoft.com/office/officeart/2005/8/layout/pList2#3"/>
    <dgm:cxn modelId="{DF3504CB-EAF1-479F-AE25-A9C09FDEEE14}" type="presOf" srcId="{7364A42A-2075-4E87-98EB-D3A623E05877}" destId="{F99A39FF-B805-4C48-A76E-61FA328CB175}" srcOrd="0" destOrd="0" presId="urn:microsoft.com/office/officeart/2005/8/layout/pList2#3"/>
    <dgm:cxn modelId="{52D7E9E4-FCE1-4219-8832-DC0BA869F2D9}" type="presOf" srcId="{7307F0C8-5835-489E-9051-09697927E765}" destId="{A0496546-3972-4225-A02E-9476322E2CC8}" srcOrd="0" destOrd="0" presId="urn:microsoft.com/office/officeart/2005/8/layout/pList2#3"/>
    <dgm:cxn modelId="{8BF96C3D-009B-482D-B3E1-4F38207AAD75}" type="presParOf" srcId="{2D79FC21-1AC3-45FB-A3A0-395EC9F0E68B}" destId="{539FE530-D179-49FB-BE63-CF50DEC4B10D}" srcOrd="0" destOrd="0" presId="urn:microsoft.com/office/officeart/2005/8/layout/pList2#3"/>
    <dgm:cxn modelId="{BCA4563E-3E21-45D4-B89E-EFF890B6974D}" type="presParOf" srcId="{2D79FC21-1AC3-45FB-A3A0-395EC9F0E68B}" destId="{D43BEC09-6520-404A-AE85-54856A681655}" srcOrd="1" destOrd="0" presId="urn:microsoft.com/office/officeart/2005/8/layout/pList2#3"/>
    <dgm:cxn modelId="{968C1EE6-0352-49A4-A310-AC18E0DEF9B9}" type="presParOf" srcId="{D43BEC09-6520-404A-AE85-54856A681655}" destId="{25AA04D6-41A1-46EA-A481-0F653FD65D72}" srcOrd="0" destOrd="0" presId="urn:microsoft.com/office/officeart/2005/8/layout/pList2#3"/>
    <dgm:cxn modelId="{D98F7706-E07B-4F58-A05A-8E7DC0A096E3}" type="presParOf" srcId="{25AA04D6-41A1-46EA-A481-0F653FD65D72}" destId="{2AF0788E-615E-4B66-B437-C901D9860EA8}" srcOrd="0" destOrd="0" presId="urn:microsoft.com/office/officeart/2005/8/layout/pList2#3"/>
    <dgm:cxn modelId="{8066E988-2802-4514-97E1-7662A7BEB176}" type="presParOf" srcId="{25AA04D6-41A1-46EA-A481-0F653FD65D72}" destId="{188A6AEE-1ABE-411D-ABD7-72650A64468E}" srcOrd="1" destOrd="0" presId="urn:microsoft.com/office/officeart/2005/8/layout/pList2#3"/>
    <dgm:cxn modelId="{16A69EE5-9454-4B22-AAB0-15D64B23C9B5}" type="presParOf" srcId="{25AA04D6-41A1-46EA-A481-0F653FD65D72}" destId="{B26BAF32-BF32-4083-A72F-F8C87848F1CF}" srcOrd="2" destOrd="0" presId="urn:microsoft.com/office/officeart/2005/8/layout/pList2#3"/>
    <dgm:cxn modelId="{10338367-3D96-4F54-9F2C-7573E48D4ABF}" type="presParOf" srcId="{D43BEC09-6520-404A-AE85-54856A681655}" destId="{F99A39FF-B805-4C48-A76E-61FA328CB175}" srcOrd="1" destOrd="0" presId="urn:microsoft.com/office/officeart/2005/8/layout/pList2#3"/>
    <dgm:cxn modelId="{E9B0344E-2BAF-44B5-82A5-C7E18E6A279F}" type="presParOf" srcId="{D43BEC09-6520-404A-AE85-54856A681655}" destId="{501EF61F-FE36-43B4-9E68-6FB20781EB0B}" srcOrd="2" destOrd="0" presId="urn:microsoft.com/office/officeart/2005/8/layout/pList2#3"/>
    <dgm:cxn modelId="{4ADB8227-98E0-4C45-8733-3D94DC504E00}" type="presParOf" srcId="{501EF61F-FE36-43B4-9E68-6FB20781EB0B}" destId="{C281246D-F41D-4C99-A3D7-9700A6D194FB}" srcOrd="0" destOrd="0" presId="urn:microsoft.com/office/officeart/2005/8/layout/pList2#3"/>
    <dgm:cxn modelId="{1655417B-D20C-4874-A9EB-1497E6C816AC}" type="presParOf" srcId="{501EF61F-FE36-43B4-9E68-6FB20781EB0B}" destId="{8C44B9A4-279E-46E4-817A-A7848A699F55}" srcOrd="1" destOrd="0" presId="urn:microsoft.com/office/officeart/2005/8/layout/pList2#3"/>
    <dgm:cxn modelId="{D6DA3226-6D90-4E5A-913D-DA0228FA6592}" type="presParOf" srcId="{501EF61F-FE36-43B4-9E68-6FB20781EB0B}" destId="{D62D0547-8ECB-45F7-8AD6-F733FFFD0E60}" srcOrd="2" destOrd="0" presId="urn:microsoft.com/office/officeart/2005/8/layout/pList2#3"/>
    <dgm:cxn modelId="{6CC6CE3E-57D9-4A7A-9524-02103D47269C}" type="presParOf" srcId="{D43BEC09-6520-404A-AE85-54856A681655}" destId="{A0496546-3972-4225-A02E-9476322E2CC8}" srcOrd="3" destOrd="0" presId="urn:microsoft.com/office/officeart/2005/8/layout/pList2#3"/>
    <dgm:cxn modelId="{158283FF-BD0C-46EB-9EA1-56E18D21D242}" type="presParOf" srcId="{D43BEC09-6520-404A-AE85-54856A681655}" destId="{F07B23FE-88BC-4D5B-BDE9-98FA18C995C8}" srcOrd="4" destOrd="0" presId="urn:microsoft.com/office/officeart/2005/8/layout/pList2#3"/>
    <dgm:cxn modelId="{44BA5684-A00F-4472-9E48-F6674AA79DA9}" type="presParOf" srcId="{F07B23FE-88BC-4D5B-BDE9-98FA18C995C8}" destId="{6F971147-6F3A-46F1-84BB-D334D57821DA}" srcOrd="0" destOrd="0" presId="urn:microsoft.com/office/officeart/2005/8/layout/pList2#3"/>
    <dgm:cxn modelId="{E7058DA5-9E7E-4ED8-BA20-66E5DDA86FF4}" type="presParOf" srcId="{F07B23FE-88BC-4D5B-BDE9-98FA18C995C8}" destId="{62ED3F5F-90C4-4126-94CE-84B4FE2EB75D}" srcOrd="1" destOrd="0" presId="urn:microsoft.com/office/officeart/2005/8/layout/pList2#3"/>
    <dgm:cxn modelId="{FB3ABFFD-0853-4FEE-8A0B-4F7BA30C160B}" type="presParOf" srcId="{F07B23FE-88BC-4D5B-BDE9-98FA18C995C8}" destId="{A77E9EE2-3D21-4671-8AE2-532442681C48}" srcOrd="2" destOrd="0" presId="urn:microsoft.com/office/officeart/2005/8/layout/pList2#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E445F5-5E35-42F3-A13A-836D13B23A02}" type="doc">
      <dgm:prSet loTypeId="urn:microsoft.com/office/officeart/2005/8/layout/vList4#1" loCatId="list" qsTypeId="urn:microsoft.com/office/officeart/2005/8/quickstyle/3d3" qsCatId="3D" csTypeId="urn:microsoft.com/office/officeart/2005/8/colors/colorful2" csCatId="colorful" phldr="1"/>
      <dgm:spPr/>
      <dgm:t>
        <a:bodyPr/>
        <a:lstStyle/>
        <a:p>
          <a:endParaRPr lang="ru-RU"/>
        </a:p>
      </dgm:t>
    </dgm:pt>
    <dgm:pt modelId="{000B8DC1-7B62-4A52-8CD8-22E8FAB46370}">
      <dgm:prSet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 за предыдущий финансовый год  до 1 апреля текущего финансового года  </a:t>
          </a:r>
        </a:p>
      </dgm:t>
    </dgm:pt>
    <dgm:pt modelId="{36C10DF6-418C-41C5-82AF-39B5BE076D02}" type="parTrans" cxnId="{22A565CF-50C9-40C7-9B3E-52AF75E8E6E2}">
      <dgm:prSet/>
      <dgm:spPr/>
      <dgm:t>
        <a:bodyPr/>
        <a:lstStyle/>
        <a:p>
          <a:endParaRPr lang="ru-RU"/>
        </a:p>
      </dgm:t>
    </dgm:pt>
    <dgm:pt modelId="{181CFC6A-821B-4FD2-B1A4-47954899CF2D}" type="sibTrans" cxnId="{22A565CF-50C9-40C7-9B3E-52AF75E8E6E2}">
      <dgm:prSet/>
      <dgm:spPr/>
      <dgm:t>
        <a:bodyPr/>
        <a:lstStyle/>
        <a:p>
          <a:endParaRPr lang="ru-RU"/>
        </a:p>
      </dgm:t>
    </dgm:pt>
    <dgm:pt modelId="{1ABCEDC0-A90B-46FD-8186-100485EA5D25}">
      <dgm:prSet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Предоставление отчета об исполнении бюджета в контрольный орган для осуществления внешней проверки до 1 мая текущего финансового года</a:t>
          </a:r>
        </a:p>
      </dgm:t>
    </dgm:pt>
    <dgm:pt modelId="{45675508-C977-4754-B50D-A9131AC6F4B7}" type="parTrans" cxnId="{56BB71EA-05C6-41F6-9A0B-4D13FD77F783}">
      <dgm:prSet/>
      <dgm:spPr/>
      <dgm:t>
        <a:bodyPr/>
        <a:lstStyle/>
        <a:p>
          <a:endParaRPr lang="ru-RU"/>
        </a:p>
      </dgm:t>
    </dgm:pt>
    <dgm:pt modelId="{3860059B-887B-498D-8C8C-455132E9A103}" type="sibTrans" cxnId="{56BB71EA-05C6-41F6-9A0B-4D13FD77F783}">
      <dgm:prSet/>
      <dgm:spPr/>
      <dgm:t>
        <a:bodyPr/>
        <a:lstStyle/>
        <a:p>
          <a:endParaRPr lang="ru-RU"/>
        </a:p>
      </dgm:t>
    </dgm:pt>
    <dgm:pt modelId="{ECCBC82C-78C1-43F4-ACDC-21B31B0DCD8B}">
      <dgm:prSet custT="1"/>
      <dgm:spPr/>
      <dgm:t>
        <a:bodyPr/>
        <a:lstStyle/>
        <a:p>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Проведение публичных слушаний по проекту «Отчет об исполнении бюджета»</a:t>
          </a:r>
        </a:p>
      </dgm:t>
    </dgm:pt>
    <dgm:pt modelId="{1E98C2B7-9789-4B71-98D9-04505DC21663}" type="parTrans" cxnId="{EA52F71F-A6CB-446E-AD8B-B49872932010}">
      <dgm:prSet/>
      <dgm:spPr/>
      <dgm:t>
        <a:bodyPr/>
        <a:lstStyle/>
        <a:p>
          <a:endParaRPr lang="ru-RU"/>
        </a:p>
      </dgm:t>
    </dgm:pt>
    <dgm:pt modelId="{05905B91-815C-4A71-8EA4-B0DBA4CE73F9}" type="sibTrans" cxnId="{EA52F71F-A6CB-446E-AD8B-B49872932010}">
      <dgm:prSet/>
      <dgm:spPr/>
      <dgm:t>
        <a:bodyPr/>
        <a:lstStyle/>
        <a:p>
          <a:endParaRPr lang="ru-RU"/>
        </a:p>
      </dgm:t>
    </dgm:pt>
    <dgm:pt modelId="{00C1B387-A287-4F55-8064-769D405C5354}">
      <dgm:prSet custT="1"/>
      <dgm:spPr/>
      <dgm:t>
        <a:bodyPr/>
        <a:lstStyle/>
        <a:p>
          <a:pPr>
            <a:buClrTx/>
            <a:buSzTx/>
            <a:buFontTx/>
            <a:buNone/>
          </a:pPr>
          <a:r>
            <a:rPr kumimoji="0" lang="ru-RU" sz="1100" b="0" i="0" u="none" strike="noStrike" cap="none" spc="0" normalizeH="0" baseline="0" noProof="0" dirty="0">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Предоставление отчета об исполнении бюджета и сопутствующих документов в Думу округа.</a:t>
          </a:r>
        </a:p>
        <a:p>
          <a:pPr>
            <a:buClrTx/>
            <a:buSzTx/>
            <a:buFontTx/>
            <a:buNone/>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Отчет об исполнении бюджета утверждается решением Думы округа</a:t>
          </a:r>
          <a:endParaRPr kumimoji="0" lang="ru-RU" sz="1100" b="0" i="0" u="none" strike="noStrike" cap="none" spc="0" normalizeH="0" baseline="0" noProof="0" dirty="0">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dgm:t>
    </dgm:pt>
    <dgm:pt modelId="{3D61E529-C7AB-4B2A-8435-42C9B8EF2F9D}" type="parTrans" cxnId="{309CC7CC-C2E1-42CF-84B9-B4CFF5207896}">
      <dgm:prSet/>
      <dgm:spPr/>
      <dgm:t>
        <a:bodyPr/>
        <a:lstStyle/>
        <a:p>
          <a:endParaRPr lang="ru-RU"/>
        </a:p>
      </dgm:t>
    </dgm:pt>
    <dgm:pt modelId="{4479221B-5309-4D16-BB9C-116F8A89C5B5}" type="sibTrans" cxnId="{309CC7CC-C2E1-42CF-84B9-B4CFF5207896}">
      <dgm:prSet/>
      <dgm:spPr/>
      <dgm:t>
        <a:bodyPr/>
        <a:lstStyle/>
        <a:p>
          <a:endParaRPr lang="ru-RU"/>
        </a:p>
      </dgm:t>
    </dgm:pt>
    <dgm:pt modelId="{5CBA84B5-430F-4EE1-9744-5989C3AAEF27}" type="pres">
      <dgm:prSet presAssocID="{25E445F5-5E35-42F3-A13A-836D13B23A02}" presName="linear" presStyleCnt="0">
        <dgm:presLayoutVars>
          <dgm:dir/>
          <dgm:resizeHandles val="exact"/>
        </dgm:presLayoutVars>
      </dgm:prSet>
      <dgm:spPr/>
    </dgm:pt>
    <dgm:pt modelId="{0BF52C1A-4F30-46CB-985C-2D002D0F5912}" type="pres">
      <dgm:prSet presAssocID="{000B8DC1-7B62-4A52-8CD8-22E8FAB46370}" presName="comp" presStyleCnt="0"/>
      <dgm:spPr/>
    </dgm:pt>
    <dgm:pt modelId="{A1CA40AD-6983-4570-B029-91AAC2715B00}" type="pres">
      <dgm:prSet presAssocID="{000B8DC1-7B62-4A52-8CD8-22E8FAB46370}" presName="box" presStyleLbl="node1" presStyleIdx="0" presStyleCnt="4"/>
      <dgm:spPr/>
    </dgm:pt>
    <dgm:pt modelId="{DF4C75ED-08B2-48E0-953D-4D5BB6406999}" type="pres">
      <dgm:prSet presAssocID="{000B8DC1-7B62-4A52-8CD8-22E8FAB46370}" presName="img" presStyleLbl="fgImgPlace1" presStyleIdx="0" presStyleCnt="4"/>
      <dgm:spPr>
        <a:blipFill rotWithShape="1">
          <a:blip xmlns:r="http://schemas.openxmlformats.org/officeDocument/2006/relationships" r:embed="rId1"/>
          <a:srcRect/>
          <a:stretch>
            <a:fillRect t="-7000" b="-7000"/>
          </a:stretch>
        </a:blipFill>
      </dgm:spPr>
    </dgm:pt>
    <dgm:pt modelId="{3809980C-3F75-4254-BD5B-382ED6F59A0E}" type="pres">
      <dgm:prSet presAssocID="{000B8DC1-7B62-4A52-8CD8-22E8FAB46370}" presName="text" presStyleLbl="node1" presStyleIdx="0" presStyleCnt="4">
        <dgm:presLayoutVars>
          <dgm:bulletEnabled val="1"/>
        </dgm:presLayoutVars>
      </dgm:prSet>
      <dgm:spPr/>
    </dgm:pt>
    <dgm:pt modelId="{010318D6-F1BC-447A-8BFC-B2ED6879308C}" type="pres">
      <dgm:prSet presAssocID="{181CFC6A-821B-4FD2-B1A4-47954899CF2D}" presName="spacer" presStyleCnt="0"/>
      <dgm:spPr/>
    </dgm:pt>
    <dgm:pt modelId="{FF94A999-4616-455C-BE23-A9BFF0DD4597}" type="pres">
      <dgm:prSet presAssocID="{1ABCEDC0-A90B-46FD-8186-100485EA5D25}" presName="comp" presStyleCnt="0"/>
      <dgm:spPr/>
    </dgm:pt>
    <dgm:pt modelId="{5BAB7AD6-166C-4B6F-87B5-47514BD218D0}" type="pres">
      <dgm:prSet presAssocID="{1ABCEDC0-A90B-46FD-8186-100485EA5D25}" presName="box" presStyleLbl="node1" presStyleIdx="1" presStyleCnt="4"/>
      <dgm:spPr/>
    </dgm:pt>
    <dgm:pt modelId="{7B27FE99-7254-49D2-8E2A-DFEC99D98C7C}" type="pres">
      <dgm:prSet presAssocID="{1ABCEDC0-A90B-46FD-8186-100485EA5D25}" presName="img" presStyleLbl="fgImgPlace1" presStyleIdx="1" presStyleCnt="4"/>
      <dgm:spPr>
        <a:blipFill rotWithShape="1">
          <a:blip xmlns:r="http://schemas.openxmlformats.org/officeDocument/2006/relationships" r:embed="rId2"/>
          <a:srcRect/>
          <a:stretch>
            <a:fillRect t="-11000" b="-11000"/>
          </a:stretch>
        </a:blipFill>
      </dgm:spPr>
    </dgm:pt>
    <dgm:pt modelId="{D53BE025-B90C-4132-96A5-4ECA0A8F1285}" type="pres">
      <dgm:prSet presAssocID="{1ABCEDC0-A90B-46FD-8186-100485EA5D25}" presName="text" presStyleLbl="node1" presStyleIdx="1" presStyleCnt="4">
        <dgm:presLayoutVars>
          <dgm:bulletEnabled val="1"/>
        </dgm:presLayoutVars>
      </dgm:prSet>
      <dgm:spPr/>
    </dgm:pt>
    <dgm:pt modelId="{7019169B-3400-44B3-BB51-14BBEE3D94AF}" type="pres">
      <dgm:prSet presAssocID="{3860059B-887B-498D-8C8C-455132E9A103}" presName="spacer" presStyleCnt="0"/>
      <dgm:spPr/>
    </dgm:pt>
    <dgm:pt modelId="{C966C549-34E5-48DA-8229-0C849CD688A5}" type="pres">
      <dgm:prSet presAssocID="{ECCBC82C-78C1-43F4-ACDC-21B31B0DCD8B}" presName="comp" presStyleCnt="0"/>
      <dgm:spPr/>
    </dgm:pt>
    <dgm:pt modelId="{B64DA9C5-E08E-48FB-A1FA-B09FB91B4A45}" type="pres">
      <dgm:prSet presAssocID="{ECCBC82C-78C1-43F4-ACDC-21B31B0DCD8B}" presName="box" presStyleLbl="node1" presStyleIdx="2" presStyleCnt="4"/>
      <dgm:spPr/>
    </dgm:pt>
    <dgm:pt modelId="{9A92528A-FE77-4960-9B7B-A18A909A282D}" type="pres">
      <dgm:prSet presAssocID="{ECCBC82C-78C1-43F4-ACDC-21B31B0DCD8B}" presName="img" presStyleLbl="fgImgPlace1" presStyleIdx="2" presStyleCnt="4"/>
      <dgm:spPr>
        <a:blipFill rotWithShape="1">
          <a:blip xmlns:r="http://schemas.openxmlformats.org/officeDocument/2006/relationships" r:embed="rId3"/>
          <a:srcRect/>
          <a:stretch>
            <a:fillRect t="-10000" b="-10000"/>
          </a:stretch>
        </a:blipFill>
      </dgm:spPr>
    </dgm:pt>
    <dgm:pt modelId="{AFE9EA6D-2CCB-4F3A-91F2-62B36C0C31E8}" type="pres">
      <dgm:prSet presAssocID="{ECCBC82C-78C1-43F4-ACDC-21B31B0DCD8B}" presName="text" presStyleLbl="node1" presStyleIdx="2" presStyleCnt="4">
        <dgm:presLayoutVars>
          <dgm:bulletEnabled val="1"/>
        </dgm:presLayoutVars>
      </dgm:prSet>
      <dgm:spPr/>
    </dgm:pt>
    <dgm:pt modelId="{AE090A5A-3A21-474D-A69A-70069C6F4D1A}" type="pres">
      <dgm:prSet presAssocID="{05905B91-815C-4A71-8EA4-B0DBA4CE73F9}" presName="spacer" presStyleCnt="0"/>
      <dgm:spPr/>
    </dgm:pt>
    <dgm:pt modelId="{6A5C0724-BACF-4053-A0FA-E67201D02BD1}" type="pres">
      <dgm:prSet presAssocID="{00C1B387-A287-4F55-8064-769D405C5354}" presName="comp" presStyleCnt="0"/>
      <dgm:spPr/>
    </dgm:pt>
    <dgm:pt modelId="{F51342B7-35A6-4F7C-8228-05AF209D0098}" type="pres">
      <dgm:prSet presAssocID="{00C1B387-A287-4F55-8064-769D405C5354}" presName="box" presStyleLbl="node1" presStyleIdx="3" presStyleCnt="4"/>
      <dgm:spPr/>
    </dgm:pt>
    <dgm:pt modelId="{8517F516-0E08-4D6C-8BD9-0F0AC0331CF5}" type="pres">
      <dgm:prSet presAssocID="{00C1B387-A287-4F55-8064-769D405C5354}" presName="img" presStyleLbl="fgImgPlace1" presStyleIdx="3" presStyleCnt="4"/>
      <dgm:spPr>
        <a:blipFill rotWithShape="1">
          <a:blip xmlns:r="http://schemas.openxmlformats.org/officeDocument/2006/relationships" r:embed="rId4"/>
          <a:srcRect/>
          <a:stretch>
            <a:fillRect t="-18000" b="-18000"/>
          </a:stretch>
        </a:blipFill>
      </dgm:spPr>
    </dgm:pt>
    <dgm:pt modelId="{3FFD6AED-0749-4E97-B2B2-B95C7827F7CD}" type="pres">
      <dgm:prSet presAssocID="{00C1B387-A287-4F55-8064-769D405C5354}" presName="text" presStyleLbl="node1" presStyleIdx="3" presStyleCnt="4">
        <dgm:presLayoutVars>
          <dgm:bulletEnabled val="1"/>
        </dgm:presLayoutVars>
      </dgm:prSet>
      <dgm:spPr/>
    </dgm:pt>
  </dgm:ptLst>
  <dgm:cxnLst>
    <dgm:cxn modelId="{3C46C202-30C8-4C1F-A1EB-7CFA0AE15F6E}" type="presOf" srcId="{000B8DC1-7B62-4A52-8CD8-22E8FAB46370}" destId="{3809980C-3F75-4254-BD5B-382ED6F59A0E}" srcOrd="1" destOrd="0" presId="urn:microsoft.com/office/officeart/2005/8/layout/vList4#1"/>
    <dgm:cxn modelId="{C8AC0B09-CF64-414D-AA3E-B3F902EFEBC8}" type="presOf" srcId="{1ABCEDC0-A90B-46FD-8186-100485EA5D25}" destId="{5BAB7AD6-166C-4B6F-87B5-47514BD218D0}" srcOrd="0" destOrd="0" presId="urn:microsoft.com/office/officeart/2005/8/layout/vList4#1"/>
    <dgm:cxn modelId="{37108209-1C9C-48B0-97ED-94E6EF204810}" type="presOf" srcId="{00C1B387-A287-4F55-8064-769D405C5354}" destId="{F51342B7-35A6-4F7C-8228-05AF209D0098}" srcOrd="0" destOrd="0" presId="urn:microsoft.com/office/officeart/2005/8/layout/vList4#1"/>
    <dgm:cxn modelId="{EA52F71F-A6CB-446E-AD8B-B49872932010}" srcId="{25E445F5-5E35-42F3-A13A-836D13B23A02}" destId="{ECCBC82C-78C1-43F4-ACDC-21B31B0DCD8B}" srcOrd="2" destOrd="0" parTransId="{1E98C2B7-9789-4B71-98D9-04505DC21663}" sibTransId="{05905B91-815C-4A71-8EA4-B0DBA4CE73F9}"/>
    <dgm:cxn modelId="{D3ECB735-2939-452E-AE4D-946C1733540E}" type="presOf" srcId="{00C1B387-A287-4F55-8064-769D405C5354}" destId="{3FFD6AED-0749-4E97-B2B2-B95C7827F7CD}" srcOrd="1" destOrd="0" presId="urn:microsoft.com/office/officeart/2005/8/layout/vList4#1"/>
    <dgm:cxn modelId="{38D76F75-4CD1-4D7F-9712-02074782D7F6}" type="presOf" srcId="{25E445F5-5E35-42F3-A13A-836D13B23A02}" destId="{5CBA84B5-430F-4EE1-9744-5989C3AAEF27}" srcOrd="0" destOrd="0" presId="urn:microsoft.com/office/officeart/2005/8/layout/vList4#1"/>
    <dgm:cxn modelId="{F11D1F9B-736B-4AC1-8B95-FDDF527F4101}" type="presOf" srcId="{000B8DC1-7B62-4A52-8CD8-22E8FAB46370}" destId="{A1CA40AD-6983-4570-B029-91AAC2715B00}" srcOrd="0" destOrd="0" presId="urn:microsoft.com/office/officeart/2005/8/layout/vList4#1"/>
    <dgm:cxn modelId="{4207F5B1-54B4-47CF-AD56-B239E2774CC9}" type="presOf" srcId="{ECCBC82C-78C1-43F4-ACDC-21B31B0DCD8B}" destId="{B64DA9C5-E08E-48FB-A1FA-B09FB91B4A45}" srcOrd="0" destOrd="0" presId="urn:microsoft.com/office/officeart/2005/8/layout/vList4#1"/>
    <dgm:cxn modelId="{664ED5CB-0398-41D9-B21C-DED2C0A81D7C}" type="presOf" srcId="{ECCBC82C-78C1-43F4-ACDC-21B31B0DCD8B}" destId="{AFE9EA6D-2CCB-4F3A-91F2-62B36C0C31E8}" srcOrd="1" destOrd="0" presId="urn:microsoft.com/office/officeart/2005/8/layout/vList4#1"/>
    <dgm:cxn modelId="{309CC7CC-C2E1-42CF-84B9-B4CFF5207896}" srcId="{25E445F5-5E35-42F3-A13A-836D13B23A02}" destId="{00C1B387-A287-4F55-8064-769D405C5354}" srcOrd="3" destOrd="0" parTransId="{3D61E529-C7AB-4B2A-8435-42C9B8EF2F9D}" sibTransId="{4479221B-5309-4D16-BB9C-116F8A89C5B5}"/>
    <dgm:cxn modelId="{22A565CF-50C9-40C7-9B3E-52AF75E8E6E2}" srcId="{25E445F5-5E35-42F3-A13A-836D13B23A02}" destId="{000B8DC1-7B62-4A52-8CD8-22E8FAB46370}" srcOrd="0" destOrd="0" parTransId="{36C10DF6-418C-41C5-82AF-39B5BE076D02}" sibTransId="{181CFC6A-821B-4FD2-B1A4-47954899CF2D}"/>
    <dgm:cxn modelId="{56BB71EA-05C6-41F6-9A0B-4D13FD77F783}" srcId="{25E445F5-5E35-42F3-A13A-836D13B23A02}" destId="{1ABCEDC0-A90B-46FD-8186-100485EA5D25}" srcOrd="1" destOrd="0" parTransId="{45675508-C977-4754-B50D-A9131AC6F4B7}" sibTransId="{3860059B-887B-498D-8C8C-455132E9A103}"/>
    <dgm:cxn modelId="{D14C9FF9-001D-4D20-8723-ED4EAE62A1F0}" type="presOf" srcId="{1ABCEDC0-A90B-46FD-8186-100485EA5D25}" destId="{D53BE025-B90C-4132-96A5-4ECA0A8F1285}" srcOrd="1" destOrd="0" presId="urn:microsoft.com/office/officeart/2005/8/layout/vList4#1"/>
    <dgm:cxn modelId="{F64C39C2-362E-4810-B7BE-C7B115602550}" type="presParOf" srcId="{5CBA84B5-430F-4EE1-9744-5989C3AAEF27}" destId="{0BF52C1A-4F30-46CB-985C-2D002D0F5912}" srcOrd="0" destOrd="0" presId="urn:microsoft.com/office/officeart/2005/8/layout/vList4#1"/>
    <dgm:cxn modelId="{A1227E0E-005D-43A1-90CC-17CB3D1A5A69}" type="presParOf" srcId="{0BF52C1A-4F30-46CB-985C-2D002D0F5912}" destId="{A1CA40AD-6983-4570-B029-91AAC2715B00}" srcOrd="0" destOrd="0" presId="urn:microsoft.com/office/officeart/2005/8/layout/vList4#1"/>
    <dgm:cxn modelId="{2FEB2071-75DE-47F6-8A1F-8D406B761FC9}" type="presParOf" srcId="{0BF52C1A-4F30-46CB-985C-2D002D0F5912}" destId="{DF4C75ED-08B2-48E0-953D-4D5BB6406999}" srcOrd="1" destOrd="0" presId="urn:microsoft.com/office/officeart/2005/8/layout/vList4#1"/>
    <dgm:cxn modelId="{B2E960F3-CC60-43CC-8FC6-AB90155B3948}" type="presParOf" srcId="{0BF52C1A-4F30-46CB-985C-2D002D0F5912}" destId="{3809980C-3F75-4254-BD5B-382ED6F59A0E}" srcOrd="2" destOrd="0" presId="urn:microsoft.com/office/officeart/2005/8/layout/vList4#1"/>
    <dgm:cxn modelId="{3408B577-4200-4A5E-AC06-650A4F573D24}" type="presParOf" srcId="{5CBA84B5-430F-4EE1-9744-5989C3AAEF27}" destId="{010318D6-F1BC-447A-8BFC-B2ED6879308C}" srcOrd="1" destOrd="0" presId="urn:microsoft.com/office/officeart/2005/8/layout/vList4#1"/>
    <dgm:cxn modelId="{67EA1920-749C-418A-8465-855AC9A35DC9}" type="presParOf" srcId="{5CBA84B5-430F-4EE1-9744-5989C3AAEF27}" destId="{FF94A999-4616-455C-BE23-A9BFF0DD4597}" srcOrd="2" destOrd="0" presId="urn:microsoft.com/office/officeart/2005/8/layout/vList4#1"/>
    <dgm:cxn modelId="{BF63922E-B8B2-4BA5-B185-EEDE23F849A4}" type="presParOf" srcId="{FF94A999-4616-455C-BE23-A9BFF0DD4597}" destId="{5BAB7AD6-166C-4B6F-87B5-47514BD218D0}" srcOrd="0" destOrd="0" presId="urn:microsoft.com/office/officeart/2005/8/layout/vList4#1"/>
    <dgm:cxn modelId="{F185298A-70F4-43B2-AA9D-A9A7CD0B3A21}" type="presParOf" srcId="{FF94A999-4616-455C-BE23-A9BFF0DD4597}" destId="{7B27FE99-7254-49D2-8E2A-DFEC99D98C7C}" srcOrd="1" destOrd="0" presId="urn:microsoft.com/office/officeart/2005/8/layout/vList4#1"/>
    <dgm:cxn modelId="{E3A4249D-87BD-4F3D-88CC-98D45C3FD9B7}" type="presParOf" srcId="{FF94A999-4616-455C-BE23-A9BFF0DD4597}" destId="{D53BE025-B90C-4132-96A5-4ECA0A8F1285}" srcOrd="2" destOrd="0" presId="urn:microsoft.com/office/officeart/2005/8/layout/vList4#1"/>
    <dgm:cxn modelId="{57918B9A-AACC-417C-82DD-C14DFE5F9A82}" type="presParOf" srcId="{5CBA84B5-430F-4EE1-9744-5989C3AAEF27}" destId="{7019169B-3400-44B3-BB51-14BBEE3D94AF}" srcOrd="3" destOrd="0" presId="urn:microsoft.com/office/officeart/2005/8/layout/vList4#1"/>
    <dgm:cxn modelId="{3CCC213C-0E48-4813-AD18-73EC765D3FDB}" type="presParOf" srcId="{5CBA84B5-430F-4EE1-9744-5989C3AAEF27}" destId="{C966C549-34E5-48DA-8229-0C849CD688A5}" srcOrd="4" destOrd="0" presId="urn:microsoft.com/office/officeart/2005/8/layout/vList4#1"/>
    <dgm:cxn modelId="{E7FD5DA3-041E-46F4-B79C-A4A797F1145A}" type="presParOf" srcId="{C966C549-34E5-48DA-8229-0C849CD688A5}" destId="{B64DA9C5-E08E-48FB-A1FA-B09FB91B4A45}" srcOrd="0" destOrd="0" presId="urn:microsoft.com/office/officeart/2005/8/layout/vList4#1"/>
    <dgm:cxn modelId="{32C5545B-DD1A-43FD-9C06-F018212F2289}" type="presParOf" srcId="{C966C549-34E5-48DA-8229-0C849CD688A5}" destId="{9A92528A-FE77-4960-9B7B-A18A909A282D}" srcOrd="1" destOrd="0" presId="urn:microsoft.com/office/officeart/2005/8/layout/vList4#1"/>
    <dgm:cxn modelId="{F110EEB5-6E9A-487E-B001-23190D735946}" type="presParOf" srcId="{C966C549-34E5-48DA-8229-0C849CD688A5}" destId="{AFE9EA6D-2CCB-4F3A-91F2-62B36C0C31E8}" srcOrd="2" destOrd="0" presId="urn:microsoft.com/office/officeart/2005/8/layout/vList4#1"/>
    <dgm:cxn modelId="{F5C0D24D-6A25-4251-BFD5-75F6F1D3435E}" type="presParOf" srcId="{5CBA84B5-430F-4EE1-9744-5989C3AAEF27}" destId="{AE090A5A-3A21-474D-A69A-70069C6F4D1A}" srcOrd="5" destOrd="0" presId="urn:microsoft.com/office/officeart/2005/8/layout/vList4#1"/>
    <dgm:cxn modelId="{D5DFA411-20B4-4B20-91BC-44C469BB5883}" type="presParOf" srcId="{5CBA84B5-430F-4EE1-9744-5989C3AAEF27}" destId="{6A5C0724-BACF-4053-A0FA-E67201D02BD1}" srcOrd="6" destOrd="0" presId="urn:microsoft.com/office/officeart/2005/8/layout/vList4#1"/>
    <dgm:cxn modelId="{2E7B1D20-BB1C-4939-8BE2-C42F561F882D}" type="presParOf" srcId="{6A5C0724-BACF-4053-A0FA-E67201D02BD1}" destId="{F51342B7-35A6-4F7C-8228-05AF209D0098}" srcOrd="0" destOrd="0" presId="urn:microsoft.com/office/officeart/2005/8/layout/vList4#1"/>
    <dgm:cxn modelId="{C33C5BE7-122B-4F54-B7D1-C2ED843A1EC0}" type="presParOf" srcId="{6A5C0724-BACF-4053-A0FA-E67201D02BD1}" destId="{8517F516-0E08-4D6C-8BD9-0F0AC0331CF5}" srcOrd="1" destOrd="0" presId="urn:microsoft.com/office/officeart/2005/8/layout/vList4#1"/>
    <dgm:cxn modelId="{5F107814-FB0F-4366-BAA4-0C55609C3254}" type="presParOf" srcId="{6A5C0724-BACF-4053-A0FA-E67201D02BD1}" destId="{3FFD6AED-0749-4E97-B2B2-B95C7827F7CD}" srcOrd="2" destOrd="0" presId="urn:microsoft.com/office/officeart/2005/8/layout/vList4#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31347-BD7E-4B55-983C-B2AD96B88608}" type="doc">
      <dgm:prSet loTypeId="urn:microsoft.com/office/officeart/2005/8/layout/process1" loCatId="process" qsTypeId="urn:microsoft.com/office/officeart/2005/8/quickstyle/3d3" qsCatId="3D" csTypeId="urn:microsoft.com/office/officeart/2005/8/colors/accent2_5" csCatId="accent2" phldr="1"/>
      <dgm:spPr/>
    </dgm:pt>
    <dgm:pt modelId="{93DC1203-C721-4847-A30E-42C9CD40F45C}">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Доходы в расчете на </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 гражданина </a:t>
          </a:r>
          <a:r>
            <a:rPr lang="ru-RU" sz="1100">
              <a:solidFill>
                <a:schemeClr val="tx1">
                  <a:lumMod val="95000"/>
                  <a:lumOff val="5000"/>
                </a:schemeClr>
              </a:solidFill>
              <a:latin typeface="Times New Roman" panose="02020603050405020304" pitchFamily="18" charset="0"/>
              <a:cs typeface="Times New Roman" panose="02020603050405020304" pitchFamily="18" charset="0"/>
            </a:rPr>
            <a:t>в год</a:t>
          </a:r>
        </a:p>
        <a:p>
          <a:r>
            <a:rPr lang="ru-RU" sz="110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79937,75 руб.</a:t>
          </a:r>
        </a:p>
      </dgm:t>
    </dgm:pt>
    <dgm:pt modelId="{7C3030D2-4094-437A-A5F4-79F3AEECC18F}" type="parTrans" cxnId="{17AFD171-E209-4E4C-8DA8-DC967A651AC4}">
      <dgm:prSet/>
      <dgm:spPr/>
      <dgm:t>
        <a:bodyPr/>
        <a:lstStyle/>
        <a:p>
          <a:endParaRPr lang="ru-RU"/>
        </a:p>
      </dgm:t>
    </dgm:pt>
    <dgm:pt modelId="{DBA29EEC-4138-4523-8A93-7223857F1DD3}" type="sibTrans" cxnId="{17AFD171-E209-4E4C-8DA8-DC967A651AC4}">
      <dgm:prSet/>
      <dgm:spPr/>
      <dgm:t>
        <a:bodyPr/>
        <a:lstStyle/>
        <a:p>
          <a:endParaRPr lang="ru-RU"/>
        </a:p>
      </dgm:t>
    </dgm:pt>
    <dgm:pt modelId="{5CB99FE3-452D-4657-ABE6-302D7B3254A9}">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 населения на 01.01.2025г </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12237 человек</a:t>
          </a:r>
        </a:p>
      </dgm:t>
    </dgm:pt>
    <dgm:pt modelId="{D11221C3-43ED-4976-A309-57454A3332D8}" type="parTrans" cxnId="{1A5674A0-5446-424B-8389-3006C4545D11}">
      <dgm:prSet/>
      <dgm:spPr/>
      <dgm:t>
        <a:bodyPr/>
        <a:lstStyle/>
        <a:p>
          <a:endParaRPr lang="ru-RU"/>
        </a:p>
      </dgm:t>
    </dgm:pt>
    <dgm:pt modelId="{11357EF2-942C-44C6-A70E-3FB50CF50A15}" type="sibTrans" cxnId="{1A5674A0-5446-424B-8389-3006C4545D11}">
      <dgm:prSet/>
      <dgm:spPr/>
      <dgm:t>
        <a:bodyPr/>
        <a:lstStyle/>
        <a:p>
          <a:endParaRPr lang="ru-RU"/>
        </a:p>
      </dgm:t>
    </dgm:pt>
    <dgm:pt modelId="{FF30F8B1-71FF-49EE-B02D-06BEA79FD3BC}">
      <dgm:prSet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в расчете на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1 гражданина в год</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80190,86 руб.  </a:t>
          </a:r>
        </a:p>
      </dgm:t>
    </dgm:pt>
    <dgm:pt modelId="{EF549A2D-71F6-44A4-AA33-FA4AE9C186B9}" type="parTrans" cxnId="{9260F8B7-D3E5-4F58-A8AD-5969CBBD8E48}">
      <dgm:prSet/>
      <dgm:spPr/>
      <dgm:t>
        <a:bodyPr/>
        <a:lstStyle/>
        <a:p>
          <a:endParaRPr lang="ru-RU"/>
        </a:p>
      </dgm:t>
    </dgm:pt>
    <dgm:pt modelId="{7DA809FA-AE97-45D4-B1CC-F0E2E901A275}" type="sibTrans" cxnId="{9260F8B7-D3E5-4F58-A8AD-5969CBBD8E48}">
      <dgm:prSet/>
      <dgm:spPr/>
      <dgm:t>
        <a:bodyPr/>
        <a:lstStyle/>
        <a:p>
          <a:endParaRPr lang="ru-RU"/>
        </a:p>
      </dgm:t>
    </dgm:pt>
    <dgm:pt modelId="{2E2834FD-093F-4954-AA68-01684117DC84}" type="pres">
      <dgm:prSet presAssocID="{5E031347-BD7E-4B55-983C-B2AD96B88608}" presName="Name0" presStyleCnt="0">
        <dgm:presLayoutVars>
          <dgm:dir/>
          <dgm:resizeHandles val="exact"/>
        </dgm:presLayoutVars>
      </dgm:prSet>
      <dgm:spPr/>
    </dgm:pt>
    <dgm:pt modelId="{951D728E-44AC-4C2D-8575-56E6EB4F6E66}" type="pres">
      <dgm:prSet presAssocID="{93DC1203-C721-4847-A30E-42C9CD40F45C}" presName="node" presStyleLbl="node1" presStyleIdx="0" presStyleCnt="3">
        <dgm:presLayoutVars>
          <dgm:bulletEnabled val="1"/>
        </dgm:presLayoutVars>
      </dgm:prSet>
      <dgm:spPr/>
    </dgm:pt>
    <dgm:pt modelId="{0F591572-7E3B-4B3B-B014-52DCCF50A88E}" type="pres">
      <dgm:prSet presAssocID="{DBA29EEC-4138-4523-8A93-7223857F1DD3}" presName="sibTrans" presStyleLbl="sibTrans2D1" presStyleIdx="0" presStyleCnt="2"/>
      <dgm:spPr/>
    </dgm:pt>
    <dgm:pt modelId="{855E3562-26F4-465A-9661-23D6239E710A}" type="pres">
      <dgm:prSet presAssocID="{DBA29EEC-4138-4523-8A93-7223857F1DD3}" presName="connectorText" presStyleLbl="sibTrans2D1" presStyleIdx="0" presStyleCnt="2"/>
      <dgm:spPr/>
    </dgm:pt>
    <dgm:pt modelId="{C359AB22-4844-4622-8862-DF356926A203}" type="pres">
      <dgm:prSet presAssocID="{5CB99FE3-452D-4657-ABE6-302D7B3254A9}" presName="node" presStyleLbl="node1" presStyleIdx="1" presStyleCnt="3">
        <dgm:presLayoutVars>
          <dgm:bulletEnabled val="1"/>
        </dgm:presLayoutVars>
      </dgm:prSet>
      <dgm:spPr/>
    </dgm:pt>
    <dgm:pt modelId="{CA446FA0-2EE6-4CD1-B960-BFF6A6124D57}" type="pres">
      <dgm:prSet presAssocID="{11357EF2-942C-44C6-A70E-3FB50CF50A15}" presName="sibTrans" presStyleLbl="sibTrans2D1" presStyleIdx="1" presStyleCnt="2"/>
      <dgm:spPr/>
    </dgm:pt>
    <dgm:pt modelId="{0F1CF7D8-EC7D-442A-AC20-21242D62C2A9}" type="pres">
      <dgm:prSet presAssocID="{11357EF2-942C-44C6-A70E-3FB50CF50A15}" presName="connectorText" presStyleLbl="sibTrans2D1" presStyleIdx="1" presStyleCnt="2"/>
      <dgm:spPr/>
    </dgm:pt>
    <dgm:pt modelId="{2F4CA85C-EEF9-495E-BAB9-B407503A3546}" type="pres">
      <dgm:prSet presAssocID="{FF30F8B1-71FF-49EE-B02D-06BEA79FD3BC}" presName="node" presStyleLbl="node1" presStyleIdx="2" presStyleCnt="3">
        <dgm:presLayoutVars>
          <dgm:bulletEnabled val="1"/>
        </dgm:presLayoutVars>
      </dgm:prSet>
      <dgm:spPr/>
    </dgm:pt>
  </dgm:ptLst>
  <dgm:cxnLst>
    <dgm:cxn modelId="{D6C6341C-E9B1-40F0-9A3E-76D0B809D0A1}" type="presOf" srcId="{5E031347-BD7E-4B55-983C-B2AD96B88608}" destId="{2E2834FD-093F-4954-AA68-01684117DC84}" srcOrd="0" destOrd="0" presId="urn:microsoft.com/office/officeart/2005/8/layout/process1"/>
    <dgm:cxn modelId="{02557820-27C9-47FA-96E7-414F71DC6D2A}" type="presOf" srcId="{11357EF2-942C-44C6-A70E-3FB50CF50A15}" destId="{0F1CF7D8-EC7D-442A-AC20-21242D62C2A9}" srcOrd="1" destOrd="0" presId="urn:microsoft.com/office/officeart/2005/8/layout/process1"/>
    <dgm:cxn modelId="{7BE4D564-3EF1-4C34-AB46-B1F7065AF38E}" type="presOf" srcId="{DBA29EEC-4138-4523-8A93-7223857F1DD3}" destId="{0F591572-7E3B-4B3B-B014-52DCCF50A88E}" srcOrd="0" destOrd="0" presId="urn:microsoft.com/office/officeart/2005/8/layout/process1"/>
    <dgm:cxn modelId="{17AFD171-E209-4E4C-8DA8-DC967A651AC4}" srcId="{5E031347-BD7E-4B55-983C-B2AD96B88608}" destId="{93DC1203-C721-4847-A30E-42C9CD40F45C}" srcOrd="0" destOrd="0" parTransId="{7C3030D2-4094-437A-A5F4-79F3AEECC18F}" sibTransId="{DBA29EEC-4138-4523-8A93-7223857F1DD3}"/>
    <dgm:cxn modelId="{FB606E76-C5FB-4F7E-B786-B23F832590D0}" type="presOf" srcId="{FF30F8B1-71FF-49EE-B02D-06BEA79FD3BC}" destId="{2F4CA85C-EEF9-495E-BAB9-B407503A3546}" srcOrd="0" destOrd="0" presId="urn:microsoft.com/office/officeart/2005/8/layout/process1"/>
    <dgm:cxn modelId="{817BE08E-040F-46DC-9E30-C1C95C00C137}" type="presOf" srcId="{5CB99FE3-452D-4657-ABE6-302D7B3254A9}" destId="{C359AB22-4844-4622-8862-DF356926A203}" srcOrd="0" destOrd="0" presId="urn:microsoft.com/office/officeart/2005/8/layout/process1"/>
    <dgm:cxn modelId="{FEDD129E-885A-4508-87F2-468A57A244C0}" type="presOf" srcId="{11357EF2-942C-44C6-A70E-3FB50CF50A15}" destId="{CA446FA0-2EE6-4CD1-B960-BFF6A6124D57}" srcOrd="0" destOrd="0" presId="urn:microsoft.com/office/officeart/2005/8/layout/process1"/>
    <dgm:cxn modelId="{1A5674A0-5446-424B-8389-3006C4545D11}" srcId="{5E031347-BD7E-4B55-983C-B2AD96B88608}" destId="{5CB99FE3-452D-4657-ABE6-302D7B3254A9}" srcOrd="1" destOrd="0" parTransId="{D11221C3-43ED-4976-A309-57454A3332D8}" sibTransId="{11357EF2-942C-44C6-A70E-3FB50CF50A15}"/>
    <dgm:cxn modelId="{9260F8B7-D3E5-4F58-A8AD-5969CBBD8E48}" srcId="{5E031347-BD7E-4B55-983C-B2AD96B88608}" destId="{FF30F8B1-71FF-49EE-B02D-06BEA79FD3BC}" srcOrd="2" destOrd="0" parTransId="{EF549A2D-71F6-44A4-AA33-FA4AE9C186B9}" sibTransId="{7DA809FA-AE97-45D4-B1CC-F0E2E901A275}"/>
    <dgm:cxn modelId="{DFAE34C1-1619-4C4C-8D5E-415CB2EEE6EF}" type="presOf" srcId="{93DC1203-C721-4847-A30E-42C9CD40F45C}" destId="{951D728E-44AC-4C2D-8575-56E6EB4F6E66}" srcOrd="0" destOrd="0" presId="urn:microsoft.com/office/officeart/2005/8/layout/process1"/>
    <dgm:cxn modelId="{69C367D1-C599-4B20-8C79-46A89D01C1AE}" type="presOf" srcId="{DBA29EEC-4138-4523-8A93-7223857F1DD3}" destId="{855E3562-26F4-465A-9661-23D6239E710A}" srcOrd="1" destOrd="0" presId="urn:microsoft.com/office/officeart/2005/8/layout/process1"/>
    <dgm:cxn modelId="{BED3CD43-29F2-453A-822D-5A3EADD93F52}" type="presParOf" srcId="{2E2834FD-093F-4954-AA68-01684117DC84}" destId="{951D728E-44AC-4C2D-8575-56E6EB4F6E66}" srcOrd="0" destOrd="0" presId="urn:microsoft.com/office/officeart/2005/8/layout/process1"/>
    <dgm:cxn modelId="{58313D7C-8CC1-4CF2-AC6A-23E1053AC6A0}" type="presParOf" srcId="{2E2834FD-093F-4954-AA68-01684117DC84}" destId="{0F591572-7E3B-4B3B-B014-52DCCF50A88E}" srcOrd="1" destOrd="0" presId="urn:microsoft.com/office/officeart/2005/8/layout/process1"/>
    <dgm:cxn modelId="{7E57EBDD-CE95-44CC-B5B8-2A87A7B774D2}" type="presParOf" srcId="{0F591572-7E3B-4B3B-B014-52DCCF50A88E}" destId="{855E3562-26F4-465A-9661-23D6239E710A}" srcOrd="0" destOrd="0" presId="urn:microsoft.com/office/officeart/2005/8/layout/process1"/>
    <dgm:cxn modelId="{913B14F9-2169-4420-8997-7E514FF4B047}" type="presParOf" srcId="{2E2834FD-093F-4954-AA68-01684117DC84}" destId="{C359AB22-4844-4622-8862-DF356926A203}" srcOrd="2" destOrd="0" presId="urn:microsoft.com/office/officeart/2005/8/layout/process1"/>
    <dgm:cxn modelId="{AC34961B-26F5-4712-8898-7320B4487E51}" type="presParOf" srcId="{2E2834FD-093F-4954-AA68-01684117DC84}" destId="{CA446FA0-2EE6-4CD1-B960-BFF6A6124D57}" srcOrd="3" destOrd="0" presId="urn:microsoft.com/office/officeart/2005/8/layout/process1"/>
    <dgm:cxn modelId="{8E934B7E-CD47-45C8-816E-002C83536814}" type="presParOf" srcId="{CA446FA0-2EE6-4CD1-B960-BFF6A6124D57}" destId="{0F1CF7D8-EC7D-442A-AC20-21242D62C2A9}" srcOrd="0" destOrd="0" presId="urn:microsoft.com/office/officeart/2005/8/layout/process1"/>
    <dgm:cxn modelId="{3A4B3B20-F75A-416A-B417-6A626A055098}" type="presParOf" srcId="{2E2834FD-093F-4954-AA68-01684117DC84}" destId="{2F4CA85C-EEF9-495E-BAB9-B407503A354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A723D4B-58E9-468E-BEA7-E1A052895F80}" type="doc">
      <dgm:prSet loTypeId="urn:microsoft.com/office/officeart/2005/8/layout/pList2" loCatId="list" qsTypeId="urn:microsoft.com/office/officeart/2005/8/quickstyle/simple1" qsCatId="simple" csTypeId="urn:microsoft.com/office/officeart/2005/8/colors/accent1_2" csCatId="accent1" phldr="1"/>
      <dgm:spPr/>
    </dgm:pt>
    <dgm:pt modelId="{60771190-41B7-4E75-A8C0-28822C312756}">
      <dgm:prSet phldrT="[Текст]"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дотации</a:t>
          </a:r>
        </a:p>
      </dgm:t>
    </dgm:pt>
    <dgm:pt modelId="{FEFC4747-393A-486D-AA0C-F28D6F8076B7}" type="parTrans" cxnId="{C8730C34-2952-4C9E-A867-277481A38CDB}">
      <dgm:prSet/>
      <dgm:spPr/>
      <dgm:t>
        <a:bodyPr/>
        <a:lstStyle/>
        <a:p>
          <a:endParaRPr lang="ru-RU"/>
        </a:p>
      </dgm:t>
    </dgm:pt>
    <dgm:pt modelId="{0F44D7E1-993D-46D7-94E4-643A3C45E2E6}" type="sibTrans" cxnId="{C8730C34-2952-4C9E-A867-277481A38CDB}">
      <dgm:prSet/>
      <dgm:spPr/>
      <dgm:t>
        <a:bodyPr/>
        <a:lstStyle/>
        <a:p>
          <a:endParaRPr lang="ru-RU"/>
        </a:p>
      </dgm:t>
    </dgm:pt>
    <dgm:pt modelId="{6E564BBB-ACB5-465C-BBFD-C2D34449E55D}">
      <dgm:prSet phldrT="[Текст]"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поддержку мер по обеспечению сбалансированности бюджетов</a:t>
          </a:r>
        </a:p>
      </dgm:t>
    </dgm:pt>
    <dgm:pt modelId="{C669AEA6-124D-47FF-ABB6-357ABB3F129E}" type="sibTrans" cxnId="{0BD49534-C9D0-45F5-AECC-777F1E65CE50}">
      <dgm:prSet/>
      <dgm:spPr/>
      <dgm:t>
        <a:bodyPr/>
        <a:lstStyle/>
        <a:p>
          <a:endParaRPr lang="ru-RU"/>
        </a:p>
      </dgm:t>
    </dgm:pt>
    <dgm:pt modelId="{AFDF3935-76F8-4726-861B-53B799535F2E}" type="parTrans" cxnId="{0BD49534-C9D0-45F5-AECC-777F1E65CE50}">
      <dgm:prSet/>
      <dgm:spPr/>
      <dgm:t>
        <a:bodyPr/>
        <a:lstStyle/>
        <a:p>
          <a:endParaRPr lang="ru-RU"/>
        </a:p>
      </dgm:t>
    </dgm:pt>
    <dgm:pt modelId="{50C0AD28-11BB-4D2D-8AC1-CDF080C668BB}">
      <dgm:prSet phldrT="[Текст]"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выравнивание бюджетной обеспеченности</a:t>
          </a:r>
        </a:p>
      </dgm:t>
    </dgm:pt>
    <dgm:pt modelId="{D295519B-EFBB-47A9-AEDA-3C031C06313B}" type="sibTrans" cxnId="{9319C0E7-3581-4774-83AC-AC0BF1AFAEA9}">
      <dgm:prSet/>
      <dgm:spPr/>
      <dgm:t>
        <a:bodyPr/>
        <a:lstStyle/>
        <a:p>
          <a:endParaRPr lang="ru-RU"/>
        </a:p>
      </dgm:t>
    </dgm:pt>
    <dgm:pt modelId="{43B859CB-CA19-4CFC-9F5D-07F235A6CCA6}" type="parTrans" cxnId="{9319C0E7-3581-4774-83AC-AC0BF1AFAEA9}">
      <dgm:prSet/>
      <dgm:spPr/>
      <dgm:t>
        <a:bodyPr/>
        <a:lstStyle/>
        <a:p>
          <a:endParaRPr lang="ru-RU"/>
        </a:p>
      </dgm:t>
    </dgm:pt>
    <dgm:pt modelId="{6E62CA63-D4B3-4ABA-8E6C-9032B197259C}" type="pres">
      <dgm:prSet presAssocID="{2A723D4B-58E9-468E-BEA7-E1A052895F80}" presName="Name0" presStyleCnt="0">
        <dgm:presLayoutVars>
          <dgm:dir/>
          <dgm:resizeHandles val="exact"/>
        </dgm:presLayoutVars>
      </dgm:prSet>
      <dgm:spPr/>
    </dgm:pt>
    <dgm:pt modelId="{D97DBFFB-1D08-47DE-B99F-48ECFBEA4F6B}" type="pres">
      <dgm:prSet presAssocID="{2A723D4B-58E9-468E-BEA7-E1A052895F80}" presName="bkgdShp" presStyleLbl="alignAccFollowNode1" presStyleIdx="0" presStyleCnt="1"/>
      <dgm:spPr/>
    </dgm:pt>
    <dgm:pt modelId="{2A60D214-E633-43ED-9D83-4F69BAB265A4}" type="pres">
      <dgm:prSet presAssocID="{2A723D4B-58E9-468E-BEA7-E1A052895F80}" presName="linComp" presStyleCnt="0"/>
      <dgm:spPr/>
    </dgm:pt>
    <dgm:pt modelId="{240CFC32-ED05-478A-A21F-9D37F4C7A9C5}" type="pres">
      <dgm:prSet presAssocID="{50C0AD28-11BB-4D2D-8AC1-CDF080C668BB}" presName="compNode" presStyleCnt="0"/>
      <dgm:spPr/>
    </dgm:pt>
    <dgm:pt modelId="{FBC7074D-B19A-498D-9363-C2DDB1A44004}" type="pres">
      <dgm:prSet presAssocID="{50C0AD28-11BB-4D2D-8AC1-CDF080C668BB}" presName="node" presStyleLbl="node1" presStyleIdx="0" presStyleCnt="3">
        <dgm:presLayoutVars>
          <dgm:bulletEnabled val="1"/>
        </dgm:presLayoutVars>
      </dgm:prSet>
      <dgm:spPr/>
    </dgm:pt>
    <dgm:pt modelId="{262CE72D-8E9F-483F-B444-A8664E3C02E6}" type="pres">
      <dgm:prSet presAssocID="{50C0AD28-11BB-4D2D-8AC1-CDF080C668BB}" presName="invisiNode" presStyleLbl="node1" presStyleIdx="0" presStyleCnt="3"/>
      <dgm:spPr/>
    </dgm:pt>
    <dgm:pt modelId="{3F75AB16-31E7-4054-A025-248C2EE5C109}" type="pres">
      <dgm:prSet presAssocID="{50C0AD28-11BB-4D2D-8AC1-CDF080C668BB}" presName="imagNode" presStyleLbl="fgImgPlace1" presStyleIdx="0" presStyleCnt="3"/>
      <dgm:spPr>
        <a:blipFill rotWithShape="1">
          <a:blip xmlns:r="http://schemas.openxmlformats.org/officeDocument/2006/relationships" r:embed="rId1"/>
          <a:srcRect/>
          <a:stretch>
            <a:fillRect t="-8000" b="-8000"/>
          </a:stretch>
        </a:blipFill>
      </dgm:spPr>
    </dgm:pt>
    <dgm:pt modelId="{5A33F8BF-B6E1-41CA-84D3-746C708E2FC6}" type="pres">
      <dgm:prSet presAssocID="{D295519B-EFBB-47A9-AEDA-3C031C06313B}" presName="sibTrans" presStyleLbl="sibTrans2D1" presStyleIdx="0" presStyleCnt="0"/>
      <dgm:spPr/>
    </dgm:pt>
    <dgm:pt modelId="{DBC81079-C0A0-4B90-AE09-E2E74C0329E5}" type="pres">
      <dgm:prSet presAssocID="{6E564BBB-ACB5-465C-BBFD-C2D34449E55D}" presName="compNode" presStyleCnt="0"/>
      <dgm:spPr/>
    </dgm:pt>
    <dgm:pt modelId="{E1988925-8268-4009-AC1D-C828E928C1FC}" type="pres">
      <dgm:prSet presAssocID="{6E564BBB-ACB5-465C-BBFD-C2D34449E55D}" presName="node" presStyleLbl="node1" presStyleIdx="1" presStyleCnt="3">
        <dgm:presLayoutVars>
          <dgm:bulletEnabled val="1"/>
        </dgm:presLayoutVars>
      </dgm:prSet>
      <dgm:spPr/>
    </dgm:pt>
    <dgm:pt modelId="{C81F159E-E61F-4754-99F3-EADDFF0875D5}" type="pres">
      <dgm:prSet presAssocID="{6E564BBB-ACB5-465C-BBFD-C2D34449E55D}" presName="invisiNode" presStyleLbl="node1" presStyleIdx="1" presStyleCnt="3"/>
      <dgm:spPr/>
    </dgm:pt>
    <dgm:pt modelId="{205BA6D4-D142-46A6-8FE1-A451733A73D9}" type="pres">
      <dgm:prSet presAssocID="{6E564BBB-ACB5-465C-BBFD-C2D34449E55D}" presName="imagNode" presStyleLbl="fgImgPlace1" presStyleIdx="1" presStyleCnt="3"/>
      <dgm:spPr>
        <a:blipFill rotWithShape="1">
          <a:blip xmlns:r="http://schemas.openxmlformats.org/officeDocument/2006/relationships" r:embed="rId2"/>
          <a:srcRect/>
          <a:stretch>
            <a:fillRect t="-36000" b="-36000"/>
          </a:stretch>
        </a:blipFill>
      </dgm:spPr>
    </dgm:pt>
    <dgm:pt modelId="{A0C89C35-C210-49EF-8187-A4F7D3596824}" type="pres">
      <dgm:prSet presAssocID="{C669AEA6-124D-47FF-ABB6-357ABB3F129E}" presName="sibTrans" presStyleLbl="sibTrans2D1" presStyleIdx="0" presStyleCnt="0"/>
      <dgm:spPr/>
    </dgm:pt>
    <dgm:pt modelId="{47B1EB1C-3877-4C93-9149-208E7B064B6F}" type="pres">
      <dgm:prSet presAssocID="{60771190-41B7-4E75-A8C0-28822C312756}" presName="compNode" presStyleCnt="0"/>
      <dgm:spPr/>
    </dgm:pt>
    <dgm:pt modelId="{84B38A6B-CDC2-41BE-A9A7-137ACAA10096}" type="pres">
      <dgm:prSet presAssocID="{60771190-41B7-4E75-A8C0-28822C312756}" presName="node" presStyleLbl="node1" presStyleIdx="2" presStyleCnt="3">
        <dgm:presLayoutVars>
          <dgm:bulletEnabled val="1"/>
        </dgm:presLayoutVars>
      </dgm:prSet>
      <dgm:spPr/>
    </dgm:pt>
    <dgm:pt modelId="{97C6D9C5-3158-4DF3-94E2-3052EBE02C73}" type="pres">
      <dgm:prSet presAssocID="{60771190-41B7-4E75-A8C0-28822C312756}" presName="invisiNode" presStyleLbl="node1" presStyleIdx="2" presStyleCnt="3"/>
      <dgm:spPr/>
    </dgm:pt>
    <dgm:pt modelId="{7D00080A-A83E-4E86-B113-7426979A8DED}" type="pres">
      <dgm:prSet presAssocID="{60771190-41B7-4E75-A8C0-28822C312756}" presName="imagNode" presStyleLbl="fgImgPlace1" presStyleIdx="2" presStyleCnt="3"/>
      <dgm:spPr>
        <a:blipFill rotWithShape="1">
          <a:blip xmlns:r="http://schemas.openxmlformats.org/officeDocument/2006/relationships" r:embed="rId3"/>
          <a:srcRect/>
          <a:stretch>
            <a:fillRect t="-36000" b="-36000"/>
          </a:stretch>
        </a:blipFill>
      </dgm:spPr>
    </dgm:pt>
  </dgm:ptLst>
  <dgm:cxnLst>
    <dgm:cxn modelId="{C8730C34-2952-4C9E-A867-277481A38CDB}" srcId="{2A723D4B-58E9-468E-BEA7-E1A052895F80}" destId="{60771190-41B7-4E75-A8C0-28822C312756}" srcOrd="2" destOrd="0" parTransId="{FEFC4747-393A-486D-AA0C-F28D6F8076B7}" sibTransId="{0F44D7E1-993D-46D7-94E4-643A3C45E2E6}"/>
    <dgm:cxn modelId="{0BD49534-C9D0-45F5-AECC-777F1E65CE50}" srcId="{2A723D4B-58E9-468E-BEA7-E1A052895F80}" destId="{6E564BBB-ACB5-465C-BBFD-C2D34449E55D}" srcOrd="1" destOrd="0" parTransId="{AFDF3935-76F8-4726-861B-53B799535F2E}" sibTransId="{C669AEA6-124D-47FF-ABB6-357ABB3F129E}"/>
    <dgm:cxn modelId="{7E493D38-1E25-4CB0-948D-97D4B60A053E}" type="presOf" srcId="{C669AEA6-124D-47FF-ABB6-357ABB3F129E}" destId="{A0C89C35-C210-49EF-8187-A4F7D3596824}" srcOrd="0" destOrd="0" presId="urn:microsoft.com/office/officeart/2005/8/layout/pList2"/>
    <dgm:cxn modelId="{851E3C5F-E662-4F38-B552-0EB04F26F262}" type="presOf" srcId="{6E564BBB-ACB5-465C-BBFD-C2D34449E55D}" destId="{E1988925-8268-4009-AC1D-C828E928C1FC}" srcOrd="0" destOrd="0" presId="urn:microsoft.com/office/officeart/2005/8/layout/pList2"/>
    <dgm:cxn modelId="{F83C50C3-B188-43B0-840E-271FC24BBD9D}" type="presOf" srcId="{50C0AD28-11BB-4D2D-8AC1-CDF080C668BB}" destId="{FBC7074D-B19A-498D-9363-C2DDB1A44004}" srcOrd="0" destOrd="0" presId="urn:microsoft.com/office/officeart/2005/8/layout/pList2"/>
    <dgm:cxn modelId="{4427A7E3-4BE5-46EC-867F-BF3B9CEECBDF}" type="presOf" srcId="{2A723D4B-58E9-468E-BEA7-E1A052895F80}" destId="{6E62CA63-D4B3-4ABA-8E6C-9032B197259C}" srcOrd="0" destOrd="0" presId="urn:microsoft.com/office/officeart/2005/8/layout/pList2"/>
    <dgm:cxn modelId="{153080E7-82ED-4429-80DC-F5D23EF74C27}" type="presOf" srcId="{60771190-41B7-4E75-A8C0-28822C312756}" destId="{84B38A6B-CDC2-41BE-A9A7-137ACAA10096}" srcOrd="0" destOrd="0" presId="urn:microsoft.com/office/officeart/2005/8/layout/pList2"/>
    <dgm:cxn modelId="{9319C0E7-3581-4774-83AC-AC0BF1AFAEA9}" srcId="{2A723D4B-58E9-468E-BEA7-E1A052895F80}" destId="{50C0AD28-11BB-4D2D-8AC1-CDF080C668BB}" srcOrd="0" destOrd="0" parTransId="{43B859CB-CA19-4CFC-9F5D-07F235A6CCA6}" sibTransId="{D295519B-EFBB-47A9-AEDA-3C031C06313B}"/>
    <dgm:cxn modelId="{411EFBF8-1AD9-45C0-9EDB-A2F1A61578BA}" type="presOf" srcId="{D295519B-EFBB-47A9-AEDA-3C031C06313B}" destId="{5A33F8BF-B6E1-41CA-84D3-746C708E2FC6}" srcOrd="0" destOrd="0" presId="urn:microsoft.com/office/officeart/2005/8/layout/pList2"/>
    <dgm:cxn modelId="{50E5CA40-0AAE-42B6-9458-482A767BC1FC}" type="presParOf" srcId="{6E62CA63-D4B3-4ABA-8E6C-9032B197259C}" destId="{D97DBFFB-1D08-47DE-B99F-48ECFBEA4F6B}" srcOrd="0" destOrd="0" presId="urn:microsoft.com/office/officeart/2005/8/layout/pList2"/>
    <dgm:cxn modelId="{2A5C450A-38B0-4930-839B-130A81899791}" type="presParOf" srcId="{6E62CA63-D4B3-4ABA-8E6C-9032B197259C}" destId="{2A60D214-E633-43ED-9D83-4F69BAB265A4}" srcOrd="1" destOrd="0" presId="urn:microsoft.com/office/officeart/2005/8/layout/pList2"/>
    <dgm:cxn modelId="{E9CE8965-4B43-41A4-84B0-8D752BC1FF28}" type="presParOf" srcId="{2A60D214-E633-43ED-9D83-4F69BAB265A4}" destId="{240CFC32-ED05-478A-A21F-9D37F4C7A9C5}" srcOrd="0" destOrd="0" presId="urn:microsoft.com/office/officeart/2005/8/layout/pList2"/>
    <dgm:cxn modelId="{B614B883-C840-4D69-AE27-A953EC45010A}" type="presParOf" srcId="{240CFC32-ED05-478A-A21F-9D37F4C7A9C5}" destId="{FBC7074D-B19A-498D-9363-C2DDB1A44004}" srcOrd="0" destOrd="0" presId="urn:microsoft.com/office/officeart/2005/8/layout/pList2"/>
    <dgm:cxn modelId="{BF0CED6E-3EAE-4E77-A075-CDE3988D95FD}" type="presParOf" srcId="{240CFC32-ED05-478A-A21F-9D37F4C7A9C5}" destId="{262CE72D-8E9F-483F-B444-A8664E3C02E6}" srcOrd="1" destOrd="0" presId="urn:microsoft.com/office/officeart/2005/8/layout/pList2"/>
    <dgm:cxn modelId="{3F79DC4C-181F-4E0F-9C77-9924D17F3C70}" type="presParOf" srcId="{240CFC32-ED05-478A-A21F-9D37F4C7A9C5}" destId="{3F75AB16-31E7-4054-A025-248C2EE5C109}" srcOrd="2" destOrd="0" presId="urn:microsoft.com/office/officeart/2005/8/layout/pList2"/>
    <dgm:cxn modelId="{B6CE0878-167C-46E4-A793-71C9BE62CA24}" type="presParOf" srcId="{2A60D214-E633-43ED-9D83-4F69BAB265A4}" destId="{5A33F8BF-B6E1-41CA-84D3-746C708E2FC6}" srcOrd="1" destOrd="0" presId="urn:microsoft.com/office/officeart/2005/8/layout/pList2"/>
    <dgm:cxn modelId="{15F53CAC-A449-445C-BB78-A2754B886087}" type="presParOf" srcId="{2A60D214-E633-43ED-9D83-4F69BAB265A4}" destId="{DBC81079-C0A0-4B90-AE09-E2E74C0329E5}" srcOrd="2" destOrd="0" presId="urn:microsoft.com/office/officeart/2005/8/layout/pList2"/>
    <dgm:cxn modelId="{62094DFC-B028-4DBF-9FD5-8236CC6C3C9D}" type="presParOf" srcId="{DBC81079-C0A0-4B90-AE09-E2E74C0329E5}" destId="{E1988925-8268-4009-AC1D-C828E928C1FC}" srcOrd="0" destOrd="0" presId="urn:microsoft.com/office/officeart/2005/8/layout/pList2"/>
    <dgm:cxn modelId="{4E2CBEC2-2954-49CD-BCA2-AFE8D86EBE4B}" type="presParOf" srcId="{DBC81079-C0A0-4B90-AE09-E2E74C0329E5}" destId="{C81F159E-E61F-4754-99F3-EADDFF0875D5}" srcOrd="1" destOrd="0" presId="urn:microsoft.com/office/officeart/2005/8/layout/pList2"/>
    <dgm:cxn modelId="{4575D46F-EB11-48B1-A8BE-A8F8BEAC28CA}" type="presParOf" srcId="{DBC81079-C0A0-4B90-AE09-E2E74C0329E5}" destId="{205BA6D4-D142-46A6-8FE1-A451733A73D9}" srcOrd="2" destOrd="0" presId="urn:microsoft.com/office/officeart/2005/8/layout/pList2"/>
    <dgm:cxn modelId="{124CD9AB-367E-42D1-9986-0834B647BA47}" type="presParOf" srcId="{2A60D214-E633-43ED-9D83-4F69BAB265A4}" destId="{A0C89C35-C210-49EF-8187-A4F7D3596824}" srcOrd="3" destOrd="0" presId="urn:microsoft.com/office/officeart/2005/8/layout/pList2"/>
    <dgm:cxn modelId="{6B706BF3-442A-4E90-841D-B63112CB1805}" type="presParOf" srcId="{2A60D214-E633-43ED-9D83-4F69BAB265A4}" destId="{47B1EB1C-3877-4C93-9149-208E7B064B6F}" srcOrd="4" destOrd="0" presId="urn:microsoft.com/office/officeart/2005/8/layout/pList2"/>
    <dgm:cxn modelId="{C2417955-9BEB-46A6-BA98-363B079B42C9}" type="presParOf" srcId="{47B1EB1C-3877-4C93-9149-208E7B064B6F}" destId="{84B38A6B-CDC2-41BE-A9A7-137ACAA10096}" srcOrd="0" destOrd="0" presId="urn:microsoft.com/office/officeart/2005/8/layout/pList2"/>
    <dgm:cxn modelId="{425197FD-30F3-4033-A33F-FD56A1A9677E}" type="presParOf" srcId="{47B1EB1C-3877-4C93-9149-208E7B064B6F}" destId="{97C6D9C5-3158-4DF3-94E2-3052EBE02C73}" srcOrd="1" destOrd="0" presId="urn:microsoft.com/office/officeart/2005/8/layout/pList2"/>
    <dgm:cxn modelId="{C7664CC5-C77D-45A7-834E-1B7A2CB995D9}" type="presParOf" srcId="{47B1EB1C-3877-4C93-9149-208E7B064B6F}" destId="{7D00080A-A83E-4E86-B113-7426979A8DE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A723D4B-58E9-468E-BEA7-E1A052895F80}" type="doc">
      <dgm:prSet loTypeId="urn:microsoft.com/office/officeart/2005/8/layout/pList2" loCatId="list" qsTypeId="urn:microsoft.com/office/officeart/2005/8/quickstyle/simple1" qsCatId="simple" csTypeId="urn:microsoft.com/office/officeart/2005/8/colors/accent1_2" csCatId="accent1" phldr="1"/>
      <dgm:spPr/>
    </dgm:pt>
    <dgm:pt modelId="{60771190-41B7-4E75-A8C0-28822C312756}">
      <dgm:prSet phldrT="[Текст]"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субсидии</a:t>
          </a:r>
        </a:p>
      </dgm:t>
    </dgm:pt>
    <dgm:pt modelId="{FEFC4747-393A-486D-AA0C-F28D6F8076B7}" type="parTrans" cxnId="{C8730C34-2952-4C9E-A867-277481A38CDB}">
      <dgm:prSet/>
      <dgm:spPr/>
      <dgm:t>
        <a:bodyPr/>
        <a:lstStyle/>
        <a:p>
          <a:endParaRPr lang="ru-RU"/>
        </a:p>
      </dgm:t>
    </dgm:pt>
    <dgm:pt modelId="{0F44D7E1-993D-46D7-94E4-643A3C45E2E6}" type="sibTrans" cxnId="{C8730C34-2952-4C9E-A867-277481A38CDB}">
      <dgm:prSet/>
      <dgm:spPr/>
      <dgm:t>
        <a:bodyPr/>
        <a:lstStyle/>
        <a:p>
          <a:endParaRPr lang="ru-RU"/>
        </a:p>
      </dgm:t>
    </dgm:pt>
    <dgm:pt modelId="{6E564BBB-ACB5-465C-BBFD-C2D34449E55D}">
      <dgm:prSet phldrT="[Текст]"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dgm:t>
    </dgm:pt>
    <dgm:pt modelId="{C669AEA6-124D-47FF-ABB6-357ABB3F129E}" type="sibTrans" cxnId="{0BD49534-C9D0-45F5-AECC-777F1E65CE50}">
      <dgm:prSet/>
      <dgm:spPr/>
      <dgm:t>
        <a:bodyPr/>
        <a:lstStyle/>
        <a:p>
          <a:endParaRPr lang="ru-RU"/>
        </a:p>
      </dgm:t>
    </dgm:pt>
    <dgm:pt modelId="{AFDF3935-76F8-4726-861B-53B799535F2E}" type="parTrans" cxnId="{0BD49534-C9D0-45F5-AECC-777F1E65CE50}">
      <dgm:prSet/>
      <dgm:spPr/>
      <dgm:t>
        <a:bodyPr/>
        <a:lstStyle/>
        <a:p>
          <a:endParaRPr lang="ru-RU"/>
        </a:p>
      </dgm:t>
    </dgm:pt>
    <dgm:pt modelId="{50C0AD28-11BB-4D2D-8AC1-CDF080C668BB}">
      <dgm:prSet phldrT="[Текст]"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Реализация мероприятий по обеспечению жильем молодых семей</a:t>
          </a:r>
        </a:p>
      </dgm:t>
    </dgm:pt>
    <dgm:pt modelId="{D295519B-EFBB-47A9-AEDA-3C031C06313B}" type="sibTrans" cxnId="{9319C0E7-3581-4774-83AC-AC0BF1AFAEA9}">
      <dgm:prSet/>
      <dgm:spPr/>
      <dgm:t>
        <a:bodyPr/>
        <a:lstStyle/>
        <a:p>
          <a:endParaRPr lang="ru-RU"/>
        </a:p>
      </dgm:t>
    </dgm:pt>
    <dgm:pt modelId="{43B859CB-CA19-4CFC-9F5D-07F235A6CCA6}" type="parTrans" cxnId="{9319C0E7-3581-4774-83AC-AC0BF1AFAEA9}">
      <dgm:prSet/>
      <dgm:spPr/>
      <dgm:t>
        <a:bodyPr/>
        <a:lstStyle/>
        <a:p>
          <a:endParaRPr lang="ru-RU"/>
        </a:p>
      </dgm:t>
    </dgm:pt>
    <dgm:pt modelId="{6E62CA63-D4B3-4ABA-8E6C-9032B197259C}" type="pres">
      <dgm:prSet presAssocID="{2A723D4B-58E9-468E-BEA7-E1A052895F80}" presName="Name0" presStyleCnt="0">
        <dgm:presLayoutVars>
          <dgm:dir/>
          <dgm:resizeHandles val="exact"/>
        </dgm:presLayoutVars>
      </dgm:prSet>
      <dgm:spPr/>
    </dgm:pt>
    <dgm:pt modelId="{D97DBFFB-1D08-47DE-B99F-48ECFBEA4F6B}" type="pres">
      <dgm:prSet presAssocID="{2A723D4B-58E9-468E-BEA7-E1A052895F80}" presName="bkgdShp" presStyleLbl="alignAccFollowNode1" presStyleIdx="0" presStyleCnt="1"/>
      <dgm:spPr/>
    </dgm:pt>
    <dgm:pt modelId="{2A60D214-E633-43ED-9D83-4F69BAB265A4}" type="pres">
      <dgm:prSet presAssocID="{2A723D4B-58E9-468E-BEA7-E1A052895F80}" presName="linComp" presStyleCnt="0"/>
      <dgm:spPr/>
    </dgm:pt>
    <dgm:pt modelId="{240CFC32-ED05-478A-A21F-9D37F4C7A9C5}" type="pres">
      <dgm:prSet presAssocID="{50C0AD28-11BB-4D2D-8AC1-CDF080C668BB}" presName="compNode" presStyleCnt="0"/>
      <dgm:spPr/>
    </dgm:pt>
    <dgm:pt modelId="{FBC7074D-B19A-498D-9363-C2DDB1A44004}" type="pres">
      <dgm:prSet presAssocID="{50C0AD28-11BB-4D2D-8AC1-CDF080C668BB}" presName="node" presStyleLbl="node1" presStyleIdx="0" presStyleCnt="3">
        <dgm:presLayoutVars>
          <dgm:bulletEnabled val="1"/>
        </dgm:presLayoutVars>
      </dgm:prSet>
      <dgm:spPr/>
    </dgm:pt>
    <dgm:pt modelId="{262CE72D-8E9F-483F-B444-A8664E3C02E6}" type="pres">
      <dgm:prSet presAssocID="{50C0AD28-11BB-4D2D-8AC1-CDF080C668BB}" presName="invisiNode" presStyleLbl="node1" presStyleIdx="0" presStyleCnt="3"/>
      <dgm:spPr/>
    </dgm:pt>
    <dgm:pt modelId="{3F75AB16-31E7-4054-A025-248C2EE5C109}" type="pres">
      <dgm:prSet presAssocID="{50C0AD28-11BB-4D2D-8AC1-CDF080C668BB}" presName="imagNode" presStyleLbl="fgImgPlace1" presStyleIdx="0" presStyleCnt="3"/>
      <dgm:spPr>
        <a:blipFill rotWithShape="1">
          <a:blip xmlns:r="http://schemas.openxmlformats.org/officeDocument/2006/relationships" r:embed="rId1"/>
          <a:srcRect/>
          <a:stretch>
            <a:fillRect t="-41000" b="-41000"/>
          </a:stretch>
        </a:blipFill>
      </dgm:spPr>
    </dgm:pt>
    <dgm:pt modelId="{5A33F8BF-B6E1-41CA-84D3-746C708E2FC6}" type="pres">
      <dgm:prSet presAssocID="{D295519B-EFBB-47A9-AEDA-3C031C06313B}" presName="sibTrans" presStyleLbl="sibTrans2D1" presStyleIdx="0" presStyleCnt="0"/>
      <dgm:spPr/>
    </dgm:pt>
    <dgm:pt modelId="{DBC81079-C0A0-4B90-AE09-E2E74C0329E5}" type="pres">
      <dgm:prSet presAssocID="{6E564BBB-ACB5-465C-BBFD-C2D34449E55D}" presName="compNode" presStyleCnt="0"/>
      <dgm:spPr/>
    </dgm:pt>
    <dgm:pt modelId="{E1988925-8268-4009-AC1D-C828E928C1FC}" type="pres">
      <dgm:prSet presAssocID="{6E564BBB-ACB5-465C-BBFD-C2D34449E55D}" presName="node" presStyleLbl="node1" presStyleIdx="1" presStyleCnt="3">
        <dgm:presLayoutVars>
          <dgm:bulletEnabled val="1"/>
        </dgm:presLayoutVars>
      </dgm:prSet>
      <dgm:spPr/>
    </dgm:pt>
    <dgm:pt modelId="{C81F159E-E61F-4754-99F3-EADDFF0875D5}" type="pres">
      <dgm:prSet presAssocID="{6E564BBB-ACB5-465C-BBFD-C2D34449E55D}" presName="invisiNode" presStyleLbl="node1" presStyleIdx="1" presStyleCnt="3"/>
      <dgm:spPr/>
    </dgm:pt>
    <dgm:pt modelId="{205BA6D4-D142-46A6-8FE1-A451733A73D9}" type="pres">
      <dgm:prSet presAssocID="{6E564BBB-ACB5-465C-BBFD-C2D34449E55D}" presName="imagNode" presStyleLbl="fgImgPlace1" presStyleIdx="1" presStyleCnt="3"/>
      <dgm:spPr>
        <a:blipFill rotWithShape="1">
          <a:blip xmlns:r="http://schemas.openxmlformats.org/officeDocument/2006/relationships" r:embed="rId2"/>
          <a:srcRect/>
          <a:stretch>
            <a:fillRect t="-41000" b="-41000"/>
          </a:stretch>
        </a:blipFill>
      </dgm:spPr>
    </dgm:pt>
    <dgm:pt modelId="{A0C89C35-C210-49EF-8187-A4F7D3596824}" type="pres">
      <dgm:prSet presAssocID="{C669AEA6-124D-47FF-ABB6-357ABB3F129E}" presName="sibTrans" presStyleLbl="sibTrans2D1" presStyleIdx="0" presStyleCnt="0"/>
      <dgm:spPr/>
    </dgm:pt>
    <dgm:pt modelId="{47B1EB1C-3877-4C93-9149-208E7B064B6F}" type="pres">
      <dgm:prSet presAssocID="{60771190-41B7-4E75-A8C0-28822C312756}" presName="compNode" presStyleCnt="0"/>
      <dgm:spPr/>
    </dgm:pt>
    <dgm:pt modelId="{84B38A6B-CDC2-41BE-A9A7-137ACAA10096}" type="pres">
      <dgm:prSet presAssocID="{60771190-41B7-4E75-A8C0-28822C312756}" presName="node" presStyleLbl="node1" presStyleIdx="2" presStyleCnt="3">
        <dgm:presLayoutVars>
          <dgm:bulletEnabled val="1"/>
        </dgm:presLayoutVars>
      </dgm:prSet>
      <dgm:spPr/>
    </dgm:pt>
    <dgm:pt modelId="{97C6D9C5-3158-4DF3-94E2-3052EBE02C73}" type="pres">
      <dgm:prSet presAssocID="{60771190-41B7-4E75-A8C0-28822C312756}" presName="invisiNode" presStyleLbl="node1" presStyleIdx="2" presStyleCnt="3"/>
      <dgm:spPr/>
    </dgm:pt>
    <dgm:pt modelId="{7D00080A-A83E-4E86-B113-7426979A8DED}" type="pres">
      <dgm:prSet presAssocID="{60771190-41B7-4E75-A8C0-28822C312756}" presName="imagNode" presStyleLbl="fgImgPlace1" presStyleIdx="2" presStyleCnt="3"/>
      <dgm:spPr>
        <a:blipFill rotWithShape="1">
          <a:blip xmlns:r="http://schemas.openxmlformats.org/officeDocument/2006/relationships" r:embed="rId3"/>
          <a:srcRect/>
          <a:stretch>
            <a:fillRect t="-41000" b="-41000"/>
          </a:stretch>
        </a:blipFill>
      </dgm:spPr>
    </dgm:pt>
  </dgm:ptLst>
  <dgm:cxnLst>
    <dgm:cxn modelId="{C8730C34-2952-4C9E-A867-277481A38CDB}" srcId="{2A723D4B-58E9-468E-BEA7-E1A052895F80}" destId="{60771190-41B7-4E75-A8C0-28822C312756}" srcOrd="2" destOrd="0" parTransId="{FEFC4747-393A-486D-AA0C-F28D6F8076B7}" sibTransId="{0F44D7E1-993D-46D7-94E4-643A3C45E2E6}"/>
    <dgm:cxn modelId="{0BD49534-C9D0-45F5-AECC-777F1E65CE50}" srcId="{2A723D4B-58E9-468E-BEA7-E1A052895F80}" destId="{6E564BBB-ACB5-465C-BBFD-C2D34449E55D}" srcOrd="1" destOrd="0" parTransId="{AFDF3935-76F8-4726-861B-53B799535F2E}" sibTransId="{C669AEA6-124D-47FF-ABB6-357ABB3F129E}"/>
    <dgm:cxn modelId="{7E493D38-1E25-4CB0-948D-97D4B60A053E}" type="presOf" srcId="{C669AEA6-124D-47FF-ABB6-357ABB3F129E}" destId="{A0C89C35-C210-49EF-8187-A4F7D3596824}" srcOrd="0" destOrd="0" presId="urn:microsoft.com/office/officeart/2005/8/layout/pList2"/>
    <dgm:cxn modelId="{851E3C5F-E662-4F38-B552-0EB04F26F262}" type="presOf" srcId="{6E564BBB-ACB5-465C-BBFD-C2D34449E55D}" destId="{E1988925-8268-4009-AC1D-C828E928C1FC}" srcOrd="0" destOrd="0" presId="urn:microsoft.com/office/officeart/2005/8/layout/pList2"/>
    <dgm:cxn modelId="{F83C50C3-B188-43B0-840E-271FC24BBD9D}" type="presOf" srcId="{50C0AD28-11BB-4D2D-8AC1-CDF080C668BB}" destId="{FBC7074D-B19A-498D-9363-C2DDB1A44004}" srcOrd="0" destOrd="0" presId="urn:microsoft.com/office/officeart/2005/8/layout/pList2"/>
    <dgm:cxn modelId="{4427A7E3-4BE5-46EC-867F-BF3B9CEECBDF}" type="presOf" srcId="{2A723D4B-58E9-468E-BEA7-E1A052895F80}" destId="{6E62CA63-D4B3-4ABA-8E6C-9032B197259C}" srcOrd="0" destOrd="0" presId="urn:microsoft.com/office/officeart/2005/8/layout/pList2"/>
    <dgm:cxn modelId="{153080E7-82ED-4429-80DC-F5D23EF74C27}" type="presOf" srcId="{60771190-41B7-4E75-A8C0-28822C312756}" destId="{84B38A6B-CDC2-41BE-A9A7-137ACAA10096}" srcOrd="0" destOrd="0" presId="urn:microsoft.com/office/officeart/2005/8/layout/pList2"/>
    <dgm:cxn modelId="{9319C0E7-3581-4774-83AC-AC0BF1AFAEA9}" srcId="{2A723D4B-58E9-468E-BEA7-E1A052895F80}" destId="{50C0AD28-11BB-4D2D-8AC1-CDF080C668BB}" srcOrd="0" destOrd="0" parTransId="{43B859CB-CA19-4CFC-9F5D-07F235A6CCA6}" sibTransId="{D295519B-EFBB-47A9-AEDA-3C031C06313B}"/>
    <dgm:cxn modelId="{411EFBF8-1AD9-45C0-9EDB-A2F1A61578BA}" type="presOf" srcId="{D295519B-EFBB-47A9-AEDA-3C031C06313B}" destId="{5A33F8BF-B6E1-41CA-84D3-746C708E2FC6}" srcOrd="0" destOrd="0" presId="urn:microsoft.com/office/officeart/2005/8/layout/pList2"/>
    <dgm:cxn modelId="{50E5CA40-0AAE-42B6-9458-482A767BC1FC}" type="presParOf" srcId="{6E62CA63-D4B3-4ABA-8E6C-9032B197259C}" destId="{D97DBFFB-1D08-47DE-B99F-48ECFBEA4F6B}" srcOrd="0" destOrd="0" presId="urn:microsoft.com/office/officeart/2005/8/layout/pList2"/>
    <dgm:cxn modelId="{2A5C450A-38B0-4930-839B-130A81899791}" type="presParOf" srcId="{6E62CA63-D4B3-4ABA-8E6C-9032B197259C}" destId="{2A60D214-E633-43ED-9D83-4F69BAB265A4}" srcOrd="1" destOrd="0" presId="urn:microsoft.com/office/officeart/2005/8/layout/pList2"/>
    <dgm:cxn modelId="{E9CE8965-4B43-41A4-84B0-8D752BC1FF28}" type="presParOf" srcId="{2A60D214-E633-43ED-9D83-4F69BAB265A4}" destId="{240CFC32-ED05-478A-A21F-9D37F4C7A9C5}" srcOrd="0" destOrd="0" presId="urn:microsoft.com/office/officeart/2005/8/layout/pList2"/>
    <dgm:cxn modelId="{B614B883-C840-4D69-AE27-A953EC45010A}" type="presParOf" srcId="{240CFC32-ED05-478A-A21F-9D37F4C7A9C5}" destId="{FBC7074D-B19A-498D-9363-C2DDB1A44004}" srcOrd="0" destOrd="0" presId="urn:microsoft.com/office/officeart/2005/8/layout/pList2"/>
    <dgm:cxn modelId="{BF0CED6E-3EAE-4E77-A075-CDE3988D95FD}" type="presParOf" srcId="{240CFC32-ED05-478A-A21F-9D37F4C7A9C5}" destId="{262CE72D-8E9F-483F-B444-A8664E3C02E6}" srcOrd="1" destOrd="0" presId="urn:microsoft.com/office/officeart/2005/8/layout/pList2"/>
    <dgm:cxn modelId="{3F79DC4C-181F-4E0F-9C77-9924D17F3C70}" type="presParOf" srcId="{240CFC32-ED05-478A-A21F-9D37F4C7A9C5}" destId="{3F75AB16-31E7-4054-A025-248C2EE5C109}" srcOrd="2" destOrd="0" presId="urn:microsoft.com/office/officeart/2005/8/layout/pList2"/>
    <dgm:cxn modelId="{B6CE0878-167C-46E4-A793-71C9BE62CA24}" type="presParOf" srcId="{2A60D214-E633-43ED-9D83-4F69BAB265A4}" destId="{5A33F8BF-B6E1-41CA-84D3-746C708E2FC6}" srcOrd="1" destOrd="0" presId="urn:microsoft.com/office/officeart/2005/8/layout/pList2"/>
    <dgm:cxn modelId="{15F53CAC-A449-445C-BB78-A2754B886087}" type="presParOf" srcId="{2A60D214-E633-43ED-9D83-4F69BAB265A4}" destId="{DBC81079-C0A0-4B90-AE09-E2E74C0329E5}" srcOrd="2" destOrd="0" presId="urn:microsoft.com/office/officeart/2005/8/layout/pList2"/>
    <dgm:cxn modelId="{62094DFC-B028-4DBF-9FD5-8236CC6C3C9D}" type="presParOf" srcId="{DBC81079-C0A0-4B90-AE09-E2E74C0329E5}" destId="{E1988925-8268-4009-AC1D-C828E928C1FC}" srcOrd="0" destOrd="0" presId="urn:microsoft.com/office/officeart/2005/8/layout/pList2"/>
    <dgm:cxn modelId="{4E2CBEC2-2954-49CD-BCA2-AFE8D86EBE4B}" type="presParOf" srcId="{DBC81079-C0A0-4B90-AE09-E2E74C0329E5}" destId="{C81F159E-E61F-4754-99F3-EADDFF0875D5}" srcOrd="1" destOrd="0" presId="urn:microsoft.com/office/officeart/2005/8/layout/pList2"/>
    <dgm:cxn modelId="{4575D46F-EB11-48B1-A8BE-A8F8BEAC28CA}" type="presParOf" srcId="{DBC81079-C0A0-4B90-AE09-E2E74C0329E5}" destId="{205BA6D4-D142-46A6-8FE1-A451733A73D9}" srcOrd="2" destOrd="0" presId="urn:microsoft.com/office/officeart/2005/8/layout/pList2"/>
    <dgm:cxn modelId="{124CD9AB-367E-42D1-9986-0834B647BA47}" type="presParOf" srcId="{2A60D214-E633-43ED-9D83-4F69BAB265A4}" destId="{A0C89C35-C210-49EF-8187-A4F7D3596824}" srcOrd="3" destOrd="0" presId="urn:microsoft.com/office/officeart/2005/8/layout/pList2"/>
    <dgm:cxn modelId="{6B706BF3-442A-4E90-841D-B63112CB1805}" type="presParOf" srcId="{2A60D214-E633-43ED-9D83-4F69BAB265A4}" destId="{47B1EB1C-3877-4C93-9149-208E7B064B6F}" srcOrd="4" destOrd="0" presId="urn:microsoft.com/office/officeart/2005/8/layout/pList2"/>
    <dgm:cxn modelId="{C2417955-9BEB-46A6-BA98-363B079B42C9}" type="presParOf" srcId="{47B1EB1C-3877-4C93-9149-208E7B064B6F}" destId="{84B38A6B-CDC2-41BE-A9A7-137ACAA10096}" srcOrd="0" destOrd="0" presId="urn:microsoft.com/office/officeart/2005/8/layout/pList2"/>
    <dgm:cxn modelId="{425197FD-30F3-4033-A33F-FD56A1A9677E}" type="presParOf" srcId="{47B1EB1C-3877-4C93-9149-208E7B064B6F}" destId="{97C6D9C5-3158-4DF3-94E2-3052EBE02C73}" srcOrd="1" destOrd="0" presId="urn:microsoft.com/office/officeart/2005/8/layout/pList2"/>
    <dgm:cxn modelId="{C7664CC5-C77D-45A7-834E-1B7A2CB995D9}" type="presParOf" srcId="{47B1EB1C-3877-4C93-9149-208E7B064B6F}" destId="{7D00080A-A83E-4E86-B113-7426979A8DED}" srcOrd="2" destOrd="0" presId="urn:microsoft.com/office/officeart/2005/8/layout/p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913F017-2F73-4BAD-9BFB-06D3538335CA}" type="doc">
      <dgm:prSet loTypeId="urn:microsoft.com/office/officeart/2005/8/layout/vList4" loCatId="list" qsTypeId="urn:microsoft.com/office/officeart/2005/8/quickstyle/simple1" qsCatId="simple" csTypeId="urn:microsoft.com/office/officeart/2005/8/colors/accent2_5" csCatId="accent2" phldr="1"/>
      <dgm:spPr/>
      <dgm:t>
        <a:bodyPr/>
        <a:lstStyle/>
        <a:p>
          <a:endParaRPr lang="ru-RU"/>
        </a:p>
      </dgm:t>
    </dgm:pt>
    <dgm:pt modelId="{EBC6EA90-2842-4880-8E3A-79EE4AFCD8AA}">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Получение общедоступного и бесплатного образования</a:t>
          </a:r>
        </a:p>
      </dgm:t>
    </dgm:pt>
    <dgm:pt modelId="{7127A870-EFE3-49EE-8E23-14A66A3EC60C}" type="parTrans" cxnId="{BD43DA25-8A67-4615-B361-F8ABBEA52E02}">
      <dgm:prSet/>
      <dgm:spPr/>
      <dgm:t>
        <a:bodyPr/>
        <a:lstStyle/>
        <a:p>
          <a:endParaRPr lang="ru-RU"/>
        </a:p>
      </dgm:t>
    </dgm:pt>
    <dgm:pt modelId="{F6EE72D3-D956-4B7D-A999-2C04A09D663E}" type="sibTrans" cxnId="{BD43DA25-8A67-4615-B361-F8ABBEA52E02}">
      <dgm:prSet/>
      <dgm:spPr/>
      <dgm:t>
        <a:bodyPr/>
        <a:lstStyle/>
        <a:p>
          <a:endParaRPr lang="ru-RU"/>
        </a:p>
      </dgm:t>
    </dgm:pt>
    <dgm:pt modelId="{4285745C-F167-4034-954B-A41071B64FF0}">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и обеспечение оздоровления и отдыха детей </a:t>
          </a:r>
        </a:p>
      </dgm:t>
    </dgm:pt>
    <dgm:pt modelId="{18C39ECC-1B83-4605-B1E7-3EB690309703}" type="parTrans" cxnId="{A0C25E28-A11B-4793-89D5-047AC1C5E7A1}">
      <dgm:prSet/>
      <dgm:spPr/>
      <dgm:t>
        <a:bodyPr/>
        <a:lstStyle/>
        <a:p>
          <a:endParaRPr lang="ru-RU"/>
        </a:p>
      </dgm:t>
    </dgm:pt>
    <dgm:pt modelId="{8276C676-DB02-4FB5-B252-8A646470D2F9}" type="sibTrans" cxnId="{A0C25E28-A11B-4793-89D5-047AC1C5E7A1}">
      <dgm:prSet/>
      <dgm:spPr/>
      <dgm:t>
        <a:bodyPr/>
        <a:lstStyle/>
        <a:p>
          <a:endParaRPr lang="ru-RU"/>
        </a:p>
      </dgm:t>
    </dgm:pt>
    <dgm:pt modelId="{4B7245E1-AA4C-4F04-8A15-E0EAB14A2077}">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мер социальной поддержки педагогическим работникам</a:t>
          </a:r>
        </a:p>
      </dgm:t>
    </dgm:pt>
    <dgm:pt modelId="{DBE9A8B1-295A-4003-B5AE-7F04720131B0}" type="parTrans" cxnId="{E7EC1007-AF50-469C-8D62-274307434EC3}">
      <dgm:prSet/>
      <dgm:spPr/>
      <dgm:t>
        <a:bodyPr/>
        <a:lstStyle/>
        <a:p>
          <a:endParaRPr lang="ru-RU"/>
        </a:p>
      </dgm:t>
    </dgm:pt>
    <dgm:pt modelId="{3F8658F8-6161-4DB9-B187-2BF4A8EFBCB1}" type="sibTrans" cxnId="{E7EC1007-AF50-469C-8D62-274307434EC3}">
      <dgm:prSet/>
      <dgm:spPr/>
      <dgm:t>
        <a:bodyPr/>
        <a:lstStyle/>
        <a:p>
          <a:endParaRPr lang="ru-RU"/>
        </a:p>
      </dgm:t>
    </dgm:pt>
    <dgm:pt modelId="{4365F884-2D26-4D79-8821-334C8316719B}">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бесплатным питанием детей</a:t>
          </a:r>
        </a:p>
      </dgm:t>
    </dgm:pt>
    <dgm:pt modelId="{A00F05C7-B3E9-41D8-B0A5-AC9809916477}" type="parTrans" cxnId="{CE6660A4-0407-48C1-BBE8-6BA63CD1E328}">
      <dgm:prSet/>
      <dgm:spPr/>
      <dgm:t>
        <a:bodyPr/>
        <a:lstStyle/>
        <a:p>
          <a:endParaRPr lang="ru-RU"/>
        </a:p>
      </dgm:t>
    </dgm:pt>
    <dgm:pt modelId="{5C1C3937-8461-440F-A039-A9EE9A92E3BF}" type="sibTrans" cxnId="{CE6660A4-0407-48C1-BBE8-6BA63CD1E328}">
      <dgm:prSet/>
      <dgm:spPr/>
      <dgm:t>
        <a:bodyPr/>
        <a:lstStyle/>
        <a:p>
          <a:endParaRPr lang="ru-RU"/>
        </a:p>
      </dgm:t>
    </dgm:pt>
    <dgm:pt modelId="{5B431D65-C413-4612-9301-AC0159BDA2B3}">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Компенсация части родительской платы за присмотр и уход за детьми</a:t>
          </a:r>
        </a:p>
      </dgm:t>
    </dgm:pt>
    <dgm:pt modelId="{53503283-8F6C-4441-80DC-3971D469DD3B}" type="parTrans" cxnId="{02DB88D6-0A4A-40BF-A731-C8D34EA3240F}">
      <dgm:prSet/>
      <dgm:spPr/>
      <dgm:t>
        <a:bodyPr/>
        <a:lstStyle/>
        <a:p>
          <a:endParaRPr lang="ru-RU"/>
        </a:p>
      </dgm:t>
    </dgm:pt>
    <dgm:pt modelId="{6999C54F-E3A8-43EA-AE26-71793A4C6296}" type="sibTrans" cxnId="{02DB88D6-0A4A-40BF-A731-C8D34EA3240F}">
      <dgm:prSet/>
      <dgm:spPr/>
      <dgm:t>
        <a:bodyPr/>
        <a:lstStyle/>
        <a:p>
          <a:endParaRPr lang="ru-RU"/>
        </a:p>
      </dgm:t>
    </dgm:pt>
    <dgm:pt modelId="{9AC352EB-1F85-4A71-9080-20A93E21266F}">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детей – сирот и детей, оставшихся без попечения родителей жилыми помещениями</a:t>
          </a:r>
        </a:p>
      </dgm:t>
    </dgm:pt>
    <dgm:pt modelId="{3E17B900-7E07-4FAB-A8EA-E471AAED7C72}" type="parTrans" cxnId="{2DE9F7F8-82F9-4BD0-B0D7-6606B2C9069F}">
      <dgm:prSet/>
      <dgm:spPr/>
      <dgm:t>
        <a:bodyPr/>
        <a:lstStyle/>
        <a:p>
          <a:endParaRPr lang="ru-RU"/>
        </a:p>
      </dgm:t>
    </dgm:pt>
    <dgm:pt modelId="{56F281C7-5D73-45F0-A627-FEAACBAF0254}" type="sibTrans" cxnId="{2DE9F7F8-82F9-4BD0-B0D7-6606B2C9069F}">
      <dgm:prSet/>
      <dgm:spPr/>
      <dgm:t>
        <a:bodyPr/>
        <a:lstStyle/>
        <a:p>
          <a:endParaRPr lang="ru-RU"/>
        </a:p>
      </dgm:t>
    </dgm:pt>
    <dgm:pt modelId="{4D85C617-E244-40F4-8CFD-D1D5CC99709A}">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p>
      </dgm:t>
    </dgm:pt>
    <dgm:pt modelId="{A4FCAC2D-5338-426C-8B93-0D68244AD37D}" type="parTrans" cxnId="{D11116F6-935E-4EAB-BA1D-872A87FC77AC}">
      <dgm:prSet/>
      <dgm:spPr/>
      <dgm:t>
        <a:bodyPr/>
        <a:lstStyle/>
        <a:p>
          <a:endParaRPr lang="ru-RU"/>
        </a:p>
      </dgm:t>
    </dgm:pt>
    <dgm:pt modelId="{98A285C0-2310-4249-BCFB-BFEFEFF4E24B}" type="sibTrans" cxnId="{D11116F6-935E-4EAB-BA1D-872A87FC77AC}">
      <dgm:prSet/>
      <dgm:spPr/>
      <dgm:t>
        <a:bodyPr/>
        <a:lstStyle/>
        <a:p>
          <a:endParaRPr lang="ru-RU"/>
        </a:p>
      </dgm:t>
    </dgm:pt>
    <dgm:pt modelId="{1D236FB5-6438-4279-8481-6B26C6C0D5C8}">
      <dgm:prSet/>
      <dgm:spPr/>
      <dgm:t>
        <a:bodyPr/>
        <a:lstStyle/>
        <a:p>
          <a:r>
            <a:rPr lang="ru-RU" dirty="0">
              <a:solidFill>
                <a:schemeClr val="tx1">
                  <a:lumMod val="95000"/>
                  <a:lumOff val="5000"/>
                </a:schemeClr>
              </a:solidFill>
              <a:latin typeface="Times New Roman" panose="02020603050405020304" pitchFamily="18" charset="0"/>
              <a:cs typeface="Times New Roman" panose="02020603050405020304" pitchFamily="18" charset="0"/>
            </a:rPr>
            <a:t>На реализацию полномочий органов опеки и попечительства в отношении несовершеннолетних</a:t>
          </a:r>
        </a:p>
      </dgm:t>
    </dgm:pt>
    <dgm:pt modelId="{AA147532-B727-4F74-AFFA-9B235D73193B}" type="parTrans" cxnId="{D7A8CD41-CAB8-447F-947F-4F068306FE65}">
      <dgm:prSet/>
      <dgm:spPr/>
      <dgm:t>
        <a:bodyPr/>
        <a:lstStyle/>
        <a:p>
          <a:endParaRPr lang="ru-RU"/>
        </a:p>
      </dgm:t>
    </dgm:pt>
    <dgm:pt modelId="{65D21E04-AD62-45D3-8048-32FFF63E0B71}" type="sibTrans" cxnId="{D7A8CD41-CAB8-447F-947F-4F068306FE65}">
      <dgm:prSet/>
      <dgm:spPr/>
      <dgm:t>
        <a:bodyPr/>
        <a:lstStyle/>
        <a:p>
          <a:endParaRPr lang="ru-RU"/>
        </a:p>
      </dgm:t>
    </dgm:pt>
    <dgm:pt modelId="{4B674BFC-0ADE-4A54-ACB4-D24221709304}" type="pres">
      <dgm:prSet presAssocID="{E913F017-2F73-4BAD-9BFB-06D3538335CA}" presName="linear" presStyleCnt="0">
        <dgm:presLayoutVars>
          <dgm:dir/>
          <dgm:resizeHandles val="exact"/>
        </dgm:presLayoutVars>
      </dgm:prSet>
      <dgm:spPr/>
    </dgm:pt>
    <dgm:pt modelId="{07E38D82-A910-42CE-BFC4-128F17F94992}" type="pres">
      <dgm:prSet presAssocID="{EBC6EA90-2842-4880-8E3A-79EE4AFCD8AA}" presName="comp" presStyleCnt="0"/>
      <dgm:spPr/>
    </dgm:pt>
    <dgm:pt modelId="{78ABD1B7-F4F9-4CBA-ADAE-AB8A82D6D1F7}" type="pres">
      <dgm:prSet presAssocID="{EBC6EA90-2842-4880-8E3A-79EE4AFCD8AA}" presName="box" presStyleLbl="node1" presStyleIdx="0" presStyleCnt="8"/>
      <dgm:spPr/>
    </dgm:pt>
    <dgm:pt modelId="{24694775-7989-44D0-94AB-E75E82C90F72}" type="pres">
      <dgm:prSet presAssocID="{EBC6EA90-2842-4880-8E3A-79EE4AFCD8AA}" presName="img" presStyleLbl="fgImgPlace1" presStyleIdx="0" presStyleCnt="8"/>
      <dgm:spPr>
        <a:blipFill rotWithShape="1">
          <a:blip xmlns:r="http://schemas.openxmlformats.org/officeDocument/2006/relationships" r:embed="rId1"/>
          <a:srcRect/>
          <a:stretch>
            <a:fillRect/>
          </a:stretch>
        </a:blipFill>
      </dgm:spPr>
    </dgm:pt>
    <dgm:pt modelId="{33BFBEBC-BF5D-4105-972F-750165EF6B74}" type="pres">
      <dgm:prSet presAssocID="{EBC6EA90-2842-4880-8E3A-79EE4AFCD8AA}" presName="text" presStyleLbl="node1" presStyleIdx="0" presStyleCnt="8">
        <dgm:presLayoutVars>
          <dgm:bulletEnabled val="1"/>
        </dgm:presLayoutVars>
      </dgm:prSet>
      <dgm:spPr/>
    </dgm:pt>
    <dgm:pt modelId="{38E50DB9-D764-47F4-9E7B-2B6B2B024FA9}" type="pres">
      <dgm:prSet presAssocID="{F6EE72D3-D956-4B7D-A999-2C04A09D663E}" presName="spacer" presStyleCnt="0"/>
      <dgm:spPr/>
    </dgm:pt>
    <dgm:pt modelId="{27D7EDD4-B372-488F-AEB2-32743D19BC3E}" type="pres">
      <dgm:prSet presAssocID="{4285745C-F167-4034-954B-A41071B64FF0}" presName="comp" presStyleCnt="0"/>
      <dgm:spPr/>
    </dgm:pt>
    <dgm:pt modelId="{7482B162-85AE-4205-B5A6-44790ED5B2A6}" type="pres">
      <dgm:prSet presAssocID="{4285745C-F167-4034-954B-A41071B64FF0}" presName="box" presStyleLbl="node1" presStyleIdx="1" presStyleCnt="8"/>
      <dgm:spPr/>
    </dgm:pt>
    <dgm:pt modelId="{E20F8F5B-3C82-4B05-A4F6-4EA7E304506D}" type="pres">
      <dgm:prSet presAssocID="{4285745C-F167-4034-954B-A41071B64FF0}" presName="img" presStyleLbl="fgImgPlace1" presStyleIdx="1" presStyleCnt="8"/>
      <dgm:spPr>
        <a:blipFill rotWithShape="1">
          <a:blip xmlns:r="http://schemas.openxmlformats.org/officeDocument/2006/relationships" r:embed="rId2"/>
          <a:srcRect/>
          <a:stretch>
            <a:fillRect/>
          </a:stretch>
        </a:blipFill>
      </dgm:spPr>
    </dgm:pt>
    <dgm:pt modelId="{A212A0A3-D94A-4D31-B6AD-5CE4D94D4241}" type="pres">
      <dgm:prSet presAssocID="{4285745C-F167-4034-954B-A41071B64FF0}" presName="text" presStyleLbl="node1" presStyleIdx="1" presStyleCnt="8">
        <dgm:presLayoutVars>
          <dgm:bulletEnabled val="1"/>
        </dgm:presLayoutVars>
      </dgm:prSet>
      <dgm:spPr/>
    </dgm:pt>
    <dgm:pt modelId="{3D733DAE-A602-4F5B-A697-DF6136224E4A}" type="pres">
      <dgm:prSet presAssocID="{8276C676-DB02-4FB5-B252-8A646470D2F9}" presName="spacer" presStyleCnt="0"/>
      <dgm:spPr/>
    </dgm:pt>
    <dgm:pt modelId="{CE1F05BD-7C9E-409C-8F69-575395F80010}" type="pres">
      <dgm:prSet presAssocID="{4B7245E1-AA4C-4F04-8A15-E0EAB14A2077}" presName="comp" presStyleCnt="0"/>
      <dgm:spPr/>
    </dgm:pt>
    <dgm:pt modelId="{9CA5148D-65A0-4951-9706-E633A9A6D584}" type="pres">
      <dgm:prSet presAssocID="{4B7245E1-AA4C-4F04-8A15-E0EAB14A2077}" presName="box" presStyleLbl="node1" presStyleIdx="2" presStyleCnt="8"/>
      <dgm:spPr/>
    </dgm:pt>
    <dgm:pt modelId="{2FA4DEF6-781C-4E09-8167-A032191104AD}" type="pres">
      <dgm:prSet presAssocID="{4B7245E1-AA4C-4F04-8A15-E0EAB14A2077}" presName="img" presStyleLbl="fgImgPlace1" presStyleIdx="2" presStyleCnt="8"/>
      <dgm:spPr>
        <a:blipFill rotWithShape="1">
          <a:blip xmlns:r="http://schemas.openxmlformats.org/officeDocument/2006/relationships" r:embed="rId3"/>
          <a:srcRect/>
          <a:stretch>
            <a:fillRect/>
          </a:stretch>
        </a:blipFill>
      </dgm:spPr>
    </dgm:pt>
    <dgm:pt modelId="{AA4D0E61-5DDD-46CC-BA2B-C46C0D9C9D3A}" type="pres">
      <dgm:prSet presAssocID="{4B7245E1-AA4C-4F04-8A15-E0EAB14A2077}" presName="text" presStyleLbl="node1" presStyleIdx="2" presStyleCnt="8">
        <dgm:presLayoutVars>
          <dgm:bulletEnabled val="1"/>
        </dgm:presLayoutVars>
      </dgm:prSet>
      <dgm:spPr/>
    </dgm:pt>
    <dgm:pt modelId="{F3E11F37-DB06-4C12-87DC-E8D076B853F2}" type="pres">
      <dgm:prSet presAssocID="{3F8658F8-6161-4DB9-B187-2BF4A8EFBCB1}" presName="spacer" presStyleCnt="0"/>
      <dgm:spPr/>
    </dgm:pt>
    <dgm:pt modelId="{1AE0D307-E852-43F7-A9F5-3BB392B0186C}" type="pres">
      <dgm:prSet presAssocID="{4365F884-2D26-4D79-8821-334C8316719B}" presName="comp" presStyleCnt="0"/>
      <dgm:spPr/>
    </dgm:pt>
    <dgm:pt modelId="{98F35FDD-237D-4DFB-BE59-8EAA1C865FD4}" type="pres">
      <dgm:prSet presAssocID="{4365F884-2D26-4D79-8821-334C8316719B}" presName="box" presStyleLbl="node1" presStyleIdx="3" presStyleCnt="8"/>
      <dgm:spPr/>
    </dgm:pt>
    <dgm:pt modelId="{A659B428-49B3-48C0-8ECE-7F0D3A7104AC}" type="pres">
      <dgm:prSet presAssocID="{4365F884-2D26-4D79-8821-334C8316719B}" presName="img" presStyleLbl="fgImgPlace1" presStyleIdx="3" presStyleCnt="8"/>
      <dgm:spPr>
        <a:blipFill rotWithShape="1">
          <a:blip xmlns:r="http://schemas.openxmlformats.org/officeDocument/2006/relationships" r:embed="rId4"/>
          <a:srcRect/>
          <a:stretch>
            <a:fillRect t="-33000" b="-33000"/>
          </a:stretch>
        </a:blipFill>
      </dgm:spPr>
    </dgm:pt>
    <dgm:pt modelId="{67F97BE5-361B-4131-8349-098438FBA015}" type="pres">
      <dgm:prSet presAssocID="{4365F884-2D26-4D79-8821-334C8316719B}" presName="text" presStyleLbl="node1" presStyleIdx="3" presStyleCnt="8">
        <dgm:presLayoutVars>
          <dgm:bulletEnabled val="1"/>
        </dgm:presLayoutVars>
      </dgm:prSet>
      <dgm:spPr/>
    </dgm:pt>
    <dgm:pt modelId="{F93F2EB5-47A9-4365-9D4C-99F95D4421FA}" type="pres">
      <dgm:prSet presAssocID="{5C1C3937-8461-440F-A039-A9EE9A92E3BF}" presName="spacer" presStyleCnt="0"/>
      <dgm:spPr/>
    </dgm:pt>
    <dgm:pt modelId="{D7F36420-7ABE-4989-B33C-34164196BE79}" type="pres">
      <dgm:prSet presAssocID="{5B431D65-C413-4612-9301-AC0159BDA2B3}" presName="comp" presStyleCnt="0"/>
      <dgm:spPr/>
    </dgm:pt>
    <dgm:pt modelId="{B60FEA63-4E6C-44BB-82E1-AF1152D45AFB}" type="pres">
      <dgm:prSet presAssocID="{5B431D65-C413-4612-9301-AC0159BDA2B3}" presName="box" presStyleLbl="node1" presStyleIdx="4" presStyleCnt="8"/>
      <dgm:spPr/>
    </dgm:pt>
    <dgm:pt modelId="{2FAD3634-F3A2-42F9-8511-6A798BD4872E}" type="pres">
      <dgm:prSet presAssocID="{5B431D65-C413-4612-9301-AC0159BDA2B3}" presName="img" presStyleLbl="fgImgPlace1" presStyleIdx="4" presStyleCnt="8"/>
      <dgm:spPr>
        <a:blipFill rotWithShape="1">
          <a:blip xmlns:r="http://schemas.openxmlformats.org/officeDocument/2006/relationships" r:embed="rId5"/>
          <a:srcRect/>
          <a:stretch>
            <a:fillRect/>
          </a:stretch>
        </a:blipFill>
      </dgm:spPr>
    </dgm:pt>
    <dgm:pt modelId="{4705276A-DC08-46CA-B420-F4473A384AAE}" type="pres">
      <dgm:prSet presAssocID="{5B431D65-C413-4612-9301-AC0159BDA2B3}" presName="text" presStyleLbl="node1" presStyleIdx="4" presStyleCnt="8">
        <dgm:presLayoutVars>
          <dgm:bulletEnabled val="1"/>
        </dgm:presLayoutVars>
      </dgm:prSet>
      <dgm:spPr/>
    </dgm:pt>
    <dgm:pt modelId="{3C617DDE-9BBE-4895-BEF7-7D1DE1CEB759}" type="pres">
      <dgm:prSet presAssocID="{6999C54F-E3A8-43EA-AE26-71793A4C6296}" presName="spacer" presStyleCnt="0"/>
      <dgm:spPr/>
    </dgm:pt>
    <dgm:pt modelId="{87A1BB06-8C4C-47ED-930F-991F7F482FDF}" type="pres">
      <dgm:prSet presAssocID="{9AC352EB-1F85-4A71-9080-20A93E21266F}" presName="comp" presStyleCnt="0"/>
      <dgm:spPr/>
    </dgm:pt>
    <dgm:pt modelId="{CE96BD64-A25F-4147-B108-2B25DFBCE4D0}" type="pres">
      <dgm:prSet presAssocID="{9AC352EB-1F85-4A71-9080-20A93E21266F}" presName="box" presStyleLbl="node1" presStyleIdx="5" presStyleCnt="8"/>
      <dgm:spPr/>
    </dgm:pt>
    <dgm:pt modelId="{980D0405-9D0A-435C-A3AF-6DA6ED653EE2}" type="pres">
      <dgm:prSet presAssocID="{9AC352EB-1F85-4A71-9080-20A93E21266F}" presName="img" presStyleLbl="fgImgPlace1" presStyleIdx="5" presStyleCnt="8"/>
      <dgm:spPr>
        <a:blipFill rotWithShape="1">
          <a:blip xmlns:r="http://schemas.openxmlformats.org/officeDocument/2006/relationships" r:embed="rId6"/>
          <a:srcRect/>
          <a:stretch>
            <a:fillRect t="-23000" b="-23000"/>
          </a:stretch>
        </a:blipFill>
      </dgm:spPr>
    </dgm:pt>
    <dgm:pt modelId="{2EEDC4ED-0463-4237-96C1-08FCC9F1EF88}" type="pres">
      <dgm:prSet presAssocID="{9AC352EB-1F85-4A71-9080-20A93E21266F}" presName="text" presStyleLbl="node1" presStyleIdx="5" presStyleCnt="8">
        <dgm:presLayoutVars>
          <dgm:bulletEnabled val="1"/>
        </dgm:presLayoutVars>
      </dgm:prSet>
      <dgm:spPr/>
    </dgm:pt>
    <dgm:pt modelId="{983CB674-1E41-4BF0-BB3B-15E5F03D9C91}" type="pres">
      <dgm:prSet presAssocID="{56F281C7-5D73-45F0-A627-FEAACBAF0254}" presName="spacer" presStyleCnt="0"/>
      <dgm:spPr/>
    </dgm:pt>
    <dgm:pt modelId="{5EFE3162-5CBB-4B9C-B19C-1B0822AA07A4}" type="pres">
      <dgm:prSet presAssocID="{4D85C617-E244-40F4-8CFD-D1D5CC99709A}" presName="comp" presStyleCnt="0"/>
      <dgm:spPr/>
    </dgm:pt>
    <dgm:pt modelId="{C256D8B9-95F3-4D78-96BF-96C048005222}" type="pres">
      <dgm:prSet presAssocID="{4D85C617-E244-40F4-8CFD-D1D5CC99709A}" presName="box" presStyleLbl="node1" presStyleIdx="6" presStyleCnt="8"/>
      <dgm:spPr/>
    </dgm:pt>
    <dgm:pt modelId="{1DBC77A0-A408-4EB0-BCFC-17EC03187FC2}" type="pres">
      <dgm:prSet presAssocID="{4D85C617-E244-40F4-8CFD-D1D5CC99709A}" presName="img" presStyleLbl="fgImgPlace1" presStyleIdx="6" presStyleCnt="8"/>
      <dgm:spPr>
        <a:blipFill rotWithShape="1">
          <a:blip xmlns:r="http://schemas.openxmlformats.org/officeDocument/2006/relationships" r:embed="rId7"/>
          <a:srcRect/>
          <a:stretch>
            <a:fillRect t="-23000" b="-23000"/>
          </a:stretch>
        </a:blipFill>
      </dgm:spPr>
    </dgm:pt>
    <dgm:pt modelId="{9C5450CD-00CB-49E9-9622-C2506733A882}" type="pres">
      <dgm:prSet presAssocID="{4D85C617-E244-40F4-8CFD-D1D5CC99709A}" presName="text" presStyleLbl="node1" presStyleIdx="6" presStyleCnt="8">
        <dgm:presLayoutVars>
          <dgm:bulletEnabled val="1"/>
        </dgm:presLayoutVars>
      </dgm:prSet>
      <dgm:spPr/>
    </dgm:pt>
    <dgm:pt modelId="{917CD3A9-DAD7-4181-A603-E7A1D3DD7786}" type="pres">
      <dgm:prSet presAssocID="{98A285C0-2310-4249-BCFB-BFEFEFF4E24B}" presName="spacer" presStyleCnt="0"/>
      <dgm:spPr/>
    </dgm:pt>
    <dgm:pt modelId="{001990DE-F9FC-4746-A8D7-9CFCE3793C98}" type="pres">
      <dgm:prSet presAssocID="{1D236FB5-6438-4279-8481-6B26C6C0D5C8}" presName="comp" presStyleCnt="0"/>
      <dgm:spPr/>
    </dgm:pt>
    <dgm:pt modelId="{E5C3279B-32CE-406C-8465-4DF49615B4AA}" type="pres">
      <dgm:prSet presAssocID="{1D236FB5-6438-4279-8481-6B26C6C0D5C8}" presName="box" presStyleLbl="node1" presStyleIdx="7" presStyleCnt="8"/>
      <dgm:spPr/>
    </dgm:pt>
    <dgm:pt modelId="{FB9E3117-43A4-48F1-9A7C-18CA982E4004}" type="pres">
      <dgm:prSet presAssocID="{1D236FB5-6438-4279-8481-6B26C6C0D5C8}" presName="img" presStyleLbl="fgImgPlace1" presStyleIdx="7" presStyleCnt="8"/>
      <dgm:spPr>
        <a:blipFill rotWithShape="1">
          <a:blip xmlns:r="http://schemas.openxmlformats.org/officeDocument/2006/relationships" r:embed="rId8"/>
          <a:srcRect/>
          <a:stretch>
            <a:fillRect t="-23000" b="-23000"/>
          </a:stretch>
        </a:blipFill>
      </dgm:spPr>
    </dgm:pt>
    <dgm:pt modelId="{8D2C8AC9-B174-4BF2-B83B-D1A2FE8B9104}" type="pres">
      <dgm:prSet presAssocID="{1D236FB5-6438-4279-8481-6B26C6C0D5C8}" presName="text" presStyleLbl="node1" presStyleIdx="7" presStyleCnt="8">
        <dgm:presLayoutVars>
          <dgm:bulletEnabled val="1"/>
        </dgm:presLayoutVars>
      </dgm:prSet>
      <dgm:spPr/>
    </dgm:pt>
  </dgm:ptLst>
  <dgm:cxnLst>
    <dgm:cxn modelId="{E7EC1007-AF50-469C-8D62-274307434EC3}" srcId="{E913F017-2F73-4BAD-9BFB-06D3538335CA}" destId="{4B7245E1-AA4C-4F04-8A15-E0EAB14A2077}" srcOrd="2" destOrd="0" parTransId="{DBE9A8B1-295A-4003-B5AE-7F04720131B0}" sibTransId="{3F8658F8-6161-4DB9-B187-2BF4A8EFBCB1}"/>
    <dgm:cxn modelId="{7AF32D0C-FE04-49FC-BFD9-45E6BF6E83DA}" type="presOf" srcId="{4285745C-F167-4034-954B-A41071B64FF0}" destId="{7482B162-85AE-4205-B5A6-44790ED5B2A6}" srcOrd="0" destOrd="0" presId="urn:microsoft.com/office/officeart/2005/8/layout/vList4"/>
    <dgm:cxn modelId="{D365A224-E421-4897-A539-1CA7FAA2AC80}" type="presOf" srcId="{5B431D65-C413-4612-9301-AC0159BDA2B3}" destId="{4705276A-DC08-46CA-B420-F4473A384AAE}" srcOrd="1" destOrd="0" presId="urn:microsoft.com/office/officeart/2005/8/layout/vList4"/>
    <dgm:cxn modelId="{BD43DA25-8A67-4615-B361-F8ABBEA52E02}" srcId="{E913F017-2F73-4BAD-9BFB-06D3538335CA}" destId="{EBC6EA90-2842-4880-8E3A-79EE4AFCD8AA}" srcOrd="0" destOrd="0" parTransId="{7127A870-EFE3-49EE-8E23-14A66A3EC60C}" sibTransId="{F6EE72D3-D956-4B7D-A999-2C04A09D663E}"/>
    <dgm:cxn modelId="{A0C25E28-A11B-4793-89D5-047AC1C5E7A1}" srcId="{E913F017-2F73-4BAD-9BFB-06D3538335CA}" destId="{4285745C-F167-4034-954B-A41071B64FF0}" srcOrd="1" destOrd="0" parTransId="{18C39ECC-1B83-4605-B1E7-3EB690309703}" sibTransId="{8276C676-DB02-4FB5-B252-8A646470D2F9}"/>
    <dgm:cxn modelId="{96BAA035-1C26-457C-9EA4-960219E489AE}" type="presOf" srcId="{5B431D65-C413-4612-9301-AC0159BDA2B3}" destId="{B60FEA63-4E6C-44BB-82E1-AF1152D45AFB}" srcOrd="0" destOrd="0" presId="urn:microsoft.com/office/officeart/2005/8/layout/vList4"/>
    <dgm:cxn modelId="{34FF8637-DC11-43F1-967F-BBF6F15BA714}" type="presOf" srcId="{9AC352EB-1F85-4A71-9080-20A93E21266F}" destId="{2EEDC4ED-0463-4237-96C1-08FCC9F1EF88}" srcOrd="1" destOrd="0" presId="urn:microsoft.com/office/officeart/2005/8/layout/vList4"/>
    <dgm:cxn modelId="{FCA6855F-D843-4DB4-B7DC-F9F1AC7C4BA0}" type="presOf" srcId="{EBC6EA90-2842-4880-8E3A-79EE4AFCD8AA}" destId="{33BFBEBC-BF5D-4105-972F-750165EF6B74}" srcOrd="1" destOrd="0" presId="urn:microsoft.com/office/officeart/2005/8/layout/vList4"/>
    <dgm:cxn modelId="{D7A8CD41-CAB8-447F-947F-4F068306FE65}" srcId="{E913F017-2F73-4BAD-9BFB-06D3538335CA}" destId="{1D236FB5-6438-4279-8481-6B26C6C0D5C8}" srcOrd="7" destOrd="0" parTransId="{AA147532-B727-4F74-AFFA-9B235D73193B}" sibTransId="{65D21E04-AD62-45D3-8048-32FFF63E0B71}"/>
    <dgm:cxn modelId="{80417767-824B-45DC-BAFE-2FFEE12CD469}" type="presOf" srcId="{E913F017-2F73-4BAD-9BFB-06D3538335CA}" destId="{4B674BFC-0ADE-4A54-ACB4-D24221709304}" srcOrd="0" destOrd="0" presId="urn:microsoft.com/office/officeart/2005/8/layout/vList4"/>
    <dgm:cxn modelId="{7E71976D-839B-4A8B-ACC6-EA1ACD24FB02}" type="presOf" srcId="{1D236FB5-6438-4279-8481-6B26C6C0D5C8}" destId="{E5C3279B-32CE-406C-8465-4DF49615B4AA}" srcOrd="0" destOrd="0" presId="urn:microsoft.com/office/officeart/2005/8/layout/vList4"/>
    <dgm:cxn modelId="{4B2ED178-D777-4583-AEF4-B31B3742C8C1}" type="presOf" srcId="{4D85C617-E244-40F4-8CFD-D1D5CC99709A}" destId="{C256D8B9-95F3-4D78-96BF-96C048005222}" srcOrd="0" destOrd="0" presId="urn:microsoft.com/office/officeart/2005/8/layout/vList4"/>
    <dgm:cxn modelId="{BEFBF97A-4D4F-4829-979C-CE9A3DE708F0}" type="presOf" srcId="{4D85C617-E244-40F4-8CFD-D1D5CC99709A}" destId="{9C5450CD-00CB-49E9-9622-C2506733A882}" srcOrd="1" destOrd="0" presId="urn:microsoft.com/office/officeart/2005/8/layout/vList4"/>
    <dgm:cxn modelId="{50821383-0189-4F62-A6DE-31AF43AC2FEE}" type="presOf" srcId="{4365F884-2D26-4D79-8821-334C8316719B}" destId="{98F35FDD-237D-4DFB-BE59-8EAA1C865FD4}" srcOrd="0" destOrd="0" presId="urn:microsoft.com/office/officeart/2005/8/layout/vList4"/>
    <dgm:cxn modelId="{8427E998-4F1C-450D-BA94-065258AE39BF}" type="presOf" srcId="{4285745C-F167-4034-954B-A41071B64FF0}" destId="{A212A0A3-D94A-4D31-B6AD-5CE4D94D4241}" srcOrd="1" destOrd="0" presId="urn:microsoft.com/office/officeart/2005/8/layout/vList4"/>
    <dgm:cxn modelId="{CE6660A4-0407-48C1-BBE8-6BA63CD1E328}" srcId="{E913F017-2F73-4BAD-9BFB-06D3538335CA}" destId="{4365F884-2D26-4D79-8821-334C8316719B}" srcOrd="3" destOrd="0" parTransId="{A00F05C7-B3E9-41D8-B0A5-AC9809916477}" sibTransId="{5C1C3937-8461-440F-A039-A9EE9A92E3BF}"/>
    <dgm:cxn modelId="{CFB188AE-D307-4F99-8366-79162BFB41B3}" type="presOf" srcId="{9AC352EB-1F85-4A71-9080-20A93E21266F}" destId="{CE96BD64-A25F-4147-B108-2B25DFBCE4D0}" srcOrd="0" destOrd="0" presId="urn:microsoft.com/office/officeart/2005/8/layout/vList4"/>
    <dgm:cxn modelId="{98FE7CCD-F02C-419C-BD42-39077E77BF10}" type="presOf" srcId="{4365F884-2D26-4D79-8821-334C8316719B}" destId="{67F97BE5-361B-4131-8349-098438FBA015}" srcOrd="1" destOrd="0" presId="urn:microsoft.com/office/officeart/2005/8/layout/vList4"/>
    <dgm:cxn modelId="{58446DD1-E46E-4D87-9C3A-4310CFD9C261}" type="presOf" srcId="{EBC6EA90-2842-4880-8E3A-79EE4AFCD8AA}" destId="{78ABD1B7-F4F9-4CBA-ADAE-AB8A82D6D1F7}" srcOrd="0" destOrd="0" presId="urn:microsoft.com/office/officeart/2005/8/layout/vList4"/>
    <dgm:cxn modelId="{AC9839D5-D745-4D06-B725-55D0B700AAD5}" type="presOf" srcId="{4B7245E1-AA4C-4F04-8A15-E0EAB14A2077}" destId="{AA4D0E61-5DDD-46CC-BA2B-C46C0D9C9D3A}" srcOrd="1" destOrd="0" presId="urn:microsoft.com/office/officeart/2005/8/layout/vList4"/>
    <dgm:cxn modelId="{E01DB0D5-A91A-4106-92AD-AB564ED55977}" type="presOf" srcId="{4B7245E1-AA4C-4F04-8A15-E0EAB14A2077}" destId="{9CA5148D-65A0-4951-9706-E633A9A6D584}" srcOrd="0" destOrd="0" presId="urn:microsoft.com/office/officeart/2005/8/layout/vList4"/>
    <dgm:cxn modelId="{02DB88D6-0A4A-40BF-A731-C8D34EA3240F}" srcId="{E913F017-2F73-4BAD-9BFB-06D3538335CA}" destId="{5B431D65-C413-4612-9301-AC0159BDA2B3}" srcOrd="4" destOrd="0" parTransId="{53503283-8F6C-4441-80DC-3971D469DD3B}" sibTransId="{6999C54F-E3A8-43EA-AE26-71793A4C6296}"/>
    <dgm:cxn modelId="{D11116F6-935E-4EAB-BA1D-872A87FC77AC}" srcId="{E913F017-2F73-4BAD-9BFB-06D3538335CA}" destId="{4D85C617-E244-40F4-8CFD-D1D5CC99709A}" srcOrd="6" destOrd="0" parTransId="{A4FCAC2D-5338-426C-8B93-0D68244AD37D}" sibTransId="{98A285C0-2310-4249-BCFB-BFEFEFF4E24B}"/>
    <dgm:cxn modelId="{48A0CBF7-5095-4CA4-AF6F-B09AD232C7B5}" type="presOf" srcId="{1D236FB5-6438-4279-8481-6B26C6C0D5C8}" destId="{8D2C8AC9-B174-4BF2-B83B-D1A2FE8B9104}" srcOrd="1" destOrd="0" presId="urn:microsoft.com/office/officeart/2005/8/layout/vList4"/>
    <dgm:cxn modelId="{2DE9F7F8-82F9-4BD0-B0D7-6606B2C9069F}" srcId="{E913F017-2F73-4BAD-9BFB-06D3538335CA}" destId="{9AC352EB-1F85-4A71-9080-20A93E21266F}" srcOrd="5" destOrd="0" parTransId="{3E17B900-7E07-4FAB-A8EA-E471AAED7C72}" sibTransId="{56F281C7-5D73-45F0-A627-FEAACBAF0254}"/>
    <dgm:cxn modelId="{805F9196-BB95-49B5-8B31-48D5C28C6732}" type="presParOf" srcId="{4B674BFC-0ADE-4A54-ACB4-D24221709304}" destId="{07E38D82-A910-42CE-BFC4-128F17F94992}" srcOrd="0" destOrd="0" presId="urn:microsoft.com/office/officeart/2005/8/layout/vList4"/>
    <dgm:cxn modelId="{81A5229C-AFB8-4CB6-AE18-B6311A3CC87E}" type="presParOf" srcId="{07E38D82-A910-42CE-BFC4-128F17F94992}" destId="{78ABD1B7-F4F9-4CBA-ADAE-AB8A82D6D1F7}" srcOrd="0" destOrd="0" presId="urn:microsoft.com/office/officeart/2005/8/layout/vList4"/>
    <dgm:cxn modelId="{DA044103-B0CF-420B-92AB-5E4212956C71}" type="presParOf" srcId="{07E38D82-A910-42CE-BFC4-128F17F94992}" destId="{24694775-7989-44D0-94AB-E75E82C90F72}" srcOrd="1" destOrd="0" presId="urn:microsoft.com/office/officeart/2005/8/layout/vList4"/>
    <dgm:cxn modelId="{899C5308-E39C-4BCA-827D-16569CAFB01F}" type="presParOf" srcId="{07E38D82-A910-42CE-BFC4-128F17F94992}" destId="{33BFBEBC-BF5D-4105-972F-750165EF6B74}" srcOrd="2" destOrd="0" presId="urn:microsoft.com/office/officeart/2005/8/layout/vList4"/>
    <dgm:cxn modelId="{B6A0F3D4-ADC7-48CF-9EF5-6928E4A296AA}" type="presParOf" srcId="{4B674BFC-0ADE-4A54-ACB4-D24221709304}" destId="{38E50DB9-D764-47F4-9E7B-2B6B2B024FA9}" srcOrd="1" destOrd="0" presId="urn:microsoft.com/office/officeart/2005/8/layout/vList4"/>
    <dgm:cxn modelId="{3C9370AB-0D6D-4EB9-8B33-7CA6AB96EE09}" type="presParOf" srcId="{4B674BFC-0ADE-4A54-ACB4-D24221709304}" destId="{27D7EDD4-B372-488F-AEB2-32743D19BC3E}" srcOrd="2" destOrd="0" presId="urn:microsoft.com/office/officeart/2005/8/layout/vList4"/>
    <dgm:cxn modelId="{9D663E99-099E-49DB-BC42-3A60D2A5825F}" type="presParOf" srcId="{27D7EDD4-B372-488F-AEB2-32743D19BC3E}" destId="{7482B162-85AE-4205-B5A6-44790ED5B2A6}" srcOrd="0" destOrd="0" presId="urn:microsoft.com/office/officeart/2005/8/layout/vList4"/>
    <dgm:cxn modelId="{57D3F743-F7AE-4EC8-910D-7534FB4527EF}" type="presParOf" srcId="{27D7EDD4-B372-488F-AEB2-32743D19BC3E}" destId="{E20F8F5B-3C82-4B05-A4F6-4EA7E304506D}" srcOrd="1" destOrd="0" presId="urn:microsoft.com/office/officeart/2005/8/layout/vList4"/>
    <dgm:cxn modelId="{96C75D00-3E74-42BA-9BD0-5EED931B95BE}" type="presParOf" srcId="{27D7EDD4-B372-488F-AEB2-32743D19BC3E}" destId="{A212A0A3-D94A-4D31-B6AD-5CE4D94D4241}" srcOrd="2" destOrd="0" presId="urn:microsoft.com/office/officeart/2005/8/layout/vList4"/>
    <dgm:cxn modelId="{434681EA-01BF-4A5F-9AAD-74C178754C60}" type="presParOf" srcId="{4B674BFC-0ADE-4A54-ACB4-D24221709304}" destId="{3D733DAE-A602-4F5B-A697-DF6136224E4A}" srcOrd="3" destOrd="0" presId="urn:microsoft.com/office/officeart/2005/8/layout/vList4"/>
    <dgm:cxn modelId="{A480C5E5-C91D-4470-B02F-406771CEEFA3}" type="presParOf" srcId="{4B674BFC-0ADE-4A54-ACB4-D24221709304}" destId="{CE1F05BD-7C9E-409C-8F69-575395F80010}" srcOrd="4" destOrd="0" presId="urn:microsoft.com/office/officeart/2005/8/layout/vList4"/>
    <dgm:cxn modelId="{3FB96F8C-755F-4584-AA37-06C041CC6057}" type="presParOf" srcId="{CE1F05BD-7C9E-409C-8F69-575395F80010}" destId="{9CA5148D-65A0-4951-9706-E633A9A6D584}" srcOrd="0" destOrd="0" presId="urn:microsoft.com/office/officeart/2005/8/layout/vList4"/>
    <dgm:cxn modelId="{E5B96798-E00F-4293-8DA8-CEAA38A46C07}" type="presParOf" srcId="{CE1F05BD-7C9E-409C-8F69-575395F80010}" destId="{2FA4DEF6-781C-4E09-8167-A032191104AD}" srcOrd="1" destOrd="0" presId="urn:microsoft.com/office/officeart/2005/8/layout/vList4"/>
    <dgm:cxn modelId="{3C1E9316-B0E8-45B9-8CC3-5ADF941F63A4}" type="presParOf" srcId="{CE1F05BD-7C9E-409C-8F69-575395F80010}" destId="{AA4D0E61-5DDD-46CC-BA2B-C46C0D9C9D3A}" srcOrd="2" destOrd="0" presId="urn:microsoft.com/office/officeart/2005/8/layout/vList4"/>
    <dgm:cxn modelId="{FFD1DA6D-7C19-46E6-89D2-6C3414219342}" type="presParOf" srcId="{4B674BFC-0ADE-4A54-ACB4-D24221709304}" destId="{F3E11F37-DB06-4C12-87DC-E8D076B853F2}" srcOrd="5" destOrd="0" presId="urn:microsoft.com/office/officeart/2005/8/layout/vList4"/>
    <dgm:cxn modelId="{AE62BE7B-0970-41D6-B974-739CEC3F58AC}" type="presParOf" srcId="{4B674BFC-0ADE-4A54-ACB4-D24221709304}" destId="{1AE0D307-E852-43F7-A9F5-3BB392B0186C}" srcOrd="6" destOrd="0" presId="urn:microsoft.com/office/officeart/2005/8/layout/vList4"/>
    <dgm:cxn modelId="{E1466D7C-7C15-4E4B-B59D-8EE522726B56}" type="presParOf" srcId="{1AE0D307-E852-43F7-A9F5-3BB392B0186C}" destId="{98F35FDD-237D-4DFB-BE59-8EAA1C865FD4}" srcOrd="0" destOrd="0" presId="urn:microsoft.com/office/officeart/2005/8/layout/vList4"/>
    <dgm:cxn modelId="{6E1015F7-1535-48C5-B0FF-A0FF04499BD6}" type="presParOf" srcId="{1AE0D307-E852-43F7-A9F5-3BB392B0186C}" destId="{A659B428-49B3-48C0-8ECE-7F0D3A7104AC}" srcOrd="1" destOrd="0" presId="urn:microsoft.com/office/officeart/2005/8/layout/vList4"/>
    <dgm:cxn modelId="{E0452B12-6B2A-4F30-8AC2-33D10EDDF580}" type="presParOf" srcId="{1AE0D307-E852-43F7-A9F5-3BB392B0186C}" destId="{67F97BE5-361B-4131-8349-098438FBA015}" srcOrd="2" destOrd="0" presId="urn:microsoft.com/office/officeart/2005/8/layout/vList4"/>
    <dgm:cxn modelId="{3442D8D9-5105-474C-A4A6-1581B6450E05}" type="presParOf" srcId="{4B674BFC-0ADE-4A54-ACB4-D24221709304}" destId="{F93F2EB5-47A9-4365-9D4C-99F95D4421FA}" srcOrd="7" destOrd="0" presId="urn:microsoft.com/office/officeart/2005/8/layout/vList4"/>
    <dgm:cxn modelId="{4E7F45AE-4A9E-4792-BCC2-D94D46FC7B18}" type="presParOf" srcId="{4B674BFC-0ADE-4A54-ACB4-D24221709304}" destId="{D7F36420-7ABE-4989-B33C-34164196BE79}" srcOrd="8" destOrd="0" presId="urn:microsoft.com/office/officeart/2005/8/layout/vList4"/>
    <dgm:cxn modelId="{4F4F0338-D085-43B2-9B11-950A3D31A70C}" type="presParOf" srcId="{D7F36420-7ABE-4989-B33C-34164196BE79}" destId="{B60FEA63-4E6C-44BB-82E1-AF1152D45AFB}" srcOrd="0" destOrd="0" presId="urn:microsoft.com/office/officeart/2005/8/layout/vList4"/>
    <dgm:cxn modelId="{40027B38-9FE1-49A0-9771-662FF30835FC}" type="presParOf" srcId="{D7F36420-7ABE-4989-B33C-34164196BE79}" destId="{2FAD3634-F3A2-42F9-8511-6A798BD4872E}" srcOrd="1" destOrd="0" presId="urn:microsoft.com/office/officeart/2005/8/layout/vList4"/>
    <dgm:cxn modelId="{53140819-B1AE-4D93-814C-A7961E264E8D}" type="presParOf" srcId="{D7F36420-7ABE-4989-B33C-34164196BE79}" destId="{4705276A-DC08-46CA-B420-F4473A384AAE}" srcOrd="2" destOrd="0" presId="urn:microsoft.com/office/officeart/2005/8/layout/vList4"/>
    <dgm:cxn modelId="{E1D2A43E-17D3-491A-A910-2B8721DB5C94}" type="presParOf" srcId="{4B674BFC-0ADE-4A54-ACB4-D24221709304}" destId="{3C617DDE-9BBE-4895-BEF7-7D1DE1CEB759}" srcOrd="9" destOrd="0" presId="urn:microsoft.com/office/officeart/2005/8/layout/vList4"/>
    <dgm:cxn modelId="{EED7DFE4-4D4B-409E-9888-8B48CF4C493E}" type="presParOf" srcId="{4B674BFC-0ADE-4A54-ACB4-D24221709304}" destId="{87A1BB06-8C4C-47ED-930F-991F7F482FDF}" srcOrd="10" destOrd="0" presId="urn:microsoft.com/office/officeart/2005/8/layout/vList4"/>
    <dgm:cxn modelId="{831FD656-364A-4483-9CCB-83789A4979B5}" type="presParOf" srcId="{87A1BB06-8C4C-47ED-930F-991F7F482FDF}" destId="{CE96BD64-A25F-4147-B108-2B25DFBCE4D0}" srcOrd="0" destOrd="0" presId="urn:microsoft.com/office/officeart/2005/8/layout/vList4"/>
    <dgm:cxn modelId="{F999162F-314C-46C1-B6BC-7DA42BC41C92}" type="presParOf" srcId="{87A1BB06-8C4C-47ED-930F-991F7F482FDF}" destId="{980D0405-9D0A-435C-A3AF-6DA6ED653EE2}" srcOrd="1" destOrd="0" presId="urn:microsoft.com/office/officeart/2005/8/layout/vList4"/>
    <dgm:cxn modelId="{6D1B552A-5C0C-47E6-8460-FC8B4F79ACFB}" type="presParOf" srcId="{87A1BB06-8C4C-47ED-930F-991F7F482FDF}" destId="{2EEDC4ED-0463-4237-96C1-08FCC9F1EF88}" srcOrd="2" destOrd="0" presId="urn:microsoft.com/office/officeart/2005/8/layout/vList4"/>
    <dgm:cxn modelId="{814A93BF-5F14-43C3-A695-89AB8B51AC15}" type="presParOf" srcId="{4B674BFC-0ADE-4A54-ACB4-D24221709304}" destId="{983CB674-1E41-4BF0-BB3B-15E5F03D9C91}" srcOrd="11" destOrd="0" presId="urn:microsoft.com/office/officeart/2005/8/layout/vList4"/>
    <dgm:cxn modelId="{0F591A11-02D5-45E4-9749-0806122018B4}" type="presParOf" srcId="{4B674BFC-0ADE-4A54-ACB4-D24221709304}" destId="{5EFE3162-5CBB-4B9C-B19C-1B0822AA07A4}" srcOrd="12" destOrd="0" presId="urn:microsoft.com/office/officeart/2005/8/layout/vList4"/>
    <dgm:cxn modelId="{861111D2-8E26-42AD-A1AC-F12BE3911FFB}" type="presParOf" srcId="{5EFE3162-5CBB-4B9C-B19C-1B0822AA07A4}" destId="{C256D8B9-95F3-4D78-96BF-96C048005222}" srcOrd="0" destOrd="0" presId="urn:microsoft.com/office/officeart/2005/8/layout/vList4"/>
    <dgm:cxn modelId="{EB20097E-CF06-4C21-84DC-99762D2A0F18}" type="presParOf" srcId="{5EFE3162-5CBB-4B9C-B19C-1B0822AA07A4}" destId="{1DBC77A0-A408-4EB0-BCFC-17EC03187FC2}" srcOrd="1" destOrd="0" presId="urn:microsoft.com/office/officeart/2005/8/layout/vList4"/>
    <dgm:cxn modelId="{5C841B83-A822-4EF8-95BA-EA30F34E5A70}" type="presParOf" srcId="{5EFE3162-5CBB-4B9C-B19C-1B0822AA07A4}" destId="{9C5450CD-00CB-49E9-9622-C2506733A882}" srcOrd="2" destOrd="0" presId="urn:microsoft.com/office/officeart/2005/8/layout/vList4"/>
    <dgm:cxn modelId="{B685FA29-9A12-4429-AF8C-89D7BF8C28BA}" type="presParOf" srcId="{4B674BFC-0ADE-4A54-ACB4-D24221709304}" destId="{917CD3A9-DAD7-4181-A603-E7A1D3DD7786}" srcOrd="13" destOrd="0" presId="urn:microsoft.com/office/officeart/2005/8/layout/vList4"/>
    <dgm:cxn modelId="{2CFCF81E-6FA1-4545-B73D-10D938D8A554}" type="presParOf" srcId="{4B674BFC-0ADE-4A54-ACB4-D24221709304}" destId="{001990DE-F9FC-4746-A8D7-9CFCE3793C98}" srcOrd="14" destOrd="0" presId="urn:microsoft.com/office/officeart/2005/8/layout/vList4"/>
    <dgm:cxn modelId="{C54D2251-FC20-4742-9F74-302EAF0C613C}" type="presParOf" srcId="{001990DE-F9FC-4746-A8D7-9CFCE3793C98}" destId="{E5C3279B-32CE-406C-8465-4DF49615B4AA}" srcOrd="0" destOrd="0" presId="urn:microsoft.com/office/officeart/2005/8/layout/vList4"/>
    <dgm:cxn modelId="{DBFF40CF-89B1-469C-A93C-1A0D8E92EDFE}" type="presParOf" srcId="{001990DE-F9FC-4746-A8D7-9CFCE3793C98}" destId="{FB9E3117-43A4-48F1-9A7C-18CA982E4004}" srcOrd="1" destOrd="0" presId="urn:microsoft.com/office/officeart/2005/8/layout/vList4"/>
    <dgm:cxn modelId="{A55C589C-AEE8-432E-A9B6-B886E92BBEC6}" type="presParOf" srcId="{001990DE-F9FC-4746-A8D7-9CFCE3793C98}" destId="{8D2C8AC9-B174-4BF2-B83B-D1A2FE8B9104}"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913F017-2F73-4BAD-9BFB-06D3538335CA}" type="doc">
      <dgm:prSet loTypeId="urn:microsoft.com/office/officeart/2005/8/layout/vList4" loCatId="list" qsTypeId="urn:microsoft.com/office/officeart/2005/8/quickstyle/simple1" qsCatId="simple" csTypeId="urn:microsoft.com/office/officeart/2005/8/colors/accent2_5" csCatId="accent2" phldr="1"/>
      <dgm:spPr/>
      <dgm:t>
        <a:bodyPr/>
        <a:lstStyle/>
        <a:p>
          <a:endParaRPr lang="ru-RU"/>
        </a:p>
      </dgm:t>
    </dgm:pt>
    <dgm:pt modelId="{4D85C617-E244-40F4-8CFD-D1D5CC99709A}">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реализацию полномочий в сфере транспортного обслуживания по муниципальным маршрутам</a:t>
          </a:r>
        </a:p>
      </dgm:t>
    </dgm:pt>
    <dgm:pt modelId="{A4FCAC2D-5338-426C-8B93-0D68244AD37D}" type="parTrans" cxnId="{D11116F6-935E-4EAB-BA1D-872A87FC77AC}">
      <dgm:prSet/>
      <dgm:spPr/>
      <dgm:t>
        <a:bodyPr/>
        <a:lstStyle/>
        <a:p>
          <a:endParaRPr lang="ru-RU"/>
        </a:p>
      </dgm:t>
    </dgm:pt>
    <dgm:pt modelId="{98A285C0-2310-4249-BCFB-BFEFEFF4E24B}" type="sibTrans" cxnId="{D11116F6-935E-4EAB-BA1D-872A87FC77AC}">
      <dgm:prSet/>
      <dgm:spPr/>
      <dgm:t>
        <a:bodyPr/>
        <a:lstStyle/>
        <a:p>
          <a:endParaRPr lang="ru-RU"/>
        </a:p>
      </dgm:t>
    </dgm:pt>
    <dgm:pt modelId="{7B4789AF-6707-42A6-9C00-62E25218820F}">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проведения мероприятий по предупреждению и ликвидации болезней животных</a:t>
          </a:r>
        </a:p>
      </dgm:t>
    </dgm:pt>
    <dgm:pt modelId="{FB55E82E-E587-4BEA-A978-21A7EC9B6DF9}" type="parTrans" cxnId="{142D1F34-AA72-4CCE-A267-809FB0C7001A}">
      <dgm:prSet/>
      <dgm:spPr/>
      <dgm:t>
        <a:bodyPr/>
        <a:lstStyle/>
        <a:p>
          <a:endParaRPr lang="ru-RU"/>
        </a:p>
      </dgm:t>
    </dgm:pt>
    <dgm:pt modelId="{A4A2F0D6-20B8-4C09-8123-EF4FC339DB18}" type="sibTrans" cxnId="{142D1F34-AA72-4CCE-A267-809FB0C7001A}">
      <dgm:prSet/>
      <dgm:spPr/>
      <dgm:t>
        <a:bodyPr/>
        <a:lstStyle/>
        <a:p>
          <a:endParaRPr lang="ru-RU"/>
        </a:p>
      </dgm:t>
    </dgm:pt>
    <dgm:pt modelId="{98B782FB-CD48-4C4B-B19C-8D6EB31A6858}">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государственному управлению охраной труда</a:t>
          </a:r>
        </a:p>
      </dgm:t>
    </dgm:pt>
    <dgm:pt modelId="{11941676-52BB-479E-B92D-940D5907AFA8}" type="parTrans" cxnId="{087ED56F-76C5-44BF-BCC6-5BA2F9EE9089}">
      <dgm:prSet/>
      <dgm:spPr/>
      <dgm:t>
        <a:bodyPr/>
        <a:lstStyle/>
        <a:p>
          <a:endParaRPr lang="ru-RU"/>
        </a:p>
      </dgm:t>
    </dgm:pt>
    <dgm:pt modelId="{18137D1A-77B6-4A74-8D81-531B0C1BC339}" type="sibTrans" cxnId="{087ED56F-76C5-44BF-BCC6-5BA2F9EE9089}">
      <dgm:prSet/>
      <dgm:spPr/>
      <dgm:t>
        <a:bodyPr/>
        <a:lstStyle/>
        <a:p>
          <a:endParaRPr lang="ru-RU"/>
        </a:p>
      </dgm:t>
    </dgm:pt>
    <dgm:pt modelId="{5A019C75-2AA2-4A0A-8CED-C70C4CAF884A}">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первичного воинского учета на территориях, где отсутствуют военные комиссариаты</a:t>
          </a:r>
        </a:p>
      </dgm:t>
    </dgm:pt>
    <dgm:pt modelId="{408D2845-832C-4D35-82E3-461AE38D4DE5}" type="parTrans" cxnId="{BE4668C5-F666-4926-8AD2-8E1622175DCE}">
      <dgm:prSet/>
      <dgm:spPr/>
      <dgm:t>
        <a:bodyPr/>
        <a:lstStyle/>
        <a:p>
          <a:endParaRPr lang="ru-RU"/>
        </a:p>
      </dgm:t>
    </dgm:pt>
    <dgm:pt modelId="{D06D8540-3A51-4F5E-AB65-3D553CBCE8BC}" type="sibTrans" cxnId="{BE4668C5-F666-4926-8AD2-8E1622175DCE}">
      <dgm:prSet/>
      <dgm:spPr/>
      <dgm:t>
        <a:bodyPr/>
        <a:lstStyle/>
        <a:p>
          <a:endParaRPr lang="ru-RU"/>
        </a:p>
      </dgm:t>
    </dgm:pt>
    <dgm:pt modelId="{04475F91-FD0D-4168-84A3-C8F3C4C293F7}">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составлению (изменению) списков кандидатов в присяжные заседатели</a:t>
          </a:r>
        </a:p>
      </dgm:t>
    </dgm:pt>
    <dgm:pt modelId="{9D218C23-65BF-417A-8AE8-4327D5BC9DBC}" type="parTrans" cxnId="{6FC8CF35-EC6A-4DE3-9078-A3D7C83A82A1}">
      <dgm:prSet/>
      <dgm:spPr/>
      <dgm:t>
        <a:bodyPr/>
        <a:lstStyle/>
        <a:p>
          <a:endParaRPr lang="ru-RU"/>
        </a:p>
      </dgm:t>
    </dgm:pt>
    <dgm:pt modelId="{B07DB7E0-CC2B-4FC7-AC10-5C77DC8604CE}" type="sibTrans" cxnId="{6FC8CF35-EC6A-4DE3-9078-A3D7C83A82A1}">
      <dgm:prSet/>
      <dgm:spPr/>
      <dgm:t>
        <a:bodyPr/>
        <a:lstStyle/>
        <a:p>
          <a:endParaRPr lang="ru-RU"/>
        </a:p>
      </dgm:t>
    </dgm:pt>
    <dgm:pt modelId="{28F63AB3-C1C9-42EF-B07E-6FC7DDE3DC39}">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Единая субвенция</a:t>
          </a:r>
        </a:p>
      </dgm:t>
    </dgm:pt>
    <dgm:pt modelId="{1974CCE9-E566-4DCE-8ABB-B838D822AC6C}" type="parTrans" cxnId="{5AC09A8D-76FD-4294-A453-BA669C93D70A}">
      <dgm:prSet/>
      <dgm:spPr/>
      <dgm:t>
        <a:bodyPr/>
        <a:lstStyle/>
        <a:p>
          <a:endParaRPr lang="ru-RU"/>
        </a:p>
      </dgm:t>
    </dgm:pt>
    <dgm:pt modelId="{1B4DDF56-189E-4E40-B7FE-E568108E0C5D}" type="sibTrans" cxnId="{5AC09A8D-76FD-4294-A453-BA669C93D70A}">
      <dgm:prSet/>
      <dgm:spPr/>
      <dgm:t>
        <a:bodyPr/>
        <a:lstStyle/>
        <a:p>
          <a:endParaRPr lang="ru-RU"/>
        </a:p>
      </dgm:t>
    </dgm:pt>
    <dgm:pt modelId="{715913DE-234E-4DE7-952A-7E2FFA1E9D14}">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государственную регистрацию актов гражданского состояния</a:t>
          </a:r>
        </a:p>
      </dgm:t>
    </dgm:pt>
    <dgm:pt modelId="{21424FA9-5A8A-4972-A77D-4E82A337A05E}" type="parTrans" cxnId="{9DD17D38-831E-4E33-9483-E7A9183471EE}">
      <dgm:prSet/>
      <dgm:spPr/>
      <dgm:t>
        <a:bodyPr/>
        <a:lstStyle/>
        <a:p>
          <a:endParaRPr lang="ru-RU"/>
        </a:p>
      </dgm:t>
    </dgm:pt>
    <dgm:pt modelId="{774FF0C5-BFEB-4189-AB6F-09C31DF80A82}" type="sibTrans" cxnId="{9DD17D38-831E-4E33-9483-E7A9183471EE}">
      <dgm:prSet/>
      <dgm:spPr/>
      <dgm:t>
        <a:bodyPr/>
        <a:lstStyle/>
        <a:p>
          <a:endParaRPr lang="ru-RU"/>
        </a:p>
      </dgm:t>
    </dgm:pt>
    <dgm:pt modelId="{A2EACBF0-83D3-4E1B-A4F8-AC1577FDFBCA}">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субвенции</a:t>
          </a:r>
        </a:p>
      </dgm:t>
    </dgm:pt>
    <dgm:pt modelId="{AE97ED9D-99D9-420A-94FF-DD247F9CB505}" type="parTrans" cxnId="{0BEAC4CD-97A2-4CBA-ACF5-969C8C7A6821}">
      <dgm:prSet/>
      <dgm:spPr/>
      <dgm:t>
        <a:bodyPr/>
        <a:lstStyle/>
        <a:p>
          <a:endParaRPr lang="ru-RU"/>
        </a:p>
      </dgm:t>
    </dgm:pt>
    <dgm:pt modelId="{2AFA3849-D6D2-4412-8C57-0A4991930DE0}" type="sibTrans" cxnId="{0BEAC4CD-97A2-4CBA-ACF5-969C8C7A6821}">
      <dgm:prSet/>
      <dgm:spPr/>
      <dgm:t>
        <a:bodyPr/>
        <a:lstStyle/>
        <a:p>
          <a:endParaRPr lang="ru-RU"/>
        </a:p>
      </dgm:t>
    </dgm:pt>
    <dgm:pt modelId="{4B674BFC-0ADE-4A54-ACB4-D24221709304}" type="pres">
      <dgm:prSet presAssocID="{E913F017-2F73-4BAD-9BFB-06D3538335CA}" presName="linear" presStyleCnt="0">
        <dgm:presLayoutVars>
          <dgm:dir/>
          <dgm:resizeHandles val="exact"/>
        </dgm:presLayoutVars>
      </dgm:prSet>
      <dgm:spPr/>
    </dgm:pt>
    <dgm:pt modelId="{FF83733C-4295-4FCB-8B88-2CF74A2DA9AA}" type="pres">
      <dgm:prSet presAssocID="{7B4789AF-6707-42A6-9C00-62E25218820F}" presName="comp" presStyleCnt="0"/>
      <dgm:spPr/>
    </dgm:pt>
    <dgm:pt modelId="{5655ABEC-39D7-4FED-B261-664990C5841D}" type="pres">
      <dgm:prSet presAssocID="{7B4789AF-6707-42A6-9C00-62E25218820F}" presName="box" presStyleLbl="node1" presStyleIdx="0" presStyleCnt="8"/>
      <dgm:spPr/>
    </dgm:pt>
    <dgm:pt modelId="{3322FE71-4D42-44B8-8A12-DB59EEF21D51}" type="pres">
      <dgm:prSet presAssocID="{7B4789AF-6707-42A6-9C00-62E25218820F}" presName="img" presStyleLbl="fgImgPlace1" presStyleIdx="0" presStyleCnt="8"/>
      <dgm:spPr>
        <a:blipFill rotWithShape="1">
          <a:blip xmlns:r="http://schemas.openxmlformats.org/officeDocument/2006/relationships" r:embed="rId1"/>
          <a:srcRect/>
          <a:stretch>
            <a:fillRect/>
          </a:stretch>
        </a:blipFill>
      </dgm:spPr>
    </dgm:pt>
    <dgm:pt modelId="{3EB81B3C-8280-414F-ACF5-B49FF26F785D}" type="pres">
      <dgm:prSet presAssocID="{7B4789AF-6707-42A6-9C00-62E25218820F}" presName="text" presStyleLbl="node1" presStyleIdx="0" presStyleCnt="8">
        <dgm:presLayoutVars>
          <dgm:bulletEnabled val="1"/>
        </dgm:presLayoutVars>
      </dgm:prSet>
      <dgm:spPr/>
    </dgm:pt>
    <dgm:pt modelId="{A9E551F5-E3F2-4D5B-9FD0-A5A776DF34B0}" type="pres">
      <dgm:prSet presAssocID="{A4A2F0D6-20B8-4C09-8123-EF4FC339DB18}" presName="spacer" presStyleCnt="0"/>
      <dgm:spPr/>
    </dgm:pt>
    <dgm:pt modelId="{3A640E7E-1573-4503-81EF-CF8FF05279EC}" type="pres">
      <dgm:prSet presAssocID="{98B782FB-CD48-4C4B-B19C-8D6EB31A6858}" presName="comp" presStyleCnt="0"/>
      <dgm:spPr/>
    </dgm:pt>
    <dgm:pt modelId="{F6D8EAE0-CD28-455A-B430-00DADB34F692}" type="pres">
      <dgm:prSet presAssocID="{98B782FB-CD48-4C4B-B19C-8D6EB31A6858}" presName="box" presStyleLbl="node1" presStyleIdx="1" presStyleCnt="8"/>
      <dgm:spPr/>
    </dgm:pt>
    <dgm:pt modelId="{B37555FB-9409-4D5D-BDFF-4021B1708E33}" type="pres">
      <dgm:prSet presAssocID="{98B782FB-CD48-4C4B-B19C-8D6EB31A6858}" presName="img" presStyleLbl="fgImgPlace1" presStyleIdx="1" presStyleCnt="8"/>
      <dgm:spPr>
        <a:blipFill rotWithShape="1">
          <a:blip xmlns:r="http://schemas.openxmlformats.org/officeDocument/2006/relationships" r:embed="rId2"/>
          <a:srcRect/>
          <a:stretch>
            <a:fillRect t="-23000" b="-23000"/>
          </a:stretch>
        </a:blipFill>
      </dgm:spPr>
    </dgm:pt>
    <dgm:pt modelId="{CC72648A-BEF1-42AA-97CC-1DCCF26B4D5D}" type="pres">
      <dgm:prSet presAssocID="{98B782FB-CD48-4C4B-B19C-8D6EB31A6858}" presName="text" presStyleLbl="node1" presStyleIdx="1" presStyleCnt="8">
        <dgm:presLayoutVars>
          <dgm:bulletEnabled val="1"/>
        </dgm:presLayoutVars>
      </dgm:prSet>
      <dgm:spPr/>
    </dgm:pt>
    <dgm:pt modelId="{A3BD8395-29B8-4154-B556-4DA0EAE22887}" type="pres">
      <dgm:prSet presAssocID="{18137D1A-77B6-4A74-8D81-531B0C1BC339}" presName="spacer" presStyleCnt="0"/>
      <dgm:spPr/>
    </dgm:pt>
    <dgm:pt modelId="{3626EBD4-E0BA-44DD-BDDC-253A9A3F652F}" type="pres">
      <dgm:prSet presAssocID="{5A019C75-2AA2-4A0A-8CED-C70C4CAF884A}" presName="comp" presStyleCnt="0"/>
      <dgm:spPr/>
    </dgm:pt>
    <dgm:pt modelId="{07531856-DAE6-435B-B1C2-9C84A55C71AB}" type="pres">
      <dgm:prSet presAssocID="{5A019C75-2AA2-4A0A-8CED-C70C4CAF884A}" presName="box" presStyleLbl="node1" presStyleIdx="2" presStyleCnt="8"/>
      <dgm:spPr/>
    </dgm:pt>
    <dgm:pt modelId="{2FF18661-1D48-4F59-98A4-1CC58E446AAB}" type="pres">
      <dgm:prSet presAssocID="{5A019C75-2AA2-4A0A-8CED-C70C4CAF884A}" presName="img" presStyleLbl="fgImgPlace1" presStyleIdx="2" presStyleCnt="8"/>
      <dgm:spPr>
        <a:blipFill rotWithShape="1">
          <a:blip xmlns:r="http://schemas.openxmlformats.org/officeDocument/2006/relationships" r:embed="rId3"/>
          <a:srcRect/>
          <a:stretch>
            <a:fillRect t="-23000" b="-23000"/>
          </a:stretch>
        </a:blipFill>
      </dgm:spPr>
    </dgm:pt>
    <dgm:pt modelId="{0082278C-5A56-452F-99D7-1D3DE3FA843A}" type="pres">
      <dgm:prSet presAssocID="{5A019C75-2AA2-4A0A-8CED-C70C4CAF884A}" presName="text" presStyleLbl="node1" presStyleIdx="2" presStyleCnt="8">
        <dgm:presLayoutVars>
          <dgm:bulletEnabled val="1"/>
        </dgm:presLayoutVars>
      </dgm:prSet>
      <dgm:spPr/>
    </dgm:pt>
    <dgm:pt modelId="{BC42D3AD-390C-4642-8DE7-D0EA40517C8D}" type="pres">
      <dgm:prSet presAssocID="{D06D8540-3A51-4F5E-AB65-3D553CBCE8BC}" presName="spacer" presStyleCnt="0"/>
      <dgm:spPr/>
    </dgm:pt>
    <dgm:pt modelId="{20F14BF9-87C1-4D3C-8800-67232A25A0E7}" type="pres">
      <dgm:prSet presAssocID="{04475F91-FD0D-4168-84A3-C8F3C4C293F7}" presName="comp" presStyleCnt="0"/>
      <dgm:spPr/>
    </dgm:pt>
    <dgm:pt modelId="{D7139AEB-482F-412C-9742-DAF497DD55AD}" type="pres">
      <dgm:prSet presAssocID="{04475F91-FD0D-4168-84A3-C8F3C4C293F7}" presName="box" presStyleLbl="node1" presStyleIdx="3" presStyleCnt="8"/>
      <dgm:spPr/>
    </dgm:pt>
    <dgm:pt modelId="{4EBAC623-5C3B-4B11-AEB0-56243E193FC2}" type="pres">
      <dgm:prSet presAssocID="{04475F91-FD0D-4168-84A3-C8F3C4C293F7}" presName="img" presStyleLbl="fgImgPlace1" presStyleIdx="3" presStyleCnt="8"/>
      <dgm:spPr>
        <a:blipFill rotWithShape="1">
          <a:blip xmlns:r="http://schemas.openxmlformats.org/officeDocument/2006/relationships" r:embed="rId4"/>
          <a:srcRect/>
          <a:stretch>
            <a:fillRect l="-7000" r="-7000"/>
          </a:stretch>
        </a:blipFill>
      </dgm:spPr>
    </dgm:pt>
    <dgm:pt modelId="{73EE3FF5-E5E3-496B-ACBA-C6AA1ADE1B9E}" type="pres">
      <dgm:prSet presAssocID="{04475F91-FD0D-4168-84A3-C8F3C4C293F7}" presName="text" presStyleLbl="node1" presStyleIdx="3" presStyleCnt="8">
        <dgm:presLayoutVars>
          <dgm:bulletEnabled val="1"/>
        </dgm:presLayoutVars>
      </dgm:prSet>
      <dgm:spPr/>
    </dgm:pt>
    <dgm:pt modelId="{BCF4D8E3-0871-466B-BA6A-A8A0B3BEB2A4}" type="pres">
      <dgm:prSet presAssocID="{B07DB7E0-CC2B-4FC7-AC10-5C77DC8604CE}" presName="spacer" presStyleCnt="0"/>
      <dgm:spPr/>
    </dgm:pt>
    <dgm:pt modelId="{4C8F5502-F5CC-49AD-8765-F020883F61F1}" type="pres">
      <dgm:prSet presAssocID="{28F63AB3-C1C9-42EF-B07E-6FC7DDE3DC39}" presName="comp" presStyleCnt="0"/>
      <dgm:spPr/>
    </dgm:pt>
    <dgm:pt modelId="{ADF14461-69FF-4177-8D44-3BCA4AE45722}" type="pres">
      <dgm:prSet presAssocID="{28F63AB3-C1C9-42EF-B07E-6FC7DDE3DC39}" presName="box" presStyleLbl="node1" presStyleIdx="4" presStyleCnt="8"/>
      <dgm:spPr/>
    </dgm:pt>
    <dgm:pt modelId="{4BABFD96-916A-460C-B203-C0D281339AC1}" type="pres">
      <dgm:prSet presAssocID="{28F63AB3-C1C9-42EF-B07E-6FC7DDE3DC39}" presName="img" presStyleLbl="fgImgPlace1" presStyleIdx="4" presStyleCnt="8"/>
      <dgm:spPr>
        <a:blipFill rotWithShape="1">
          <a:blip xmlns:r="http://schemas.openxmlformats.org/officeDocument/2006/relationships" r:embed="rId5"/>
          <a:srcRect/>
          <a:stretch>
            <a:fillRect t="-20000" b="-20000"/>
          </a:stretch>
        </a:blipFill>
      </dgm:spPr>
    </dgm:pt>
    <dgm:pt modelId="{34C75167-E689-4DDC-A6FE-D4345F5A4F58}" type="pres">
      <dgm:prSet presAssocID="{28F63AB3-C1C9-42EF-B07E-6FC7DDE3DC39}" presName="text" presStyleLbl="node1" presStyleIdx="4" presStyleCnt="8">
        <dgm:presLayoutVars>
          <dgm:bulletEnabled val="1"/>
        </dgm:presLayoutVars>
      </dgm:prSet>
      <dgm:spPr/>
    </dgm:pt>
    <dgm:pt modelId="{9AD7DC75-D555-476B-857F-2E4C05A8B87D}" type="pres">
      <dgm:prSet presAssocID="{1B4DDF56-189E-4E40-B7FE-E568108E0C5D}" presName="spacer" presStyleCnt="0"/>
      <dgm:spPr/>
    </dgm:pt>
    <dgm:pt modelId="{DD70CB2C-0E22-4664-B09D-87738F7CBA13}" type="pres">
      <dgm:prSet presAssocID="{715913DE-234E-4DE7-952A-7E2FFA1E9D14}" presName="comp" presStyleCnt="0"/>
      <dgm:spPr/>
    </dgm:pt>
    <dgm:pt modelId="{8A4A88AF-FF60-47E4-AB01-E34188508CE6}" type="pres">
      <dgm:prSet presAssocID="{715913DE-234E-4DE7-952A-7E2FFA1E9D14}" presName="box" presStyleLbl="node1" presStyleIdx="5" presStyleCnt="8"/>
      <dgm:spPr/>
    </dgm:pt>
    <dgm:pt modelId="{000E9620-1106-442A-B978-8C9E48F5B3EC}" type="pres">
      <dgm:prSet presAssocID="{715913DE-234E-4DE7-952A-7E2FFA1E9D14}" presName="img" presStyleLbl="fgImgPlace1" presStyleIdx="5" presStyleCnt="8"/>
      <dgm:spPr>
        <a:blipFill rotWithShape="1">
          <a:blip xmlns:r="http://schemas.openxmlformats.org/officeDocument/2006/relationships" r:embed="rId6"/>
          <a:srcRect/>
          <a:stretch>
            <a:fillRect l="-11000" r="-11000"/>
          </a:stretch>
        </a:blipFill>
      </dgm:spPr>
    </dgm:pt>
    <dgm:pt modelId="{AA3E06D6-A945-498C-9635-32712C1F18D3}" type="pres">
      <dgm:prSet presAssocID="{715913DE-234E-4DE7-952A-7E2FFA1E9D14}" presName="text" presStyleLbl="node1" presStyleIdx="5" presStyleCnt="8">
        <dgm:presLayoutVars>
          <dgm:bulletEnabled val="1"/>
        </dgm:presLayoutVars>
      </dgm:prSet>
      <dgm:spPr/>
    </dgm:pt>
    <dgm:pt modelId="{F3AAC542-C02C-402B-A947-51084FBF4AD1}" type="pres">
      <dgm:prSet presAssocID="{774FF0C5-BFEB-4189-AB6F-09C31DF80A82}" presName="spacer" presStyleCnt="0"/>
      <dgm:spPr/>
    </dgm:pt>
    <dgm:pt modelId="{5EFE3162-5CBB-4B9C-B19C-1B0822AA07A4}" type="pres">
      <dgm:prSet presAssocID="{4D85C617-E244-40F4-8CFD-D1D5CC99709A}" presName="comp" presStyleCnt="0"/>
      <dgm:spPr/>
    </dgm:pt>
    <dgm:pt modelId="{C256D8B9-95F3-4D78-96BF-96C048005222}" type="pres">
      <dgm:prSet presAssocID="{4D85C617-E244-40F4-8CFD-D1D5CC99709A}" presName="box" presStyleLbl="node1" presStyleIdx="6" presStyleCnt="8"/>
      <dgm:spPr/>
    </dgm:pt>
    <dgm:pt modelId="{1DBC77A0-A408-4EB0-BCFC-17EC03187FC2}" type="pres">
      <dgm:prSet presAssocID="{4D85C617-E244-40F4-8CFD-D1D5CC99709A}" presName="img" presStyleLbl="fgImgPlace1" presStyleIdx="6" presStyleCnt="8"/>
      <dgm:spPr>
        <a:blipFill rotWithShape="1">
          <a:blip xmlns:r="http://schemas.openxmlformats.org/officeDocument/2006/relationships" r:embed="rId7"/>
          <a:srcRect/>
          <a:stretch>
            <a:fillRect l="-8000" r="-8000"/>
          </a:stretch>
        </a:blipFill>
      </dgm:spPr>
    </dgm:pt>
    <dgm:pt modelId="{9C5450CD-00CB-49E9-9622-C2506733A882}" type="pres">
      <dgm:prSet presAssocID="{4D85C617-E244-40F4-8CFD-D1D5CC99709A}" presName="text" presStyleLbl="node1" presStyleIdx="6" presStyleCnt="8">
        <dgm:presLayoutVars>
          <dgm:bulletEnabled val="1"/>
        </dgm:presLayoutVars>
      </dgm:prSet>
      <dgm:spPr/>
    </dgm:pt>
    <dgm:pt modelId="{917CD3A9-DAD7-4181-A603-E7A1D3DD7786}" type="pres">
      <dgm:prSet presAssocID="{98A285C0-2310-4249-BCFB-BFEFEFF4E24B}" presName="spacer" presStyleCnt="0"/>
      <dgm:spPr/>
    </dgm:pt>
    <dgm:pt modelId="{D7CC6970-B76C-44F2-9A01-01401E011E22}" type="pres">
      <dgm:prSet presAssocID="{A2EACBF0-83D3-4E1B-A4F8-AC1577FDFBCA}" presName="comp" presStyleCnt="0"/>
      <dgm:spPr/>
    </dgm:pt>
    <dgm:pt modelId="{C2F8D07B-6CD3-4716-B0DC-A61FEF8B3C12}" type="pres">
      <dgm:prSet presAssocID="{A2EACBF0-83D3-4E1B-A4F8-AC1577FDFBCA}" presName="box" presStyleLbl="node1" presStyleIdx="7" presStyleCnt="8"/>
      <dgm:spPr/>
    </dgm:pt>
    <dgm:pt modelId="{68448C1F-0AD0-41D6-B934-61DB7428479C}" type="pres">
      <dgm:prSet presAssocID="{A2EACBF0-83D3-4E1B-A4F8-AC1577FDFBCA}" presName="img" presStyleLbl="fgImgPlace1" presStyleIdx="7" presStyleCnt="8"/>
      <dgm:spPr>
        <a:blipFill rotWithShape="1">
          <a:blip xmlns:r="http://schemas.openxmlformats.org/officeDocument/2006/relationships" r:embed="rId8" cstate="print"/>
          <a:srcRect/>
          <a:stretch>
            <a:fillRect t="-28000" b="-28000"/>
          </a:stretch>
        </a:blipFill>
      </dgm:spPr>
    </dgm:pt>
    <dgm:pt modelId="{DF978F47-E873-4A3F-B2C4-3497F96C3BA6}" type="pres">
      <dgm:prSet presAssocID="{A2EACBF0-83D3-4E1B-A4F8-AC1577FDFBCA}" presName="text" presStyleLbl="node1" presStyleIdx="7" presStyleCnt="8">
        <dgm:presLayoutVars>
          <dgm:bulletEnabled val="1"/>
        </dgm:presLayoutVars>
      </dgm:prSet>
      <dgm:spPr/>
    </dgm:pt>
  </dgm:ptLst>
  <dgm:cxnLst>
    <dgm:cxn modelId="{45611A05-6ECB-453C-87D2-98251A66AAFF}" type="presOf" srcId="{715913DE-234E-4DE7-952A-7E2FFA1E9D14}" destId="{8A4A88AF-FF60-47E4-AB01-E34188508CE6}" srcOrd="0" destOrd="0" presId="urn:microsoft.com/office/officeart/2005/8/layout/vList4"/>
    <dgm:cxn modelId="{BD3FDA06-C79F-4606-9ACB-6DCB21478A92}" type="presOf" srcId="{715913DE-234E-4DE7-952A-7E2FFA1E9D14}" destId="{AA3E06D6-A945-498C-9635-32712C1F18D3}" srcOrd="1" destOrd="0" presId="urn:microsoft.com/office/officeart/2005/8/layout/vList4"/>
    <dgm:cxn modelId="{A262C70F-29EB-4F1C-9CA0-3A6105719C45}" type="presOf" srcId="{04475F91-FD0D-4168-84A3-C8F3C4C293F7}" destId="{73EE3FF5-E5E3-496B-ACBA-C6AA1ADE1B9E}" srcOrd="1" destOrd="0" presId="urn:microsoft.com/office/officeart/2005/8/layout/vList4"/>
    <dgm:cxn modelId="{621D1912-7A66-4AF6-9A02-F519159970CE}" type="presOf" srcId="{7B4789AF-6707-42A6-9C00-62E25218820F}" destId="{5655ABEC-39D7-4FED-B261-664990C5841D}" srcOrd="0" destOrd="0" presId="urn:microsoft.com/office/officeart/2005/8/layout/vList4"/>
    <dgm:cxn modelId="{B5C9C82B-A0DB-4097-AD5B-134D3217AF67}" type="presOf" srcId="{04475F91-FD0D-4168-84A3-C8F3C4C293F7}" destId="{D7139AEB-482F-412C-9742-DAF497DD55AD}" srcOrd="0" destOrd="0" presId="urn:microsoft.com/office/officeart/2005/8/layout/vList4"/>
    <dgm:cxn modelId="{40BF3A33-0DB8-4048-9347-FDF01CAECA52}" type="presOf" srcId="{98B782FB-CD48-4C4B-B19C-8D6EB31A6858}" destId="{F6D8EAE0-CD28-455A-B430-00DADB34F692}" srcOrd="0" destOrd="0" presId="urn:microsoft.com/office/officeart/2005/8/layout/vList4"/>
    <dgm:cxn modelId="{142D1F34-AA72-4CCE-A267-809FB0C7001A}" srcId="{E913F017-2F73-4BAD-9BFB-06D3538335CA}" destId="{7B4789AF-6707-42A6-9C00-62E25218820F}" srcOrd="0" destOrd="0" parTransId="{FB55E82E-E587-4BEA-A978-21A7EC9B6DF9}" sibTransId="{A4A2F0D6-20B8-4C09-8123-EF4FC339DB18}"/>
    <dgm:cxn modelId="{6FC8CF35-EC6A-4DE3-9078-A3D7C83A82A1}" srcId="{E913F017-2F73-4BAD-9BFB-06D3538335CA}" destId="{04475F91-FD0D-4168-84A3-C8F3C4C293F7}" srcOrd="3" destOrd="0" parTransId="{9D218C23-65BF-417A-8AE8-4327D5BC9DBC}" sibTransId="{B07DB7E0-CC2B-4FC7-AC10-5C77DC8604CE}"/>
    <dgm:cxn modelId="{9DD17D38-831E-4E33-9483-E7A9183471EE}" srcId="{E913F017-2F73-4BAD-9BFB-06D3538335CA}" destId="{715913DE-234E-4DE7-952A-7E2FFA1E9D14}" srcOrd="5" destOrd="0" parTransId="{21424FA9-5A8A-4972-A77D-4E82A337A05E}" sibTransId="{774FF0C5-BFEB-4189-AB6F-09C31DF80A82}"/>
    <dgm:cxn modelId="{80417767-824B-45DC-BAFE-2FFEE12CD469}" type="presOf" srcId="{E913F017-2F73-4BAD-9BFB-06D3538335CA}" destId="{4B674BFC-0ADE-4A54-ACB4-D24221709304}" srcOrd="0" destOrd="0" presId="urn:microsoft.com/office/officeart/2005/8/layout/vList4"/>
    <dgm:cxn modelId="{A0E3D447-E7B6-4DA5-AE0F-01F5F0A78EB0}" type="presOf" srcId="{28F63AB3-C1C9-42EF-B07E-6FC7DDE3DC39}" destId="{34C75167-E689-4DDC-A6FE-D4345F5A4F58}" srcOrd="1" destOrd="0" presId="urn:microsoft.com/office/officeart/2005/8/layout/vList4"/>
    <dgm:cxn modelId="{087ED56F-76C5-44BF-BCC6-5BA2F9EE9089}" srcId="{E913F017-2F73-4BAD-9BFB-06D3538335CA}" destId="{98B782FB-CD48-4C4B-B19C-8D6EB31A6858}" srcOrd="1" destOrd="0" parTransId="{11941676-52BB-479E-B92D-940D5907AFA8}" sibTransId="{18137D1A-77B6-4A74-8D81-531B0C1BC339}"/>
    <dgm:cxn modelId="{4B2ED178-D777-4583-AEF4-B31B3742C8C1}" type="presOf" srcId="{4D85C617-E244-40F4-8CFD-D1D5CC99709A}" destId="{C256D8B9-95F3-4D78-96BF-96C048005222}" srcOrd="0" destOrd="0" presId="urn:microsoft.com/office/officeart/2005/8/layout/vList4"/>
    <dgm:cxn modelId="{BEFBF97A-4D4F-4829-979C-CE9A3DE708F0}" type="presOf" srcId="{4D85C617-E244-40F4-8CFD-D1D5CC99709A}" destId="{9C5450CD-00CB-49E9-9622-C2506733A882}" srcOrd="1" destOrd="0" presId="urn:microsoft.com/office/officeart/2005/8/layout/vList4"/>
    <dgm:cxn modelId="{40CEAE7F-817E-4293-8450-D09CC6CC1848}" type="presOf" srcId="{28F63AB3-C1C9-42EF-B07E-6FC7DDE3DC39}" destId="{ADF14461-69FF-4177-8D44-3BCA4AE45722}" srcOrd="0" destOrd="0" presId="urn:microsoft.com/office/officeart/2005/8/layout/vList4"/>
    <dgm:cxn modelId="{45364180-FA8F-452B-84CA-0BEF8923C6C2}" type="presOf" srcId="{5A019C75-2AA2-4A0A-8CED-C70C4CAF884A}" destId="{0082278C-5A56-452F-99D7-1D3DE3FA843A}" srcOrd="1" destOrd="0" presId="urn:microsoft.com/office/officeart/2005/8/layout/vList4"/>
    <dgm:cxn modelId="{5AC09A8D-76FD-4294-A453-BA669C93D70A}" srcId="{E913F017-2F73-4BAD-9BFB-06D3538335CA}" destId="{28F63AB3-C1C9-42EF-B07E-6FC7DDE3DC39}" srcOrd="4" destOrd="0" parTransId="{1974CCE9-E566-4DCE-8ABB-B838D822AC6C}" sibTransId="{1B4DDF56-189E-4E40-B7FE-E568108E0C5D}"/>
    <dgm:cxn modelId="{C0113699-2AB2-4909-8144-802C535AEE45}" type="presOf" srcId="{A2EACBF0-83D3-4E1B-A4F8-AC1577FDFBCA}" destId="{C2F8D07B-6CD3-4716-B0DC-A61FEF8B3C12}" srcOrd="0" destOrd="0" presId="urn:microsoft.com/office/officeart/2005/8/layout/vList4"/>
    <dgm:cxn modelId="{5E81EDAE-2ED3-49A4-B11C-0149A615EF86}" type="presOf" srcId="{5A019C75-2AA2-4A0A-8CED-C70C4CAF884A}" destId="{07531856-DAE6-435B-B1C2-9C84A55C71AB}" srcOrd="0" destOrd="0" presId="urn:microsoft.com/office/officeart/2005/8/layout/vList4"/>
    <dgm:cxn modelId="{3591FFB7-D9B6-4B5D-9E9E-455D99DBE97F}" type="presOf" srcId="{A2EACBF0-83D3-4E1B-A4F8-AC1577FDFBCA}" destId="{DF978F47-E873-4A3F-B2C4-3497F96C3BA6}" srcOrd="1" destOrd="0" presId="urn:microsoft.com/office/officeart/2005/8/layout/vList4"/>
    <dgm:cxn modelId="{417D11B9-0073-4D4D-A86E-4A6DAA0E99BF}" type="presOf" srcId="{7B4789AF-6707-42A6-9C00-62E25218820F}" destId="{3EB81B3C-8280-414F-ACF5-B49FF26F785D}" srcOrd="1" destOrd="0" presId="urn:microsoft.com/office/officeart/2005/8/layout/vList4"/>
    <dgm:cxn modelId="{87A0B8C4-3B6B-47C9-B8CC-A89A4FB3C5A6}" type="presOf" srcId="{98B782FB-CD48-4C4B-B19C-8D6EB31A6858}" destId="{CC72648A-BEF1-42AA-97CC-1DCCF26B4D5D}" srcOrd="1" destOrd="0" presId="urn:microsoft.com/office/officeart/2005/8/layout/vList4"/>
    <dgm:cxn modelId="{BE4668C5-F666-4926-8AD2-8E1622175DCE}" srcId="{E913F017-2F73-4BAD-9BFB-06D3538335CA}" destId="{5A019C75-2AA2-4A0A-8CED-C70C4CAF884A}" srcOrd="2" destOrd="0" parTransId="{408D2845-832C-4D35-82E3-461AE38D4DE5}" sibTransId="{D06D8540-3A51-4F5E-AB65-3D553CBCE8BC}"/>
    <dgm:cxn modelId="{0BEAC4CD-97A2-4CBA-ACF5-969C8C7A6821}" srcId="{E913F017-2F73-4BAD-9BFB-06D3538335CA}" destId="{A2EACBF0-83D3-4E1B-A4F8-AC1577FDFBCA}" srcOrd="7" destOrd="0" parTransId="{AE97ED9D-99D9-420A-94FF-DD247F9CB505}" sibTransId="{2AFA3849-D6D2-4412-8C57-0A4991930DE0}"/>
    <dgm:cxn modelId="{D11116F6-935E-4EAB-BA1D-872A87FC77AC}" srcId="{E913F017-2F73-4BAD-9BFB-06D3538335CA}" destId="{4D85C617-E244-40F4-8CFD-D1D5CC99709A}" srcOrd="6" destOrd="0" parTransId="{A4FCAC2D-5338-426C-8B93-0D68244AD37D}" sibTransId="{98A285C0-2310-4249-BCFB-BFEFEFF4E24B}"/>
    <dgm:cxn modelId="{8890B5A6-4EE2-4727-B8EF-F7959BF50094}" type="presParOf" srcId="{4B674BFC-0ADE-4A54-ACB4-D24221709304}" destId="{FF83733C-4295-4FCB-8B88-2CF74A2DA9AA}" srcOrd="0" destOrd="0" presId="urn:microsoft.com/office/officeart/2005/8/layout/vList4"/>
    <dgm:cxn modelId="{1E59E9BE-0E8A-493A-8317-7816BC8FBF20}" type="presParOf" srcId="{FF83733C-4295-4FCB-8B88-2CF74A2DA9AA}" destId="{5655ABEC-39D7-4FED-B261-664990C5841D}" srcOrd="0" destOrd="0" presId="urn:microsoft.com/office/officeart/2005/8/layout/vList4"/>
    <dgm:cxn modelId="{F57D6FDD-B7CC-403B-B47D-B9402473E91C}" type="presParOf" srcId="{FF83733C-4295-4FCB-8B88-2CF74A2DA9AA}" destId="{3322FE71-4D42-44B8-8A12-DB59EEF21D51}" srcOrd="1" destOrd="0" presId="urn:microsoft.com/office/officeart/2005/8/layout/vList4"/>
    <dgm:cxn modelId="{6250FE69-1679-4254-B408-7B529AA7832D}" type="presParOf" srcId="{FF83733C-4295-4FCB-8B88-2CF74A2DA9AA}" destId="{3EB81B3C-8280-414F-ACF5-B49FF26F785D}" srcOrd="2" destOrd="0" presId="urn:microsoft.com/office/officeart/2005/8/layout/vList4"/>
    <dgm:cxn modelId="{678FC6D7-3DF6-478D-A0F7-53B67B2C6939}" type="presParOf" srcId="{4B674BFC-0ADE-4A54-ACB4-D24221709304}" destId="{A9E551F5-E3F2-4D5B-9FD0-A5A776DF34B0}" srcOrd="1" destOrd="0" presId="urn:microsoft.com/office/officeart/2005/8/layout/vList4"/>
    <dgm:cxn modelId="{D52AD122-501E-4394-9BC1-27854EEF284A}" type="presParOf" srcId="{4B674BFC-0ADE-4A54-ACB4-D24221709304}" destId="{3A640E7E-1573-4503-81EF-CF8FF05279EC}" srcOrd="2" destOrd="0" presId="urn:microsoft.com/office/officeart/2005/8/layout/vList4"/>
    <dgm:cxn modelId="{872CE142-785D-4768-8955-966B6855CD45}" type="presParOf" srcId="{3A640E7E-1573-4503-81EF-CF8FF05279EC}" destId="{F6D8EAE0-CD28-455A-B430-00DADB34F692}" srcOrd="0" destOrd="0" presId="urn:microsoft.com/office/officeart/2005/8/layout/vList4"/>
    <dgm:cxn modelId="{AE87A2A5-37C9-4AEA-8219-4B4471FE5DEE}" type="presParOf" srcId="{3A640E7E-1573-4503-81EF-CF8FF05279EC}" destId="{B37555FB-9409-4D5D-BDFF-4021B1708E33}" srcOrd="1" destOrd="0" presId="urn:microsoft.com/office/officeart/2005/8/layout/vList4"/>
    <dgm:cxn modelId="{E211C728-AE3B-44FB-A608-46EAABFC79A9}" type="presParOf" srcId="{3A640E7E-1573-4503-81EF-CF8FF05279EC}" destId="{CC72648A-BEF1-42AA-97CC-1DCCF26B4D5D}" srcOrd="2" destOrd="0" presId="urn:microsoft.com/office/officeart/2005/8/layout/vList4"/>
    <dgm:cxn modelId="{ABDC6361-A772-4FDC-873A-CA90A5F9DCAB}" type="presParOf" srcId="{4B674BFC-0ADE-4A54-ACB4-D24221709304}" destId="{A3BD8395-29B8-4154-B556-4DA0EAE22887}" srcOrd="3" destOrd="0" presId="urn:microsoft.com/office/officeart/2005/8/layout/vList4"/>
    <dgm:cxn modelId="{45798132-9756-4CC6-B729-15ED1D36C09A}" type="presParOf" srcId="{4B674BFC-0ADE-4A54-ACB4-D24221709304}" destId="{3626EBD4-E0BA-44DD-BDDC-253A9A3F652F}" srcOrd="4" destOrd="0" presId="urn:microsoft.com/office/officeart/2005/8/layout/vList4"/>
    <dgm:cxn modelId="{0932C4C2-1824-468A-B850-AAED8166417F}" type="presParOf" srcId="{3626EBD4-E0BA-44DD-BDDC-253A9A3F652F}" destId="{07531856-DAE6-435B-B1C2-9C84A55C71AB}" srcOrd="0" destOrd="0" presId="urn:microsoft.com/office/officeart/2005/8/layout/vList4"/>
    <dgm:cxn modelId="{6C645F53-DC43-409D-898E-0BCF0A6AC929}" type="presParOf" srcId="{3626EBD4-E0BA-44DD-BDDC-253A9A3F652F}" destId="{2FF18661-1D48-4F59-98A4-1CC58E446AAB}" srcOrd="1" destOrd="0" presId="urn:microsoft.com/office/officeart/2005/8/layout/vList4"/>
    <dgm:cxn modelId="{39CFFCCA-48F7-49BC-9EFE-1C8F6A7EC460}" type="presParOf" srcId="{3626EBD4-E0BA-44DD-BDDC-253A9A3F652F}" destId="{0082278C-5A56-452F-99D7-1D3DE3FA843A}" srcOrd="2" destOrd="0" presId="urn:microsoft.com/office/officeart/2005/8/layout/vList4"/>
    <dgm:cxn modelId="{E3C59457-55D7-45B4-8F98-F2A42DE106DD}" type="presParOf" srcId="{4B674BFC-0ADE-4A54-ACB4-D24221709304}" destId="{BC42D3AD-390C-4642-8DE7-D0EA40517C8D}" srcOrd="5" destOrd="0" presId="urn:microsoft.com/office/officeart/2005/8/layout/vList4"/>
    <dgm:cxn modelId="{C553ACA9-6EF8-4494-8CC8-E869EEA6BCDC}" type="presParOf" srcId="{4B674BFC-0ADE-4A54-ACB4-D24221709304}" destId="{20F14BF9-87C1-4D3C-8800-67232A25A0E7}" srcOrd="6" destOrd="0" presId="urn:microsoft.com/office/officeart/2005/8/layout/vList4"/>
    <dgm:cxn modelId="{F9154F75-6547-4F6B-BBA4-B05BC90CEBBB}" type="presParOf" srcId="{20F14BF9-87C1-4D3C-8800-67232A25A0E7}" destId="{D7139AEB-482F-412C-9742-DAF497DD55AD}" srcOrd="0" destOrd="0" presId="urn:microsoft.com/office/officeart/2005/8/layout/vList4"/>
    <dgm:cxn modelId="{2312E03B-3606-4972-B8EC-9EE2D8DA84F8}" type="presParOf" srcId="{20F14BF9-87C1-4D3C-8800-67232A25A0E7}" destId="{4EBAC623-5C3B-4B11-AEB0-56243E193FC2}" srcOrd="1" destOrd="0" presId="urn:microsoft.com/office/officeart/2005/8/layout/vList4"/>
    <dgm:cxn modelId="{E06BD5FD-E239-411D-ADB0-193D13B5E339}" type="presParOf" srcId="{20F14BF9-87C1-4D3C-8800-67232A25A0E7}" destId="{73EE3FF5-E5E3-496B-ACBA-C6AA1ADE1B9E}" srcOrd="2" destOrd="0" presId="urn:microsoft.com/office/officeart/2005/8/layout/vList4"/>
    <dgm:cxn modelId="{F78A63C3-CA09-45B0-AE7C-080B9F263CBB}" type="presParOf" srcId="{4B674BFC-0ADE-4A54-ACB4-D24221709304}" destId="{BCF4D8E3-0871-466B-BA6A-A8A0B3BEB2A4}" srcOrd="7" destOrd="0" presId="urn:microsoft.com/office/officeart/2005/8/layout/vList4"/>
    <dgm:cxn modelId="{6E56F5DF-4330-43B6-AED4-6D50C13A3F7D}" type="presParOf" srcId="{4B674BFC-0ADE-4A54-ACB4-D24221709304}" destId="{4C8F5502-F5CC-49AD-8765-F020883F61F1}" srcOrd="8" destOrd="0" presId="urn:microsoft.com/office/officeart/2005/8/layout/vList4"/>
    <dgm:cxn modelId="{3BAD46E4-9049-4A16-9094-8DC9F43CFB49}" type="presParOf" srcId="{4C8F5502-F5CC-49AD-8765-F020883F61F1}" destId="{ADF14461-69FF-4177-8D44-3BCA4AE45722}" srcOrd="0" destOrd="0" presId="urn:microsoft.com/office/officeart/2005/8/layout/vList4"/>
    <dgm:cxn modelId="{33D00A6F-A7F8-4120-80EF-6D15A7CB75AE}" type="presParOf" srcId="{4C8F5502-F5CC-49AD-8765-F020883F61F1}" destId="{4BABFD96-916A-460C-B203-C0D281339AC1}" srcOrd="1" destOrd="0" presId="urn:microsoft.com/office/officeart/2005/8/layout/vList4"/>
    <dgm:cxn modelId="{3DD8FFE3-98E9-4B70-B636-C5BF13731500}" type="presParOf" srcId="{4C8F5502-F5CC-49AD-8765-F020883F61F1}" destId="{34C75167-E689-4DDC-A6FE-D4345F5A4F58}" srcOrd="2" destOrd="0" presId="urn:microsoft.com/office/officeart/2005/8/layout/vList4"/>
    <dgm:cxn modelId="{808E9B48-1B90-4765-A6D0-7867045129FD}" type="presParOf" srcId="{4B674BFC-0ADE-4A54-ACB4-D24221709304}" destId="{9AD7DC75-D555-476B-857F-2E4C05A8B87D}" srcOrd="9" destOrd="0" presId="urn:microsoft.com/office/officeart/2005/8/layout/vList4"/>
    <dgm:cxn modelId="{3290D520-BD3C-492A-A0C6-EBD65C0EE6D1}" type="presParOf" srcId="{4B674BFC-0ADE-4A54-ACB4-D24221709304}" destId="{DD70CB2C-0E22-4664-B09D-87738F7CBA13}" srcOrd="10" destOrd="0" presId="urn:microsoft.com/office/officeart/2005/8/layout/vList4"/>
    <dgm:cxn modelId="{1A00D6C8-A032-42B7-9FFE-0A1EE7C5E533}" type="presParOf" srcId="{DD70CB2C-0E22-4664-B09D-87738F7CBA13}" destId="{8A4A88AF-FF60-47E4-AB01-E34188508CE6}" srcOrd="0" destOrd="0" presId="urn:microsoft.com/office/officeart/2005/8/layout/vList4"/>
    <dgm:cxn modelId="{BC279D26-78F4-4761-A1C6-7717CBD96170}" type="presParOf" srcId="{DD70CB2C-0E22-4664-B09D-87738F7CBA13}" destId="{000E9620-1106-442A-B978-8C9E48F5B3EC}" srcOrd="1" destOrd="0" presId="urn:microsoft.com/office/officeart/2005/8/layout/vList4"/>
    <dgm:cxn modelId="{561A66B2-9BE0-4A24-B17A-DBDEEE73C624}" type="presParOf" srcId="{DD70CB2C-0E22-4664-B09D-87738F7CBA13}" destId="{AA3E06D6-A945-498C-9635-32712C1F18D3}" srcOrd="2" destOrd="0" presId="urn:microsoft.com/office/officeart/2005/8/layout/vList4"/>
    <dgm:cxn modelId="{56627980-FEEC-4684-8F52-D02851626407}" type="presParOf" srcId="{4B674BFC-0ADE-4A54-ACB4-D24221709304}" destId="{F3AAC542-C02C-402B-A947-51084FBF4AD1}" srcOrd="11" destOrd="0" presId="urn:microsoft.com/office/officeart/2005/8/layout/vList4"/>
    <dgm:cxn modelId="{0F591A11-02D5-45E4-9749-0806122018B4}" type="presParOf" srcId="{4B674BFC-0ADE-4A54-ACB4-D24221709304}" destId="{5EFE3162-5CBB-4B9C-B19C-1B0822AA07A4}" srcOrd="12" destOrd="0" presId="urn:microsoft.com/office/officeart/2005/8/layout/vList4"/>
    <dgm:cxn modelId="{861111D2-8E26-42AD-A1AC-F12BE3911FFB}" type="presParOf" srcId="{5EFE3162-5CBB-4B9C-B19C-1B0822AA07A4}" destId="{C256D8B9-95F3-4D78-96BF-96C048005222}" srcOrd="0" destOrd="0" presId="urn:microsoft.com/office/officeart/2005/8/layout/vList4"/>
    <dgm:cxn modelId="{EB20097E-CF06-4C21-84DC-99762D2A0F18}" type="presParOf" srcId="{5EFE3162-5CBB-4B9C-B19C-1B0822AA07A4}" destId="{1DBC77A0-A408-4EB0-BCFC-17EC03187FC2}" srcOrd="1" destOrd="0" presId="urn:microsoft.com/office/officeart/2005/8/layout/vList4"/>
    <dgm:cxn modelId="{5C841B83-A822-4EF8-95BA-EA30F34E5A70}" type="presParOf" srcId="{5EFE3162-5CBB-4B9C-B19C-1B0822AA07A4}" destId="{9C5450CD-00CB-49E9-9622-C2506733A882}" srcOrd="2" destOrd="0" presId="urn:microsoft.com/office/officeart/2005/8/layout/vList4"/>
    <dgm:cxn modelId="{B685FA29-9A12-4429-AF8C-89D7BF8C28BA}" type="presParOf" srcId="{4B674BFC-0ADE-4A54-ACB4-D24221709304}" destId="{917CD3A9-DAD7-4181-A603-E7A1D3DD7786}" srcOrd="13" destOrd="0" presId="urn:microsoft.com/office/officeart/2005/8/layout/vList4"/>
    <dgm:cxn modelId="{984982F1-DC6E-4A96-8390-A3DF086D6711}" type="presParOf" srcId="{4B674BFC-0ADE-4A54-ACB4-D24221709304}" destId="{D7CC6970-B76C-44F2-9A01-01401E011E22}" srcOrd="14" destOrd="0" presId="urn:microsoft.com/office/officeart/2005/8/layout/vList4"/>
    <dgm:cxn modelId="{587F7D13-722B-4FBF-A1F0-03DEA79A9CDC}" type="presParOf" srcId="{D7CC6970-B76C-44F2-9A01-01401E011E22}" destId="{C2F8D07B-6CD3-4716-B0DC-A61FEF8B3C12}" srcOrd="0" destOrd="0" presId="urn:microsoft.com/office/officeart/2005/8/layout/vList4"/>
    <dgm:cxn modelId="{88C1FD80-44E3-4A6C-87F3-7078ECA1B429}" type="presParOf" srcId="{D7CC6970-B76C-44F2-9A01-01401E011E22}" destId="{68448C1F-0AD0-41D6-B934-61DB7428479C}" srcOrd="1" destOrd="0" presId="urn:microsoft.com/office/officeart/2005/8/layout/vList4"/>
    <dgm:cxn modelId="{D862E260-EEB4-480D-89DF-5AFFAD9CD02D}" type="presParOf" srcId="{D7CC6970-B76C-44F2-9A01-01401E011E22}" destId="{DF978F47-E873-4A3F-B2C4-3497F96C3BA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98655F4-A07C-4916-AA4D-B8FFC0224E49}" type="doc">
      <dgm:prSet loTypeId="urn:microsoft.com/office/officeart/2005/8/layout/hList7" loCatId="list" qsTypeId="urn:microsoft.com/office/officeart/2005/8/quickstyle/simple5" qsCatId="simple" csTypeId="urn:microsoft.com/office/officeart/2005/8/colors/colorful4" csCatId="colorful" phldr="1"/>
      <dgm:spPr/>
    </dgm:pt>
    <dgm:pt modelId="{131C5D07-73C7-48B6-B392-341431EF66D9}">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357366306,34 руб.</a:t>
          </a:r>
        </a:p>
      </dgm:t>
    </dgm:pt>
    <dgm:pt modelId="{1E7C58AB-2800-4450-B00F-FF92D6103C8D}" type="parTrans" cxnId="{CE1987AA-889F-42E3-A509-4C867DA9CA39}">
      <dgm:prSet/>
      <dgm:spPr/>
      <dgm:t>
        <a:bodyPr/>
        <a:lstStyle/>
        <a:p>
          <a:endParaRPr lang="ru-RU"/>
        </a:p>
      </dgm:t>
    </dgm:pt>
    <dgm:pt modelId="{4125542D-63C5-4D1F-9C2A-27671CF528E7}" type="sibTrans" cxnId="{CE1987AA-889F-42E3-A509-4C867DA9CA39}">
      <dgm:prSet/>
      <dgm:spPr/>
      <dgm:t>
        <a:bodyPr/>
        <a:lstStyle/>
        <a:p>
          <a:endParaRPr lang="ru-RU"/>
        </a:p>
      </dgm:t>
    </dgm:pt>
    <dgm:pt modelId="{D053BE99-0F24-4F27-8397-D4F5E0CF2261}">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МКУ «Хозяйственное управление администрации Анучинского муниципального округа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26171333,41 руб.</a:t>
          </a:r>
        </a:p>
      </dgm:t>
    </dgm:pt>
    <dgm:pt modelId="{9A2F5928-66AC-4533-B9CA-027B463CCD71}" type="parTrans" cxnId="{BA92F0E9-FDDB-4A81-80E0-4754D4364ABF}">
      <dgm:prSet/>
      <dgm:spPr/>
      <dgm:t>
        <a:bodyPr/>
        <a:lstStyle/>
        <a:p>
          <a:endParaRPr lang="ru-RU"/>
        </a:p>
      </dgm:t>
    </dgm:pt>
    <dgm:pt modelId="{4277C0E3-8F21-46F4-9029-64FB755BB63C}" type="sibTrans" cxnId="{BA92F0E9-FDDB-4A81-80E0-4754D4364ABF}">
      <dgm:prSet/>
      <dgm:spPr/>
      <dgm:t>
        <a:bodyPr/>
        <a:lstStyle/>
        <a:p>
          <a:endParaRPr lang="ru-RU"/>
        </a:p>
      </dgm:t>
    </dgm:pt>
    <dgm:pt modelId="{E4991CA3-D3F0-4894-97E7-1893D4952F45}">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Финансово-экономического управления администрации АМО</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18987579,81 руб.</a:t>
          </a:r>
        </a:p>
      </dgm:t>
    </dgm:pt>
    <dgm:pt modelId="{AD6F5D36-1B5D-41E6-9AB9-5316FAF947FF}" type="parTrans" cxnId="{8D044EA0-1F60-4B5B-A7C4-0C95B4AE0787}">
      <dgm:prSet/>
      <dgm:spPr/>
      <dgm:t>
        <a:bodyPr/>
        <a:lstStyle/>
        <a:p>
          <a:endParaRPr lang="ru-RU"/>
        </a:p>
      </dgm:t>
    </dgm:pt>
    <dgm:pt modelId="{C4AE9757-F079-4C44-A1BF-3348DCF920E8}" type="sibTrans" cxnId="{8D044EA0-1F60-4B5B-A7C4-0C95B4AE0787}">
      <dgm:prSet/>
      <dgm:spPr/>
      <dgm:t>
        <a:bodyPr/>
        <a:lstStyle/>
        <a:p>
          <a:endParaRPr lang="ru-RU"/>
        </a:p>
      </dgm:t>
    </dgm:pt>
    <dgm:pt modelId="{0A49411F-715A-4085-A7D6-3A744AD8DB32}">
      <dgm:prSet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 ПК</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466556894,36 руб.</a:t>
          </a:r>
        </a:p>
      </dgm:t>
    </dgm:pt>
    <dgm:pt modelId="{279B3CF9-8467-48AA-B15B-56C08AE41756}" type="parTrans" cxnId="{F18249F7-F721-4D9F-8E01-63D69772DEBE}">
      <dgm:prSet/>
      <dgm:spPr/>
      <dgm:t>
        <a:bodyPr/>
        <a:lstStyle/>
        <a:p>
          <a:endParaRPr lang="ru-RU"/>
        </a:p>
      </dgm:t>
    </dgm:pt>
    <dgm:pt modelId="{890A1DA3-7EB8-4F31-8507-BA2167699A74}" type="sibTrans" cxnId="{F18249F7-F721-4D9F-8E01-63D69772DEBE}">
      <dgm:prSet/>
      <dgm:spPr/>
      <dgm:t>
        <a:bodyPr/>
        <a:lstStyle/>
        <a:p>
          <a:endParaRPr lang="ru-RU"/>
        </a:p>
      </dgm:t>
    </dgm:pt>
    <dgm:pt modelId="{00C0B09D-8CD2-4E68-B30C-1F4CB85AB642}">
      <dgm:prSet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 – досуговый центр» АМО</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103591346,06 руб.</a:t>
          </a:r>
        </a:p>
      </dgm:t>
    </dgm:pt>
    <dgm:pt modelId="{6EA448DA-C386-4F4F-B855-EF31B5928491}" type="parTrans" cxnId="{CF84F8DF-AF99-47D1-B8EC-2F72B421F58E}">
      <dgm:prSet/>
      <dgm:spPr/>
      <dgm:t>
        <a:bodyPr/>
        <a:lstStyle/>
        <a:p>
          <a:endParaRPr lang="ru-RU"/>
        </a:p>
      </dgm:t>
    </dgm:pt>
    <dgm:pt modelId="{38DFFAF3-EA7C-4251-A91D-5C51EB56EBCA}" type="sibTrans" cxnId="{CF84F8DF-AF99-47D1-B8EC-2F72B421F58E}">
      <dgm:prSet/>
      <dgm:spPr/>
      <dgm:t>
        <a:bodyPr/>
        <a:lstStyle/>
        <a:p>
          <a:endParaRPr lang="ru-RU"/>
        </a:p>
      </dgm:t>
    </dgm:pt>
    <dgm:pt modelId="{D9B5A3A0-0AAF-4F90-9883-957006550389}">
      <dgm:prSet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4442559,24 руб.</a:t>
          </a:r>
        </a:p>
      </dgm:t>
    </dgm:pt>
    <dgm:pt modelId="{346F5462-9251-49D6-85B5-D9FE131444A3}" type="parTrans" cxnId="{3E0DE583-8DC2-4427-972B-EBF1E143E8FC}">
      <dgm:prSet/>
      <dgm:spPr/>
      <dgm:t>
        <a:bodyPr/>
        <a:lstStyle/>
        <a:p>
          <a:endParaRPr lang="ru-RU"/>
        </a:p>
      </dgm:t>
    </dgm:pt>
    <dgm:pt modelId="{AA2C8006-50D0-47C4-84A9-5F0335B01156}" type="sibTrans" cxnId="{3E0DE583-8DC2-4427-972B-EBF1E143E8FC}">
      <dgm:prSet/>
      <dgm:spPr/>
      <dgm:t>
        <a:bodyPr/>
        <a:lstStyle/>
        <a:p>
          <a:endParaRPr lang="ru-RU"/>
        </a:p>
      </dgm:t>
    </dgm:pt>
    <dgm:pt modelId="{1928B809-71F2-478A-AB35-24138C812C38}">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4170973,25 руб.</a:t>
          </a:r>
        </a:p>
      </dgm:t>
    </dgm:pt>
    <dgm:pt modelId="{3419D6A7-A909-4109-AF12-F4764F9386C5}" type="parTrans" cxnId="{B382A84B-130F-4B70-A285-8F747FA49059}">
      <dgm:prSet/>
      <dgm:spPr/>
      <dgm:t>
        <a:bodyPr/>
        <a:lstStyle/>
        <a:p>
          <a:endParaRPr lang="ru-RU"/>
        </a:p>
      </dgm:t>
    </dgm:pt>
    <dgm:pt modelId="{C6908D3E-008F-4CCF-B99A-D43B42749C2A}" type="sibTrans" cxnId="{B382A84B-130F-4B70-A285-8F747FA49059}">
      <dgm:prSet/>
      <dgm:spPr/>
      <dgm:t>
        <a:bodyPr/>
        <a:lstStyle/>
        <a:p>
          <a:endParaRPr lang="ru-RU"/>
        </a:p>
      </dgm:t>
    </dgm:pt>
    <dgm:pt modelId="{6E69043D-EAA1-4B6B-89C5-F050314D15C7}" type="pres">
      <dgm:prSet presAssocID="{198655F4-A07C-4916-AA4D-B8FFC0224E49}" presName="Name0" presStyleCnt="0">
        <dgm:presLayoutVars>
          <dgm:dir/>
          <dgm:resizeHandles val="exact"/>
        </dgm:presLayoutVars>
      </dgm:prSet>
      <dgm:spPr/>
    </dgm:pt>
    <dgm:pt modelId="{3274DD27-C0BC-46F5-9B98-772783244B9F}" type="pres">
      <dgm:prSet presAssocID="{198655F4-A07C-4916-AA4D-B8FFC0224E49}" presName="fgShape" presStyleLbl="fgShp" presStyleIdx="0" presStyleCnt="1"/>
      <dgm:spPr/>
    </dgm:pt>
    <dgm:pt modelId="{65E82E7D-0F12-45C2-802F-609F6B002446}" type="pres">
      <dgm:prSet presAssocID="{198655F4-A07C-4916-AA4D-B8FFC0224E49}" presName="linComp" presStyleCnt="0"/>
      <dgm:spPr/>
    </dgm:pt>
    <dgm:pt modelId="{5AD5DC4A-2B21-490E-8603-BBB3DAC719F4}" type="pres">
      <dgm:prSet presAssocID="{131C5D07-73C7-48B6-B392-341431EF66D9}" presName="compNode" presStyleCnt="0"/>
      <dgm:spPr/>
    </dgm:pt>
    <dgm:pt modelId="{44BA9633-1440-499F-BEB9-AB50ADF145A0}" type="pres">
      <dgm:prSet presAssocID="{131C5D07-73C7-48B6-B392-341431EF66D9}" presName="bkgdShape" presStyleLbl="node1" presStyleIdx="0" presStyleCnt="7"/>
      <dgm:spPr/>
    </dgm:pt>
    <dgm:pt modelId="{D3EF8131-4E2D-4B48-A9CA-76D222B2C2B4}" type="pres">
      <dgm:prSet presAssocID="{131C5D07-73C7-48B6-B392-341431EF66D9}" presName="nodeTx" presStyleLbl="node1" presStyleIdx="0" presStyleCnt="7">
        <dgm:presLayoutVars>
          <dgm:bulletEnabled val="1"/>
        </dgm:presLayoutVars>
      </dgm:prSet>
      <dgm:spPr/>
    </dgm:pt>
    <dgm:pt modelId="{E76EC9A4-B0E5-43D7-A6A1-CA57D27DC56B}" type="pres">
      <dgm:prSet presAssocID="{131C5D07-73C7-48B6-B392-341431EF66D9}" presName="invisiNode" presStyleLbl="node1" presStyleIdx="0" presStyleCnt="7"/>
      <dgm:spPr/>
    </dgm:pt>
    <dgm:pt modelId="{7D3D84D8-7FEE-4BD1-B8D1-8EA2F5ACF629}" type="pres">
      <dgm:prSet presAssocID="{131C5D07-73C7-48B6-B392-341431EF66D9}" presName="imagNode" presStyleLbl="fgImgPlace1" presStyleIdx="0" presStyleCnt="7"/>
      <dgm:spPr>
        <a:blipFill rotWithShape="1">
          <a:blip xmlns:r="http://schemas.openxmlformats.org/officeDocument/2006/relationships" r:embed="rId1"/>
          <a:srcRect/>
          <a:stretch>
            <a:fillRect/>
          </a:stretch>
        </a:blipFill>
      </dgm:spPr>
    </dgm:pt>
    <dgm:pt modelId="{B44F394F-74DA-4C86-8C93-C8C8A5216465}" type="pres">
      <dgm:prSet presAssocID="{4125542D-63C5-4D1F-9C2A-27671CF528E7}" presName="sibTrans" presStyleLbl="sibTrans2D1" presStyleIdx="0" presStyleCnt="0"/>
      <dgm:spPr/>
    </dgm:pt>
    <dgm:pt modelId="{784E7A4E-A461-44EB-AAC1-932C48F1F594}" type="pres">
      <dgm:prSet presAssocID="{D053BE99-0F24-4F27-8397-D4F5E0CF2261}" presName="compNode" presStyleCnt="0"/>
      <dgm:spPr/>
    </dgm:pt>
    <dgm:pt modelId="{0C82C672-0C77-4437-8FC0-C87DE8A890CD}" type="pres">
      <dgm:prSet presAssocID="{D053BE99-0F24-4F27-8397-D4F5E0CF2261}" presName="bkgdShape" presStyleLbl="node1" presStyleIdx="1" presStyleCnt="7"/>
      <dgm:spPr/>
    </dgm:pt>
    <dgm:pt modelId="{DCFF4020-4CDA-4193-972A-3169F7462932}" type="pres">
      <dgm:prSet presAssocID="{D053BE99-0F24-4F27-8397-D4F5E0CF2261}" presName="nodeTx" presStyleLbl="node1" presStyleIdx="1" presStyleCnt="7">
        <dgm:presLayoutVars>
          <dgm:bulletEnabled val="1"/>
        </dgm:presLayoutVars>
      </dgm:prSet>
      <dgm:spPr/>
    </dgm:pt>
    <dgm:pt modelId="{72A7E1A8-D14D-4F26-9104-2F1DE9FE801D}" type="pres">
      <dgm:prSet presAssocID="{D053BE99-0F24-4F27-8397-D4F5E0CF2261}" presName="invisiNode" presStyleLbl="node1" presStyleIdx="1" presStyleCnt="7"/>
      <dgm:spPr/>
    </dgm:pt>
    <dgm:pt modelId="{7785D289-8666-4082-85AD-7F06585502E6}" type="pres">
      <dgm:prSet presAssocID="{D053BE99-0F24-4F27-8397-D4F5E0CF2261}" presName="imagNode" presStyleLbl="fgImgPlace1" presStyleIdx="1" presStyleCnt="7"/>
      <dgm:spPr>
        <a:blipFill rotWithShape="1">
          <a:blip xmlns:r="http://schemas.openxmlformats.org/officeDocument/2006/relationships" r:embed="rId2"/>
          <a:srcRect/>
          <a:stretch>
            <a:fillRect l="-25000" r="-25000"/>
          </a:stretch>
        </a:blipFill>
      </dgm:spPr>
    </dgm:pt>
    <dgm:pt modelId="{FF50BB40-C691-47DF-89EE-0858947929AA}" type="pres">
      <dgm:prSet presAssocID="{4277C0E3-8F21-46F4-9029-64FB755BB63C}" presName="sibTrans" presStyleLbl="sibTrans2D1" presStyleIdx="0" presStyleCnt="0"/>
      <dgm:spPr/>
    </dgm:pt>
    <dgm:pt modelId="{136BC332-4AE2-4091-A461-86152FCBA073}" type="pres">
      <dgm:prSet presAssocID="{0A49411F-715A-4085-A7D6-3A744AD8DB32}" presName="compNode" presStyleCnt="0"/>
      <dgm:spPr/>
    </dgm:pt>
    <dgm:pt modelId="{32AA3673-819E-4DFE-9C4D-73D53850BF0C}" type="pres">
      <dgm:prSet presAssocID="{0A49411F-715A-4085-A7D6-3A744AD8DB32}" presName="bkgdShape" presStyleLbl="node1" presStyleIdx="2" presStyleCnt="7"/>
      <dgm:spPr/>
    </dgm:pt>
    <dgm:pt modelId="{F538C9E7-642F-4CD5-824F-91A69CF85BD1}" type="pres">
      <dgm:prSet presAssocID="{0A49411F-715A-4085-A7D6-3A744AD8DB32}" presName="nodeTx" presStyleLbl="node1" presStyleIdx="2" presStyleCnt="7">
        <dgm:presLayoutVars>
          <dgm:bulletEnabled val="1"/>
        </dgm:presLayoutVars>
      </dgm:prSet>
      <dgm:spPr/>
    </dgm:pt>
    <dgm:pt modelId="{0F1990AE-60B3-4792-8639-AAEA30662043}" type="pres">
      <dgm:prSet presAssocID="{0A49411F-715A-4085-A7D6-3A744AD8DB32}" presName="invisiNode" presStyleLbl="node1" presStyleIdx="2" presStyleCnt="7"/>
      <dgm:spPr/>
    </dgm:pt>
    <dgm:pt modelId="{D863CE5C-DD9E-4D38-BEC8-DD161EBE5BCB}" type="pres">
      <dgm:prSet presAssocID="{0A49411F-715A-4085-A7D6-3A744AD8DB32}" presName="imagNode" presStyleLbl="fgImgPlace1" presStyleIdx="2" presStyleCnt="7"/>
      <dgm:spPr>
        <a:blipFill rotWithShape="1">
          <a:blip xmlns:r="http://schemas.openxmlformats.org/officeDocument/2006/relationships" r:embed="rId3"/>
          <a:srcRect/>
          <a:stretch>
            <a:fillRect l="-30000" r="-30000"/>
          </a:stretch>
        </a:blipFill>
      </dgm:spPr>
    </dgm:pt>
    <dgm:pt modelId="{43AF5F6E-CB4F-4896-983E-D5EBBD5737F9}" type="pres">
      <dgm:prSet presAssocID="{890A1DA3-7EB8-4F31-8507-BA2167699A74}" presName="sibTrans" presStyleLbl="sibTrans2D1" presStyleIdx="0" presStyleCnt="0"/>
      <dgm:spPr/>
    </dgm:pt>
    <dgm:pt modelId="{53FBEB98-0FA9-4E22-AAE0-168AF65CC3A2}" type="pres">
      <dgm:prSet presAssocID="{00C0B09D-8CD2-4E68-B30C-1F4CB85AB642}" presName="compNode" presStyleCnt="0"/>
      <dgm:spPr/>
    </dgm:pt>
    <dgm:pt modelId="{73ADFAC7-F474-4C3E-81A4-69FBF264706D}" type="pres">
      <dgm:prSet presAssocID="{00C0B09D-8CD2-4E68-B30C-1F4CB85AB642}" presName="bkgdShape" presStyleLbl="node1" presStyleIdx="3" presStyleCnt="7"/>
      <dgm:spPr/>
    </dgm:pt>
    <dgm:pt modelId="{924434F0-A4D7-40BB-803B-334AAED53AAA}" type="pres">
      <dgm:prSet presAssocID="{00C0B09D-8CD2-4E68-B30C-1F4CB85AB642}" presName="nodeTx" presStyleLbl="node1" presStyleIdx="3" presStyleCnt="7">
        <dgm:presLayoutVars>
          <dgm:bulletEnabled val="1"/>
        </dgm:presLayoutVars>
      </dgm:prSet>
      <dgm:spPr/>
    </dgm:pt>
    <dgm:pt modelId="{70D7AC4A-90C1-440B-B005-3CD167D82ECB}" type="pres">
      <dgm:prSet presAssocID="{00C0B09D-8CD2-4E68-B30C-1F4CB85AB642}" presName="invisiNode" presStyleLbl="node1" presStyleIdx="3" presStyleCnt="7"/>
      <dgm:spPr/>
    </dgm:pt>
    <dgm:pt modelId="{7BE11C40-414A-492F-9576-7A58E5FEBC2C}" type="pres">
      <dgm:prSet presAssocID="{00C0B09D-8CD2-4E68-B30C-1F4CB85AB642}" presName="imagNode" presStyleLbl="fgImgPlace1" presStyleIdx="3" presStyleCnt="7"/>
      <dgm:spPr>
        <a:blipFill rotWithShape="1">
          <a:blip xmlns:r="http://schemas.openxmlformats.org/officeDocument/2006/relationships" r:embed="rId4"/>
          <a:srcRect/>
          <a:stretch>
            <a:fillRect/>
          </a:stretch>
        </a:blipFill>
      </dgm:spPr>
    </dgm:pt>
    <dgm:pt modelId="{EE47F1F1-C09F-41A0-8B96-413C0904703A}" type="pres">
      <dgm:prSet presAssocID="{38DFFAF3-EA7C-4251-A91D-5C51EB56EBCA}" presName="sibTrans" presStyleLbl="sibTrans2D1" presStyleIdx="0" presStyleCnt="0"/>
      <dgm:spPr/>
    </dgm:pt>
    <dgm:pt modelId="{236D180D-892E-4F55-B1CE-4B34A410628C}" type="pres">
      <dgm:prSet presAssocID="{D9B5A3A0-0AAF-4F90-9883-957006550389}" presName="compNode" presStyleCnt="0"/>
      <dgm:spPr/>
    </dgm:pt>
    <dgm:pt modelId="{948E3B64-D521-4960-819A-8486E6DF7721}" type="pres">
      <dgm:prSet presAssocID="{D9B5A3A0-0AAF-4F90-9883-957006550389}" presName="bkgdShape" presStyleLbl="node1" presStyleIdx="4" presStyleCnt="7"/>
      <dgm:spPr/>
    </dgm:pt>
    <dgm:pt modelId="{B6F7D221-6611-45E9-A86C-B66E7182F549}" type="pres">
      <dgm:prSet presAssocID="{D9B5A3A0-0AAF-4F90-9883-957006550389}" presName="nodeTx" presStyleLbl="node1" presStyleIdx="4" presStyleCnt="7">
        <dgm:presLayoutVars>
          <dgm:bulletEnabled val="1"/>
        </dgm:presLayoutVars>
      </dgm:prSet>
      <dgm:spPr/>
    </dgm:pt>
    <dgm:pt modelId="{88924720-7012-432F-83DF-D04D16F110D3}" type="pres">
      <dgm:prSet presAssocID="{D9B5A3A0-0AAF-4F90-9883-957006550389}" presName="invisiNode" presStyleLbl="node1" presStyleIdx="4" presStyleCnt="7"/>
      <dgm:spPr/>
    </dgm:pt>
    <dgm:pt modelId="{6DA18F3D-F503-45B4-9EAE-400BC044A184}" type="pres">
      <dgm:prSet presAssocID="{D9B5A3A0-0AAF-4F90-9883-957006550389}" presName="imagNode" presStyleLbl="fgImgPlace1" presStyleIdx="4" presStyleCnt="7"/>
      <dgm:spPr>
        <a:blipFill rotWithShape="1">
          <a:blip xmlns:r="http://schemas.openxmlformats.org/officeDocument/2006/relationships" r:embed="rId5"/>
          <a:srcRect/>
          <a:stretch>
            <a:fillRect l="-25000" r="-25000"/>
          </a:stretch>
        </a:blipFill>
      </dgm:spPr>
    </dgm:pt>
    <dgm:pt modelId="{9AB909FE-6211-420D-A2D6-E0C09E01E7E2}" type="pres">
      <dgm:prSet presAssocID="{AA2C8006-50D0-47C4-84A9-5F0335B01156}" presName="sibTrans" presStyleLbl="sibTrans2D1" presStyleIdx="0" presStyleCnt="0"/>
      <dgm:spPr/>
    </dgm:pt>
    <dgm:pt modelId="{08E59664-D07F-4AF5-9474-A022DB278305}" type="pres">
      <dgm:prSet presAssocID="{1928B809-71F2-478A-AB35-24138C812C38}" presName="compNode" presStyleCnt="0"/>
      <dgm:spPr/>
    </dgm:pt>
    <dgm:pt modelId="{4B7DC6F8-1C9C-442E-8C64-A1795660994B}" type="pres">
      <dgm:prSet presAssocID="{1928B809-71F2-478A-AB35-24138C812C38}" presName="bkgdShape" presStyleLbl="node1" presStyleIdx="5" presStyleCnt="7"/>
      <dgm:spPr/>
    </dgm:pt>
    <dgm:pt modelId="{E2CA8A90-985B-4DBC-B964-B2C3BDA883C2}" type="pres">
      <dgm:prSet presAssocID="{1928B809-71F2-478A-AB35-24138C812C38}" presName="nodeTx" presStyleLbl="node1" presStyleIdx="5" presStyleCnt="7">
        <dgm:presLayoutVars>
          <dgm:bulletEnabled val="1"/>
        </dgm:presLayoutVars>
      </dgm:prSet>
      <dgm:spPr/>
    </dgm:pt>
    <dgm:pt modelId="{B5D7170B-A1C4-48A8-B535-594AD082F74A}" type="pres">
      <dgm:prSet presAssocID="{1928B809-71F2-478A-AB35-24138C812C38}" presName="invisiNode" presStyleLbl="node1" presStyleIdx="5" presStyleCnt="7"/>
      <dgm:spPr/>
    </dgm:pt>
    <dgm:pt modelId="{BBBA344C-2ED5-4345-9F09-C0C1873E56F9}" type="pres">
      <dgm:prSet presAssocID="{1928B809-71F2-478A-AB35-24138C812C38}" presName="imagNode" presStyleLbl="fgImgPlace1" presStyleIdx="5" presStyleCnt="7"/>
      <dgm:spPr>
        <a:blipFill rotWithShape="1">
          <a:blip xmlns:r="http://schemas.openxmlformats.org/officeDocument/2006/relationships" r:embed="rId6"/>
          <a:srcRect/>
          <a:stretch>
            <a:fillRect l="-24000" r="-24000"/>
          </a:stretch>
        </a:blipFill>
      </dgm:spPr>
    </dgm:pt>
    <dgm:pt modelId="{749B90B8-9F5D-405B-B9B4-EDD25C48DEE7}" type="pres">
      <dgm:prSet presAssocID="{C6908D3E-008F-4CCF-B99A-D43B42749C2A}" presName="sibTrans" presStyleLbl="sibTrans2D1" presStyleIdx="0" presStyleCnt="0"/>
      <dgm:spPr/>
    </dgm:pt>
    <dgm:pt modelId="{272A344E-96FB-457B-9EBA-52F71A468353}" type="pres">
      <dgm:prSet presAssocID="{E4991CA3-D3F0-4894-97E7-1893D4952F45}" presName="compNode" presStyleCnt="0"/>
      <dgm:spPr/>
    </dgm:pt>
    <dgm:pt modelId="{8C99BEFF-0447-4A2E-A92C-88210BF2604E}" type="pres">
      <dgm:prSet presAssocID="{E4991CA3-D3F0-4894-97E7-1893D4952F45}" presName="bkgdShape" presStyleLbl="node1" presStyleIdx="6" presStyleCnt="7"/>
      <dgm:spPr/>
    </dgm:pt>
    <dgm:pt modelId="{BA628C69-5356-4E2A-A932-18343D848D15}" type="pres">
      <dgm:prSet presAssocID="{E4991CA3-D3F0-4894-97E7-1893D4952F45}" presName="nodeTx" presStyleLbl="node1" presStyleIdx="6" presStyleCnt="7">
        <dgm:presLayoutVars>
          <dgm:bulletEnabled val="1"/>
        </dgm:presLayoutVars>
      </dgm:prSet>
      <dgm:spPr/>
    </dgm:pt>
    <dgm:pt modelId="{7876F79F-DA2E-4D34-90CD-BFAC48DB0C5A}" type="pres">
      <dgm:prSet presAssocID="{E4991CA3-D3F0-4894-97E7-1893D4952F45}" presName="invisiNode" presStyleLbl="node1" presStyleIdx="6" presStyleCnt="7"/>
      <dgm:spPr/>
    </dgm:pt>
    <dgm:pt modelId="{18A944BB-7D59-4C25-8D48-6D51C9B12620}" type="pres">
      <dgm:prSet presAssocID="{E4991CA3-D3F0-4894-97E7-1893D4952F45}" presName="imagNode" presStyleLbl="fgImgPlace1" presStyleIdx="6" presStyleCnt="7"/>
      <dgm:spPr>
        <a:blipFill rotWithShape="1">
          <a:blip xmlns:r="http://schemas.openxmlformats.org/officeDocument/2006/relationships" r:embed="rId7"/>
          <a:srcRect/>
          <a:stretch>
            <a:fillRect l="-26000" r="-26000"/>
          </a:stretch>
        </a:blipFill>
      </dgm:spPr>
    </dgm:pt>
  </dgm:ptLst>
  <dgm:cxnLst>
    <dgm:cxn modelId="{DD231E11-0C8D-42AA-BAFD-73BF4D561A62}" type="presOf" srcId="{0A49411F-715A-4085-A7D6-3A744AD8DB32}" destId="{F538C9E7-642F-4CD5-824F-91A69CF85BD1}" srcOrd="1" destOrd="0" presId="urn:microsoft.com/office/officeart/2005/8/layout/hList7"/>
    <dgm:cxn modelId="{BF2CD260-53F1-4854-821C-A2CDED753294}" type="presOf" srcId="{D9B5A3A0-0AAF-4F90-9883-957006550389}" destId="{B6F7D221-6611-45E9-A86C-B66E7182F549}" srcOrd="1" destOrd="0" presId="urn:microsoft.com/office/officeart/2005/8/layout/hList7"/>
    <dgm:cxn modelId="{17E1C241-EFFF-48D2-B8FE-4D647FAED314}" type="presOf" srcId="{AA2C8006-50D0-47C4-84A9-5F0335B01156}" destId="{9AB909FE-6211-420D-A2D6-E0C09E01E7E2}" srcOrd="0" destOrd="0" presId="urn:microsoft.com/office/officeart/2005/8/layout/hList7"/>
    <dgm:cxn modelId="{410B0844-57AB-4695-83B5-6F709B721673}" type="presOf" srcId="{131C5D07-73C7-48B6-B392-341431EF66D9}" destId="{D3EF8131-4E2D-4B48-A9CA-76D222B2C2B4}" srcOrd="1" destOrd="0" presId="urn:microsoft.com/office/officeart/2005/8/layout/hList7"/>
    <dgm:cxn modelId="{B382A84B-130F-4B70-A285-8F747FA49059}" srcId="{198655F4-A07C-4916-AA4D-B8FFC0224E49}" destId="{1928B809-71F2-478A-AB35-24138C812C38}" srcOrd="5" destOrd="0" parTransId="{3419D6A7-A909-4109-AF12-F4764F9386C5}" sibTransId="{C6908D3E-008F-4CCF-B99A-D43B42749C2A}"/>
    <dgm:cxn modelId="{6787577F-D3C2-418A-8E9D-3A771CE1C027}" type="presOf" srcId="{D053BE99-0F24-4F27-8397-D4F5E0CF2261}" destId="{DCFF4020-4CDA-4193-972A-3169F7462932}" srcOrd="1" destOrd="0" presId="urn:microsoft.com/office/officeart/2005/8/layout/hList7"/>
    <dgm:cxn modelId="{1F7B3681-B763-4235-A902-6795350F2529}" type="presOf" srcId="{4125542D-63C5-4D1F-9C2A-27671CF528E7}" destId="{B44F394F-74DA-4C86-8C93-C8C8A5216465}" srcOrd="0" destOrd="0" presId="urn:microsoft.com/office/officeart/2005/8/layout/hList7"/>
    <dgm:cxn modelId="{B88A1983-502C-4DF6-A4B9-3C3148FCF42C}" type="presOf" srcId="{1928B809-71F2-478A-AB35-24138C812C38}" destId="{4B7DC6F8-1C9C-442E-8C64-A1795660994B}" srcOrd="0" destOrd="0" presId="urn:microsoft.com/office/officeart/2005/8/layout/hList7"/>
    <dgm:cxn modelId="{3E0DE583-8DC2-4427-972B-EBF1E143E8FC}" srcId="{198655F4-A07C-4916-AA4D-B8FFC0224E49}" destId="{D9B5A3A0-0AAF-4F90-9883-957006550389}" srcOrd="4" destOrd="0" parTransId="{346F5462-9251-49D6-85B5-D9FE131444A3}" sibTransId="{AA2C8006-50D0-47C4-84A9-5F0335B01156}"/>
    <dgm:cxn modelId="{C9162A84-4565-42D6-AB75-D2A3DBC64D8B}" type="presOf" srcId="{131C5D07-73C7-48B6-B392-341431EF66D9}" destId="{44BA9633-1440-499F-BEB9-AB50ADF145A0}" srcOrd="0" destOrd="0" presId="urn:microsoft.com/office/officeart/2005/8/layout/hList7"/>
    <dgm:cxn modelId="{7AF5C385-07BC-46C4-AEC0-D34F9CBDDE9F}" type="presOf" srcId="{D9B5A3A0-0AAF-4F90-9883-957006550389}" destId="{948E3B64-D521-4960-819A-8486E6DF7721}" srcOrd="0" destOrd="0" presId="urn:microsoft.com/office/officeart/2005/8/layout/hList7"/>
    <dgm:cxn modelId="{4E34CC87-3F81-4903-8217-F0B8E7CB8C86}" type="presOf" srcId="{4277C0E3-8F21-46F4-9029-64FB755BB63C}" destId="{FF50BB40-C691-47DF-89EE-0858947929AA}" srcOrd="0" destOrd="0" presId="urn:microsoft.com/office/officeart/2005/8/layout/hList7"/>
    <dgm:cxn modelId="{FBB6088D-1758-4448-A131-C36E470E95CF}" type="presOf" srcId="{0A49411F-715A-4085-A7D6-3A744AD8DB32}" destId="{32AA3673-819E-4DFE-9C4D-73D53850BF0C}" srcOrd="0" destOrd="0" presId="urn:microsoft.com/office/officeart/2005/8/layout/hList7"/>
    <dgm:cxn modelId="{8D044EA0-1F60-4B5B-A7C4-0C95B4AE0787}" srcId="{198655F4-A07C-4916-AA4D-B8FFC0224E49}" destId="{E4991CA3-D3F0-4894-97E7-1893D4952F45}" srcOrd="6" destOrd="0" parTransId="{AD6F5D36-1B5D-41E6-9AB9-5316FAF947FF}" sibTransId="{C4AE9757-F079-4C44-A1BF-3348DCF920E8}"/>
    <dgm:cxn modelId="{CE1987AA-889F-42E3-A509-4C867DA9CA39}" srcId="{198655F4-A07C-4916-AA4D-B8FFC0224E49}" destId="{131C5D07-73C7-48B6-B392-341431EF66D9}" srcOrd="0" destOrd="0" parTransId="{1E7C58AB-2800-4450-B00F-FF92D6103C8D}" sibTransId="{4125542D-63C5-4D1F-9C2A-27671CF528E7}"/>
    <dgm:cxn modelId="{4C2B81B4-12E2-4CE9-ACBC-C9AB4D868EAF}" type="presOf" srcId="{C6908D3E-008F-4CCF-B99A-D43B42749C2A}" destId="{749B90B8-9F5D-405B-B9B4-EDD25C48DEE7}" srcOrd="0" destOrd="0" presId="urn:microsoft.com/office/officeart/2005/8/layout/hList7"/>
    <dgm:cxn modelId="{192883C7-954F-4E69-B11C-D61CE482E663}" type="presOf" srcId="{E4991CA3-D3F0-4894-97E7-1893D4952F45}" destId="{8C99BEFF-0447-4A2E-A92C-88210BF2604E}" srcOrd="0" destOrd="0" presId="urn:microsoft.com/office/officeart/2005/8/layout/hList7"/>
    <dgm:cxn modelId="{3A4092CA-1E5F-4727-9EE3-A16E451B7A8E}" type="presOf" srcId="{D053BE99-0F24-4F27-8397-D4F5E0CF2261}" destId="{0C82C672-0C77-4437-8FC0-C87DE8A890CD}" srcOrd="0" destOrd="0" presId="urn:microsoft.com/office/officeart/2005/8/layout/hList7"/>
    <dgm:cxn modelId="{6A42F9CB-042F-4D23-B007-EF4078134D70}" type="presOf" srcId="{890A1DA3-7EB8-4F31-8507-BA2167699A74}" destId="{43AF5F6E-CB4F-4896-983E-D5EBBD5737F9}" srcOrd="0" destOrd="0" presId="urn:microsoft.com/office/officeart/2005/8/layout/hList7"/>
    <dgm:cxn modelId="{09EBA1D1-5C6E-44E1-972F-51CC20883897}" type="presOf" srcId="{198655F4-A07C-4916-AA4D-B8FFC0224E49}" destId="{6E69043D-EAA1-4B6B-89C5-F050314D15C7}" srcOrd="0" destOrd="0" presId="urn:microsoft.com/office/officeart/2005/8/layout/hList7"/>
    <dgm:cxn modelId="{BA3E9FDB-C1FC-4C9D-B9F2-0C3D9BBDA2E2}" type="presOf" srcId="{00C0B09D-8CD2-4E68-B30C-1F4CB85AB642}" destId="{924434F0-A4D7-40BB-803B-334AAED53AAA}" srcOrd="1" destOrd="0" presId="urn:microsoft.com/office/officeart/2005/8/layout/hList7"/>
    <dgm:cxn modelId="{CF84F8DF-AF99-47D1-B8EC-2F72B421F58E}" srcId="{198655F4-A07C-4916-AA4D-B8FFC0224E49}" destId="{00C0B09D-8CD2-4E68-B30C-1F4CB85AB642}" srcOrd="3" destOrd="0" parTransId="{6EA448DA-C386-4F4F-B855-EF31B5928491}" sibTransId="{38DFFAF3-EA7C-4251-A91D-5C51EB56EBCA}"/>
    <dgm:cxn modelId="{7FA43BE4-1636-444F-B823-63B9AACD63BB}" type="presOf" srcId="{E4991CA3-D3F0-4894-97E7-1893D4952F45}" destId="{BA628C69-5356-4E2A-A932-18343D848D15}" srcOrd="1" destOrd="0" presId="urn:microsoft.com/office/officeart/2005/8/layout/hList7"/>
    <dgm:cxn modelId="{BA92F0E9-FDDB-4A81-80E0-4754D4364ABF}" srcId="{198655F4-A07C-4916-AA4D-B8FFC0224E49}" destId="{D053BE99-0F24-4F27-8397-D4F5E0CF2261}" srcOrd="1" destOrd="0" parTransId="{9A2F5928-66AC-4533-B9CA-027B463CCD71}" sibTransId="{4277C0E3-8F21-46F4-9029-64FB755BB63C}"/>
    <dgm:cxn modelId="{CEBB47F0-0115-41F6-96EF-095D41DAADB3}" type="presOf" srcId="{00C0B09D-8CD2-4E68-B30C-1F4CB85AB642}" destId="{73ADFAC7-F474-4C3E-81A4-69FBF264706D}" srcOrd="0" destOrd="0" presId="urn:microsoft.com/office/officeart/2005/8/layout/hList7"/>
    <dgm:cxn modelId="{F18249F7-F721-4D9F-8E01-63D69772DEBE}" srcId="{198655F4-A07C-4916-AA4D-B8FFC0224E49}" destId="{0A49411F-715A-4085-A7D6-3A744AD8DB32}" srcOrd="2" destOrd="0" parTransId="{279B3CF9-8467-48AA-B15B-56C08AE41756}" sibTransId="{890A1DA3-7EB8-4F31-8507-BA2167699A74}"/>
    <dgm:cxn modelId="{3D908CF8-FFCA-4018-A9D1-B3FE3650248D}" type="presOf" srcId="{38DFFAF3-EA7C-4251-A91D-5C51EB56EBCA}" destId="{EE47F1F1-C09F-41A0-8B96-413C0904703A}" srcOrd="0" destOrd="0" presId="urn:microsoft.com/office/officeart/2005/8/layout/hList7"/>
    <dgm:cxn modelId="{372761FC-68B6-4048-9677-FC3FEAA6AB80}" type="presOf" srcId="{1928B809-71F2-478A-AB35-24138C812C38}" destId="{E2CA8A90-985B-4DBC-B964-B2C3BDA883C2}" srcOrd="1" destOrd="0" presId="urn:microsoft.com/office/officeart/2005/8/layout/hList7"/>
    <dgm:cxn modelId="{3294EEED-2A42-4D62-A0C3-3DEAEEBF4730}" type="presParOf" srcId="{6E69043D-EAA1-4B6B-89C5-F050314D15C7}" destId="{3274DD27-C0BC-46F5-9B98-772783244B9F}" srcOrd="0" destOrd="0" presId="urn:microsoft.com/office/officeart/2005/8/layout/hList7"/>
    <dgm:cxn modelId="{BE23F1A5-9D9B-4C38-8687-2B5F319FDA65}" type="presParOf" srcId="{6E69043D-EAA1-4B6B-89C5-F050314D15C7}" destId="{65E82E7D-0F12-45C2-802F-609F6B002446}" srcOrd="1" destOrd="0" presId="urn:microsoft.com/office/officeart/2005/8/layout/hList7"/>
    <dgm:cxn modelId="{FC5B2867-7776-439F-8A88-5641B2BFD599}" type="presParOf" srcId="{65E82E7D-0F12-45C2-802F-609F6B002446}" destId="{5AD5DC4A-2B21-490E-8603-BBB3DAC719F4}" srcOrd="0" destOrd="0" presId="urn:microsoft.com/office/officeart/2005/8/layout/hList7"/>
    <dgm:cxn modelId="{DFE7CBF1-C23E-4A99-93C3-AED2BFBF90EC}" type="presParOf" srcId="{5AD5DC4A-2B21-490E-8603-BBB3DAC719F4}" destId="{44BA9633-1440-499F-BEB9-AB50ADF145A0}" srcOrd="0" destOrd="0" presId="urn:microsoft.com/office/officeart/2005/8/layout/hList7"/>
    <dgm:cxn modelId="{6555ADAF-F6C7-4644-B5D7-3979DD6276E1}" type="presParOf" srcId="{5AD5DC4A-2B21-490E-8603-BBB3DAC719F4}" destId="{D3EF8131-4E2D-4B48-A9CA-76D222B2C2B4}" srcOrd="1" destOrd="0" presId="urn:microsoft.com/office/officeart/2005/8/layout/hList7"/>
    <dgm:cxn modelId="{AA7C73CE-31CC-4735-AED0-5933034CBCA3}" type="presParOf" srcId="{5AD5DC4A-2B21-490E-8603-BBB3DAC719F4}" destId="{E76EC9A4-B0E5-43D7-A6A1-CA57D27DC56B}" srcOrd="2" destOrd="0" presId="urn:microsoft.com/office/officeart/2005/8/layout/hList7"/>
    <dgm:cxn modelId="{EE3CF0B1-9B65-4B0D-AC5A-DE2D516E4139}" type="presParOf" srcId="{5AD5DC4A-2B21-490E-8603-BBB3DAC719F4}" destId="{7D3D84D8-7FEE-4BD1-B8D1-8EA2F5ACF629}" srcOrd="3" destOrd="0" presId="urn:microsoft.com/office/officeart/2005/8/layout/hList7"/>
    <dgm:cxn modelId="{F54838BB-C2C3-46D4-80E8-B54726385F6A}" type="presParOf" srcId="{65E82E7D-0F12-45C2-802F-609F6B002446}" destId="{B44F394F-74DA-4C86-8C93-C8C8A5216465}" srcOrd="1" destOrd="0" presId="urn:microsoft.com/office/officeart/2005/8/layout/hList7"/>
    <dgm:cxn modelId="{7EBD0986-B788-4618-9483-3D89146927CF}" type="presParOf" srcId="{65E82E7D-0F12-45C2-802F-609F6B002446}" destId="{784E7A4E-A461-44EB-AAC1-932C48F1F594}" srcOrd="2" destOrd="0" presId="urn:microsoft.com/office/officeart/2005/8/layout/hList7"/>
    <dgm:cxn modelId="{E641253F-890D-4F70-BDBC-42E60B893991}" type="presParOf" srcId="{784E7A4E-A461-44EB-AAC1-932C48F1F594}" destId="{0C82C672-0C77-4437-8FC0-C87DE8A890CD}" srcOrd="0" destOrd="0" presId="urn:microsoft.com/office/officeart/2005/8/layout/hList7"/>
    <dgm:cxn modelId="{DE5950C4-5690-4BAC-848E-5C85E706189A}" type="presParOf" srcId="{784E7A4E-A461-44EB-AAC1-932C48F1F594}" destId="{DCFF4020-4CDA-4193-972A-3169F7462932}" srcOrd="1" destOrd="0" presId="urn:microsoft.com/office/officeart/2005/8/layout/hList7"/>
    <dgm:cxn modelId="{F5EB5CFF-4C1B-4533-A940-FA30D2261F75}" type="presParOf" srcId="{784E7A4E-A461-44EB-AAC1-932C48F1F594}" destId="{72A7E1A8-D14D-4F26-9104-2F1DE9FE801D}" srcOrd="2" destOrd="0" presId="urn:microsoft.com/office/officeart/2005/8/layout/hList7"/>
    <dgm:cxn modelId="{B4FACA0D-0EF0-4446-912B-95A9EA0E89A2}" type="presParOf" srcId="{784E7A4E-A461-44EB-AAC1-932C48F1F594}" destId="{7785D289-8666-4082-85AD-7F06585502E6}" srcOrd="3" destOrd="0" presId="urn:microsoft.com/office/officeart/2005/8/layout/hList7"/>
    <dgm:cxn modelId="{4B865644-60BE-489D-B846-274764425607}" type="presParOf" srcId="{65E82E7D-0F12-45C2-802F-609F6B002446}" destId="{FF50BB40-C691-47DF-89EE-0858947929AA}" srcOrd="3" destOrd="0" presId="urn:microsoft.com/office/officeart/2005/8/layout/hList7"/>
    <dgm:cxn modelId="{84E8BD67-81B3-448A-AB0C-B3CB75A46455}" type="presParOf" srcId="{65E82E7D-0F12-45C2-802F-609F6B002446}" destId="{136BC332-4AE2-4091-A461-86152FCBA073}" srcOrd="4" destOrd="0" presId="urn:microsoft.com/office/officeart/2005/8/layout/hList7"/>
    <dgm:cxn modelId="{374D50B6-7E9D-4B9A-BB2B-CB162A078610}" type="presParOf" srcId="{136BC332-4AE2-4091-A461-86152FCBA073}" destId="{32AA3673-819E-4DFE-9C4D-73D53850BF0C}" srcOrd="0" destOrd="0" presId="urn:microsoft.com/office/officeart/2005/8/layout/hList7"/>
    <dgm:cxn modelId="{EEE3049F-AB43-427E-B1EB-666E0E94B30C}" type="presParOf" srcId="{136BC332-4AE2-4091-A461-86152FCBA073}" destId="{F538C9E7-642F-4CD5-824F-91A69CF85BD1}" srcOrd="1" destOrd="0" presId="urn:microsoft.com/office/officeart/2005/8/layout/hList7"/>
    <dgm:cxn modelId="{13815B08-7D2F-4157-9871-B760125CCA4D}" type="presParOf" srcId="{136BC332-4AE2-4091-A461-86152FCBA073}" destId="{0F1990AE-60B3-4792-8639-AAEA30662043}" srcOrd="2" destOrd="0" presId="urn:microsoft.com/office/officeart/2005/8/layout/hList7"/>
    <dgm:cxn modelId="{AD6B86A5-4D51-4875-91D1-59E39D08A323}" type="presParOf" srcId="{136BC332-4AE2-4091-A461-86152FCBA073}" destId="{D863CE5C-DD9E-4D38-BEC8-DD161EBE5BCB}" srcOrd="3" destOrd="0" presId="urn:microsoft.com/office/officeart/2005/8/layout/hList7"/>
    <dgm:cxn modelId="{9D9868DC-67CC-42AA-8D42-AEAF64D43371}" type="presParOf" srcId="{65E82E7D-0F12-45C2-802F-609F6B002446}" destId="{43AF5F6E-CB4F-4896-983E-D5EBBD5737F9}" srcOrd="5" destOrd="0" presId="urn:microsoft.com/office/officeart/2005/8/layout/hList7"/>
    <dgm:cxn modelId="{98630B30-0F18-4F9D-9508-F27558E5E30A}" type="presParOf" srcId="{65E82E7D-0F12-45C2-802F-609F6B002446}" destId="{53FBEB98-0FA9-4E22-AAE0-168AF65CC3A2}" srcOrd="6" destOrd="0" presId="urn:microsoft.com/office/officeart/2005/8/layout/hList7"/>
    <dgm:cxn modelId="{4FB90264-8A7C-4DC5-BA93-0DB7AFCEBC18}" type="presParOf" srcId="{53FBEB98-0FA9-4E22-AAE0-168AF65CC3A2}" destId="{73ADFAC7-F474-4C3E-81A4-69FBF264706D}" srcOrd="0" destOrd="0" presId="urn:microsoft.com/office/officeart/2005/8/layout/hList7"/>
    <dgm:cxn modelId="{3A14F25E-CE79-4300-BCE7-71A2D1CA7A2F}" type="presParOf" srcId="{53FBEB98-0FA9-4E22-AAE0-168AF65CC3A2}" destId="{924434F0-A4D7-40BB-803B-334AAED53AAA}" srcOrd="1" destOrd="0" presId="urn:microsoft.com/office/officeart/2005/8/layout/hList7"/>
    <dgm:cxn modelId="{204F860B-A9B5-4A5D-9368-AE01105403A6}" type="presParOf" srcId="{53FBEB98-0FA9-4E22-AAE0-168AF65CC3A2}" destId="{70D7AC4A-90C1-440B-B005-3CD167D82ECB}" srcOrd="2" destOrd="0" presId="urn:microsoft.com/office/officeart/2005/8/layout/hList7"/>
    <dgm:cxn modelId="{87A103B7-BAD8-4E72-AA54-513213D08762}" type="presParOf" srcId="{53FBEB98-0FA9-4E22-AAE0-168AF65CC3A2}" destId="{7BE11C40-414A-492F-9576-7A58E5FEBC2C}" srcOrd="3" destOrd="0" presId="urn:microsoft.com/office/officeart/2005/8/layout/hList7"/>
    <dgm:cxn modelId="{CE003EDC-565F-4400-9AED-009356A185C7}" type="presParOf" srcId="{65E82E7D-0F12-45C2-802F-609F6B002446}" destId="{EE47F1F1-C09F-41A0-8B96-413C0904703A}" srcOrd="7" destOrd="0" presId="urn:microsoft.com/office/officeart/2005/8/layout/hList7"/>
    <dgm:cxn modelId="{3F20B7D3-13E8-43AC-8AD9-2D84E8888921}" type="presParOf" srcId="{65E82E7D-0F12-45C2-802F-609F6B002446}" destId="{236D180D-892E-4F55-B1CE-4B34A410628C}" srcOrd="8" destOrd="0" presId="urn:microsoft.com/office/officeart/2005/8/layout/hList7"/>
    <dgm:cxn modelId="{29E7C87F-01E2-4896-80C2-31CD977469D8}" type="presParOf" srcId="{236D180D-892E-4F55-B1CE-4B34A410628C}" destId="{948E3B64-D521-4960-819A-8486E6DF7721}" srcOrd="0" destOrd="0" presId="urn:microsoft.com/office/officeart/2005/8/layout/hList7"/>
    <dgm:cxn modelId="{EB56D23D-FA7A-4624-8305-6E897B058172}" type="presParOf" srcId="{236D180D-892E-4F55-B1CE-4B34A410628C}" destId="{B6F7D221-6611-45E9-A86C-B66E7182F549}" srcOrd="1" destOrd="0" presId="urn:microsoft.com/office/officeart/2005/8/layout/hList7"/>
    <dgm:cxn modelId="{37F74B9C-14CC-4442-8041-082B9924082E}" type="presParOf" srcId="{236D180D-892E-4F55-B1CE-4B34A410628C}" destId="{88924720-7012-432F-83DF-D04D16F110D3}" srcOrd="2" destOrd="0" presId="urn:microsoft.com/office/officeart/2005/8/layout/hList7"/>
    <dgm:cxn modelId="{48C45293-1B9B-4482-B917-DA69FB09F784}" type="presParOf" srcId="{236D180D-892E-4F55-B1CE-4B34A410628C}" destId="{6DA18F3D-F503-45B4-9EAE-400BC044A184}" srcOrd="3" destOrd="0" presId="urn:microsoft.com/office/officeart/2005/8/layout/hList7"/>
    <dgm:cxn modelId="{E624E8D9-2C2B-49FD-B0D0-C3EA329A9183}" type="presParOf" srcId="{65E82E7D-0F12-45C2-802F-609F6B002446}" destId="{9AB909FE-6211-420D-A2D6-E0C09E01E7E2}" srcOrd="9" destOrd="0" presId="urn:microsoft.com/office/officeart/2005/8/layout/hList7"/>
    <dgm:cxn modelId="{40E34E56-9150-4015-B334-41BC7CCE6B12}" type="presParOf" srcId="{65E82E7D-0F12-45C2-802F-609F6B002446}" destId="{08E59664-D07F-4AF5-9474-A022DB278305}" srcOrd="10" destOrd="0" presId="urn:microsoft.com/office/officeart/2005/8/layout/hList7"/>
    <dgm:cxn modelId="{88D04E20-C89A-4EF9-96A4-0453A49E6288}" type="presParOf" srcId="{08E59664-D07F-4AF5-9474-A022DB278305}" destId="{4B7DC6F8-1C9C-442E-8C64-A1795660994B}" srcOrd="0" destOrd="0" presId="urn:microsoft.com/office/officeart/2005/8/layout/hList7"/>
    <dgm:cxn modelId="{0EEACB93-71A1-4950-8B38-88150DBFD97A}" type="presParOf" srcId="{08E59664-D07F-4AF5-9474-A022DB278305}" destId="{E2CA8A90-985B-4DBC-B964-B2C3BDA883C2}" srcOrd="1" destOrd="0" presId="urn:microsoft.com/office/officeart/2005/8/layout/hList7"/>
    <dgm:cxn modelId="{63853E16-7570-4F06-B362-4410953673A8}" type="presParOf" srcId="{08E59664-D07F-4AF5-9474-A022DB278305}" destId="{B5D7170B-A1C4-48A8-B535-594AD082F74A}" srcOrd="2" destOrd="0" presId="urn:microsoft.com/office/officeart/2005/8/layout/hList7"/>
    <dgm:cxn modelId="{8A2C2680-9E40-4A8C-AD82-45DAA2D2D388}" type="presParOf" srcId="{08E59664-D07F-4AF5-9474-A022DB278305}" destId="{BBBA344C-2ED5-4345-9F09-C0C1873E56F9}" srcOrd="3" destOrd="0" presId="urn:microsoft.com/office/officeart/2005/8/layout/hList7"/>
    <dgm:cxn modelId="{6C19A78B-8A9E-42C1-8EEF-8BA839945DD5}" type="presParOf" srcId="{65E82E7D-0F12-45C2-802F-609F6B002446}" destId="{749B90B8-9F5D-405B-B9B4-EDD25C48DEE7}" srcOrd="11" destOrd="0" presId="urn:microsoft.com/office/officeart/2005/8/layout/hList7"/>
    <dgm:cxn modelId="{D2C886EF-6555-4279-97B8-B5C35CA5943D}" type="presParOf" srcId="{65E82E7D-0F12-45C2-802F-609F6B002446}" destId="{272A344E-96FB-457B-9EBA-52F71A468353}" srcOrd="12" destOrd="0" presId="urn:microsoft.com/office/officeart/2005/8/layout/hList7"/>
    <dgm:cxn modelId="{AB76932F-0276-4B89-9318-F028641135DF}" type="presParOf" srcId="{272A344E-96FB-457B-9EBA-52F71A468353}" destId="{8C99BEFF-0447-4A2E-A92C-88210BF2604E}" srcOrd="0" destOrd="0" presId="urn:microsoft.com/office/officeart/2005/8/layout/hList7"/>
    <dgm:cxn modelId="{968D09E3-DD4B-41C1-8B8B-45C95F11D74B}" type="presParOf" srcId="{272A344E-96FB-457B-9EBA-52F71A468353}" destId="{BA628C69-5356-4E2A-A932-18343D848D15}" srcOrd="1" destOrd="0" presId="urn:microsoft.com/office/officeart/2005/8/layout/hList7"/>
    <dgm:cxn modelId="{76CF3355-EDCE-4C90-B6D4-C85373A7183F}" type="presParOf" srcId="{272A344E-96FB-457B-9EBA-52F71A468353}" destId="{7876F79F-DA2E-4D34-90CD-BFAC48DB0C5A}" srcOrd="2" destOrd="0" presId="urn:microsoft.com/office/officeart/2005/8/layout/hList7"/>
    <dgm:cxn modelId="{A04E92B3-A4B1-4EF7-9544-DF95C753D46B}" type="presParOf" srcId="{272A344E-96FB-457B-9EBA-52F71A468353}" destId="{18A944BB-7D59-4C25-8D48-6D51C9B12620}"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7249151-9C4D-467E-91E5-AC3618AE29C1}" type="doc">
      <dgm:prSet loTypeId="urn:microsoft.com/office/officeart/2008/layout/AlternatingPictureBlocks" loCatId="list" qsTypeId="urn:microsoft.com/office/officeart/2005/8/quickstyle/3d2" qsCatId="3D" csTypeId="urn:microsoft.com/office/officeart/2005/8/colors/colorful5" csCatId="colorful" phldr="1"/>
      <dgm:spPr/>
    </dgm:pt>
    <dgm:pt modelId="{47736944-6426-4DFA-8F45-D38E943C5CC5}">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F476C5C9-F552-465B-8596-DBD572CBF8B3}" type="parTrans" cxnId="{A44D6E0E-2A4A-4CD9-95F3-03C4F0DA8566}">
      <dgm:prSet/>
      <dgm:spPr/>
      <dgm:t>
        <a:bodyPr/>
        <a:lstStyle/>
        <a:p>
          <a:endParaRPr lang="ru-RU"/>
        </a:p>
      </dgm:t>
    </dgm:pt>
    <dgm:pt modelId="{33DD155E-A790-474E-A4F8-62BA87CE40A0}" type="sibTrans" cxnId="{A44D6E0E-2A4A-4CD9-95F3-03C4F0DA8566}">
      <dgm:prSet/>
      <dgm:spPr/>
      <dgm:t>
        <a:bodyPr/>
        <a:lstStyle/>
        <a:p>
          <a:endParaRPr lang="ru-RU"/>
        </a:p>
      </dgm:t>
    </dgm:pt>
    <dgm:pt modelId="{3C0D37DE-E8D8-4D06-B37E-CF564C8459B6}">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F145D1A7-2F30-4BB5-800D-D5633A88A116}" type="parTrans" cxnId="{445F9E85-E818-4FF5-AC9E-F97A6ED117C5}">
      <dgm:prSet/>
      <dgm:spPr/>
      <dgm:t>
        <a:bodyPr/>
        <a:lstStyle/>
        <a:p>
          <a:endParaRPr lang="ru-RU"/>
        </a:p>
      </dgm:t>
    </dgm:pt>
    <dgm:pt modelId="{C28C3A27-9A96-4E16-AFBF-AD71E17040BD}" type="sibTrans" cxnId="{445F9E85-E818-4FF5-AC9E-F97A6ED117C5}">
      <dgm:prSet/>
      <dgm:spPr/>
      <dgm:t>
        <a:bodyPr/>
        <a:lstStyle/>
        <a:p>
          <a:endParaRPr lang="ru-RU"/>
        </a:p>
      </dgm:t>
    </dgm:pt>
    <dgm:pt modelId="{962F9176-751D-442B-BCC8-D2C109EB75C7}">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0DE6CCD6-9AF6-4F8F-98D5-36127E600071}" type="parTrans" cxnId="{28D0FE9B-ACDB-451D-BFAD-5B756CE69148}">
      <dgm:prSet/>
      <dgm:spPr/>
      <dgm:t>
        <a:bodyPr/>
        <a:lstStyle/>
        <a:p>
          <a:endParaRPr lang="ru-RU"/>
        </a:p>
      </dgm:t>
    </dgm:pt>
    <dgm:pt modelId="{D4203510-D0ED-40C4-847C-C4EFD5601273}" type="sibTrans" cxnId="{28D0FE9B-ACDB-451D-BFAD-5B756CE69148}">
      <dgm:prSet/>
      <dgm:spPr/>
      <dgm:t>
        <a:bodyPr/>
        <a:lstStyle/>
        <a:p>
          <a:endParaRPr lang="ru-RU"/>
        </a:p>
      </dgm:t>
    </dgm:pt>
    <dgm:pt modelId="{4ACF5F22-57D2-4BB0-AB7B-5C2B4B4676E3}" type="pres">
      <dgm:prSet presAssocID="{47249151-9C4D-467E-91E5-AC3618AE29C1}" presName="linearFlow" presStyleCnt="0">
        <dgm:presLayoutVars>
          <dgm:dir/>
          <dgm:resizeHandles val="exact"/>
        </dgm:presLayoutVars>
      </dgm:prSet>
      <dgm:spPr/>
    </dgm:pt>
    <dgm:pt modelId="{9C2214E4-D8FF-46B2-8071-65409E72AB52}" type="pres">
      <dgm:prSet presAssocID="{47736944-6426-4DFA-8F45-D38E943C5CC5}" presName="comp" presStyleCnt="0"/>
      <dgm:spPr/>
    </dgm:pt>
    <dgm:pt modelId="{B5100687-C3FC-4791-A35A-64C866455B5A}" type="pres">
      <dgm:prSet presAssocID="{47736944-6426-4DFA-8F45-D38E943C5CC5}" presName="rect2" presStyleLbl="node1" presStyleIdx="0" presStyleCnt="3">
        <dgm:presLayoutVars>
          <dgm:bulletEnabled val="1"/>
        </dgm:presLayoutVars>
      </dgm:prSet>
      <dgm:spPr/>
    </dgm:pt>
    <dgm:pt modelId="{1515B4D5-14BC-4420-BACA-EA3F2CCE9D27}" type="pres">
      <dgm:prSet presAssocID="{47736944-6426-4DFA-8F45-D38E943C5CC5}" presName="rect1" presStyleLbl="lnNode1" presStyleIdx="0" presStyleCnt="3"/>
      <dgm:spPr>
        <a:blipFill rotWithShape="1">
          <a:blip xmlns:r="http://schemas.openxmlformats.org/officeDocument/2006/relationships" r:embed="rId1"/>
          <a:srcRect/>
          <a:stretch>
            <a:fillRect l="-17000" r="-17000"/>
          </a:stretch>
        </a:blipFill>
      </dgm:spPr>
    </dgm:pt>
    <dgm:pt modelId="{D66E3A52-38FA-4F1B-A0B4-23A78CA775F5}" type="pres">
      <dgm:prSet presAssocID="{33DD155E-A790-474E-A4F8-62BA87CE40A0}" presName="sibTrans" presStyleCnt="0"/>
      <dgm:spPr/>
    </dgm:pt>
    <dgm:pt modelId="{4562A475-1833-4957-A2C6-52F9C13EACB2}" type="pres">
      <dgm:prSet presAssocID="{3C0D37DE-E8D8-4D06-B37E-CF564C8459B6}" presName="comp" presStyleCnt="0"/>
      <dgm:spPr/>
    </dgm:pt>
    <dgm:pt modelId="{8F57459E-7DE8-44E6-AA94-7538A035ADC0}" type="pres">
      <dgm:prSet presAssocID="{3C0D37DE-E8D8-4D06-B37E-CF564C8459B6}" presName="rect2" presStyleLbl="node1" presStyleIdx="1" presStyleCnt="3">
        <dgm:presLayoutVars>
          <dgm:bulletEnabled val="1"/>
        </dgm:presLayoutVars>
      </dgm:prSet>
      <dgm:spPr/>
    </dgm:pt>
    <dgm:pt modelId="{752BFC91-6CF3-46ED-AFD8-6868F2AAE2EA}" type="pres">
      <dgm:prSet presAssocID="{3C0D37DE-E8D8-4D06-B37E-CF564C8459B6}" presName="rect1" presStyleLbl="lnNode1" presStyleIdx="1" presStyleCnt="3"/>
      <dgm:spPr>
        <a:blipFill rotWithShape="1">
          <a:blip xmlns:r="http://schemas.openxmlformats.org/officeDocument/2006/relationships" r:embed="rId2"/>
          <a:srcRect/>
          <a:stretch>
            <a:fillRect l="-40000" r="-40000"/>
          </a:stretch>
        </a:blipFill>
      </dgm:spPr>
    </dgm:pt>
    <dgm:pt modelId="{7BCF8F14-3492-42C0-9098-74D3C18AEA42}" type="pres">
      <dgm:prSet presAssocID="{C28C3A27-9A96-4E16-AFBF-AD71E17040BD}" presName="sibTrans" presStyleCnt="0"/>
      <dgm:spPr/>
    </dgm:pt>
    <dgm:pt modelId="{61C1466C-5AF4-4B6D-AFB6-56336CB3D9D0}" type="pres">
      <dgm:prSet presAssocID="{962F9176-751D-442B-BCC8-D2C109EB75C7}" presName="comp" presStyleCnt="0"/>
      <dgm:spPr/>
    </dgm:pt>
    <dgm:pt modelId="{D36BA912-BFAB-43B3-A68E-75D9ECC663C0}" type="pres">
      <dgm:prSet presAssocID="{962F9176-751D-442B-BCC8-D2C109EB75C7}" presName="rect2" presStyleLbl="node1" presStyleIdx="2" presStyleCnt="3">
        <dgm:presLayoutVars>
          <dgm:bulletEnabled val="1"/>
        </dgm:presLayoutVars>
      </dgm:prSet>
      <dgm:spPr/>
    </dgm:pt>
    <dgm:pt modelId="{656809F5-F807-4610-9BCC-FDA8A707DF41}" type="pres">
      <dgm:prSet presAssocID="{962F9176-751D-442B-BCC8-D2C109EB75C7}" presName="rect1" presStyleLbl="lnNode1" presStyleIdx="2" presStyleCnt="3"/>
      <dgm:spPr>
        <a:blipFill rotWithShape="1">
          <a:blip xmlns:r="http://schemas.openxmlformats.org/officeDocument/2006/relationships" r:embed="rId3"/>
          <a:srcRect/>
          <a:stretch>
            <a:fillRect l="-17000" r="-17000"/>
          </a:stretch>
        </a:blipFill>
      </dgm:spPr>
    </dgm:pt>
  </dgm:ptLst>
  <dgm:cxnLst>
    <dgm:cxn modelId="{A44D6E0E-2A4A-4CD9-95F3-03C4F0DA8566}" srcId="{47249151-9C4D-467E-91E5-AC3618AE29C1}" destId="{47736944-6426-4DFA-8F45-D38E943C5CC5}" srcOrd="0" destOrd="0" parTransId="{F476C5C9-F552-465B-8596-DBD572CBF8B3}" sibTransId="{33DD155E-A790-474E-A4F8-62BA87CE40A0}"/>
    <dgm:cxn modelId="{2DC7AD1B-2309-43B8-AE73-0C361DD3CE50}" type="presOf" srcId="{3C0D37DE-E8D8-4D06-B37E-CF564C8459B6}" destId="{8F57459E-7DE8-44E6-AA94-7538A035ADC0}" srcOrd="0" destOrd="0" presId="urn:microsoft.com/office/officeart/2008/layout/AlternatingPictureBlocks"/>
    <dgm:cxn modelId="{EC4BF128-EFD5-44B4-A210-D3517D4C5021}" type="presOf" srcId="{47249151-9C4D-467E-91E5-AC3618AE29C1}" destId="{4ACF5F22-57D2-4BB0-AB7B-5C2B4B4676E3}" srcOrd="0" destOrd="0" presId="urn:microsoft.com/office/officeart/2008/layout/AlternatingPictureBlocks"/>
    <dgm:cxn modelId="{445F9E85-E818-4FF5-AC9E-F97A6ED117C5}" srcId="{47249151-9C4D-467E-91E5-AC3618AE29C1}" destId="{3C0D37DE-E8D8-4D06-B37E-CF564C8459B6}" srcOrd="1" destOrd="0" parTransId="{F145D1A7-2F30-4BB5-800D-D5633A88A116}" sibTransId="{C28C3A27-9A96-4E16-AFBF-AD71E17040BD}"/>
    <dgm:cxn modelId="{28D0FE9B-ACDB-451D-BFAD-5B756CE69148}" srcId="{47249151-9C4D-467E-91E5-AC3618AE29C1}" destId="{962F9176-751D-442B-BCC8-D2C109EB75C7}" srcOrd="2" destOrd="0" parTransId="{0DE6CCD6-9AF6-4F8F-98D5-36127E600071}" sibTransId="{D4203510-D0ED-40C4-847C-C4EFD5601273}"/>
    <dgm:cxn modelId="{ED597DA0-8720-4E10-B8E4-4C88131384A1}" type="presOf" srcId="{47736944-6426-4DFA-8F45-D38E943C5CC5}" destId="{B5100687-C3FC-4791-A35A-64C866455B5A}" srcOrd="0" destOrd="0" presId="urn:microsoft.com/office/officeart/2008/layout/AlternatingPictureBlocks"/>
    <dgm:cxn modelId="{1443BFD2-0CB9-40B7-8CD7-E6E70A9A4544}" type="presOf" srcId="{962F9176-751D-442B-BCC8-D2C109EB75C7}" destId="{D36BA912-BFAB-43B3-A68E-75D9ECC663C0}" srcOrd="0" destOrd="0" presId="urn:microsoft.com/office/officeart/2008/layout/AlternatingPictureBlocks"/>
    <dgm:cxn modelId="{1C44691A-8E79-49BC-B578-A308207DADDD}" type="presParOf" srcId="{4ACF5F22-57D2-4BB0-AB7B-5C2B4B4676E3}" destId="{9C2214E4-D8FF-46B2-8071-65409E72AB52}" srcOrd="0" destOrd="0" presId="urn:microsoft.com/office/officeart/2008/layout/AlternatingPictureBlocks"/>
    <dgm:cxn modelId="{8F58B40A-E6A9-4147-A86F-58FE3A02A390}" type="presParOf" srcId="{9C2214E4-D8FF-46B2-8071-65409E72AB52}" destId="{B5100687-C3FC-4791-A35A-64C866455B5A}" srcOrd="0" destOrd="0" presId="urn:microsoft.com/office/officeart/2008/layout/AlternatingPictureBlocks"/>
    <dgm:cxn modelId="{2F1F1A1D-7DFD-4589-B034-C6385991C1C3}" type="presParOf" srcId="{9C2214E4-D8FF-46B2-8071-65409E72AB52}" destId="{1515B4D5-14BC-4420-BACA-EA3F2CCE9D27}" srcOrd="1" destOrd="0" presId="urn:microsoft.com/office/officeart/2008/layout/AlternatingPictureBlocks"/>
    <dgm:cxn modelId="{1175080C-CE14-4872-B27A-DB3D90ECBF46}" type="presParOf" srcId="{4ACF5F22-57D2-4BB0-AB7B-5C2B4B4676E3}" destId="{D66E3A52-38FA-4F1B-A0B4-23A78CA775F5}" srcOrd="1" destOrd="0" presId="urn:microsoft.com/office/officeart/2008/layout/AlternatingPictureBlocks"/>
    <dgm:cxn modelId="{9558B532-7C9B-483E-8912-63A1E2227423}" type="presParOf" srcId="{4ACF5F22-57D2-4BB0-AB7B-5C2B4B4676E3}" destId="{4562A475-1833-4957-A2C6-52F9C13EACB2}" srcOrd="2" destOrd="0" presId="urn:microsoft.com/office/officeart/2008/layout/AlternatingPictureBlocks"/>
    <dgm:cxn modelId="{DB953EFC-462D-40D8-94BC-2B817DCAC641}" type="presParOf" srcId="{4562A475-1833-4957-A2C6-52F9C13EACB2}" destId="{8F57459E-7DE8-44E6-AA94-7538A035ADC0}" srcOrd="0" destOrd="0" presId="urn:microsoft.com/office/officeart/2008/layout/AlternatingPictureBlocks"/>
    <dgm:cxn modelId="{992FE2C1-65E7-4F31-A6D0-9C2960B68770}" type="presParOf" srcId="{4562A475-1833-4957-A2C6-52F9C13EACB2}" destId="{752BFC91-6CF3-46ED-AFD8-6868F2AAE2EA}" srcOrd="1" destOrd="0" presId="urn:microsoft.com/office/officeart/2008/layout/AlternatingPictureBlocks"/>
    <dgm:cxn modelId="{F15367F1-CD38-4E91-A3D5-66BA85E6110B}" type="presParOf" srcId="{4ACF5F22-57D2-4BB0-AB7B-5C2B4B4676E3}" destId="{7BCF8F14-3492-42C0-9098-74D3C18AEA42}" srcOrd="3" destOrd="0" presId="urn:microsoft.com/office/officeart/2008/layout/AlternatingPictureBlocks"/>
    <dgm:cxn modelId="{81D8B750-72BB-40B4-A71E-D46A65375020}" type="presParOf" srcId="{4ACF5F22-57D2-4BB0-AB7B-5C2B4B4676E3}" destId="{61C1466C-5AF4-4B6D-AFB6-56336CB3D9D0}" srcOrd="4" destOrd="0" presId="urn:microsoft.com/office/officeart/2008/layout/AlternatingPictureBlocks"/>
    <dgm:cxn modelId="{6B206035-87D5-4B5E-8C2F-05516A7DC193}" type="presParOf" srcId="{61C1466C-5AF4-4B6D-AFB6-56336CB3D9D0}" destId="{D36BA912-BFAB-43B3-A68E-75D9ECC663C0}" srcOrd="0" destOrd="0" presId="urn:microsoft.com/office/officeart/2008/layout/AlternatingPictureBlocks"/>
    <dgm:cxn modelId="{24CF465D-F8EE-47F9-AD2F-F3D3BFB14807}" type="presParOf" srcId="{61C1466C-5AF4-4B6D-AFB6-56336CB3D9D0}" destId="{656809F5-F807-4610-9BCC-FDA8A707DF41}" srcOrd="1" destOrd="0" presId="urn:microsoft.com/office/officeart/2008/layout/AlternatingPictureBlock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7249151-9C4D-467E-91E5-AC3618AE29C1}" type="doc">
      <dgm:prSet loTypeId="urn:microsoft.com/office/officeart/2008/layout/AlternatingPictureBlocks" loCatId="list" qsTypeId="urn:microsoft.com/office/officeart/2005/8/quickstyle/3d1" qsCatId="3D" csTypeId="urn:microsoft.com/office/officeart/2005/8/colors/colorful5" csCatId="colorful" phldr="1"/>
      <dgm:spPr/>
    </dgm:pt>
    <dgm:pt modelId="{47736944-6426-4DFA-8F45-D38E943C5CC5}">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F476C5C9-F552-465B-8596-DBD572CBF8B3}" type="parTrans" cxnId="{A44D6E0E-2A4A-4CD9-95F3-03C4F0DA8566}">
      <dgm:prSet/>
      <dgm:spPr/>
      <dgm:t>
        <a:bodyPr/>
        <a:lstStyle/>
        <a:p>
          <a:endParaRPr lang="ru-RU"/>
        </a:p>
      </dgm:t>
    </dgm:pt>
    <dgm:pt modelId="{33DD155E-A790-474E-A4F8-62BA87CE40A0}" type="sibTrans" cxnId="{A44D6E0E-2A4A-4CD9-95F3-03C4F0DA8566}">
      <dgm:prSet/>
      <dgm:spPr/>
      <dgm:t>
        <a:bodyPr/>
        <a:lstStyle/>
        <a:p>
          <a:endParaRPr lang="ru-RU"/>
        </a:p>
      </dgm:t>
    </dgm:pt>
    <dgm:pt modelId="{3C0D37DE-E8D8-4D06-B37E-CF564C8459B6}">
      <dgm:prSet phldrT="[Текст]" custT="1"/>
      <dgm:spPr/>
      <dgm:t>
        <a:bodyPr/>
        <a:lstStyle/>
        <a:p>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Жилищно</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 коммунальное хозяйство</a:t>
          </a:r>
        </a:p>
      </dgm:t>
    </dgm:pt>
    <dgm:pt modelId="{F145D1A7-2F30-4BB5-800D-D5633A88A116}" type="parTrans" cxnId="{445F9E85-E818-4FF5-AC9E-F97A6ED117C5}">
      <dgm:prSet/>
      <dgm:spPr/>
      <dgm:t>
        <a:bodyPr/>
        <a:lstStyle/>
        <a:p>
          <a:endParaRPr lang="ru-RU"/>
        </a:p>
      </dgm:t>
    </dgm:pt>
    <dgm:pt modelId="{C28C3A27-9A96-4E16-AFBF-AD71E17040BD}" type="sibTrans" cxnId="{445F9E85-E818-4FF5-AC9E-F97A6ED117C5}">
      <dgm:prSet/>
      <dgm:spPr/>
      <dgm:t>
        <a:bodyPr/>
        <a:lstStyle/>
        <a:p>
          <a:endParaRPr lang="ru-RU"/>
        </a:p>
      </dgm:t>
    </dgm:pt>
    <dgm:pt modelId="{962F9176-751D-442B-BCC8-D2C109EB75C7}">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0DE6CCD6-9AF6-4F8F-98D5-36127E600071}" type="parTrans" cxnId="{28D0FE9B-ACDB-451D-BFAD-5B756CE69148}">
      <dgm:prSet/>
      <dgm:spPr/>
      <dgm:t>
        <a:bodyPr/>
        <a:lstStyle/>
        <a:p>
          <a:endParaRPr lang="ru-RU"/>
        </a:p>
      </dgm:t>
    </dgm:pt>
    <dgm:pt modelId="{D4203510-D0ED-40C4-847C-C4EFD5601273}" type="sibTrans" cxnId="{28D0FE9B-ACDB-451D-BFAD-5B756CE69148}">
      <dgm:prSet/>
      <dgm:spPr/>
      <dgm:t>
        <a:bodyPr/>
        <a:lstStyle/>
        <a:p>
          <a:endParaRPr lang="ru-RU"/>
        </a:p>
      </dgm:t>
    </dgm:pt>
    <dgm:pt modelId="{4ACF5F22-57D2-4BB0-AB7B-5C2B4B4676E3}" type="pres">
      <dgm:prSet presAssocID="{47249151-9C4D-467E-91E5-AC3618AE29C1}" presName="linearFlow" presStyleCnt="0">
        <dgm:presLayoutVars>
          <dgm:dir/>
          <dgm:resizeHandles val="exact"/>
        </dgm:presLayoutVars>
      </dgm:prSet>
      <dgm:spPr/>
    </dgm:pt>
    <dgm:pt modelId="{9C2214E4-D8FF-46B2-8071-65409E72AB52}" type="pres">
      <dgm:prSet presAssocID="{47736944-6426-4DFA-8F45-D38E943C5CC5}" presName="comp" presStyleCnt="0"/>
      <dgm:spPr/>
    </dgm:pt>
    <dgm:pt modelId="{B5100687-C3FC-4791-A35A-64C866455B5A}" type="pres">
      <dgm:prSet presAssocID="{47736944-6426-4DFA-8F45-D38E943C5CC5}" presName="rect2" presStyleLbl="node1" presStyleIdx="0" presStyleCnt="3">
        <dgm:presLayoutVars>
          <dgm:bulletEnabled val="1"/>
        </dgm:presLayoutVars>
      </dgm:prSet>
      <dgm:spPr/>
    </dgm:pt>
    <dgm:pt modelId="{1515B4D5-14BC-4420-BACA-EA3F2CCE9D27}" type="pres">
      <dgm:prSet presAssocID="{47736944-6426-4DFA-8F45-D38E943C5CC5}" presName="rect1" presStyleLbl="lnNode1" presStyleIdx="0" presStyleCnt="3"/>
      <dgm:spPr>
        <a:blipFill rotWithShape="1">
          <a:blip xmlns:r="http://schemas.openxmlformats.org/officeDocument/2006/relationships" r:embed="rId1"/>
          <a:srcRect/>
          <a:stretch>
            <a:fillRect l="-26000" r="-26000"/>
          </a:stretch>
        </a:blipFill>
      </dgm:spPr>
    </dgm:pt>
    <dgm:pt modelId="{D66E3A52-38FA-4F1B-A0B4-23A78CA775F5}" type="pres">
      <dgm:prSet presAssocID="{33DD155E-A790-474E-A4F8-62BA87CE40A0}" presName="sibTrans" presStyleCnt="0"/>
      <dgm:spPr/>
    </dgm:pt>
    <dgm:pt modelId="{4562A475-1833-4957-A2C6-52F9C13EACB2}" type="pres">
      <dgm:prSet presAssocID="{3C0D37DE-E8D8-4D06-B37E-CF564C8459B6}" presName="comp" presStyleCnt="0"/>
      <dgm:spPr/>
    </dgm:pt>
    <dgm:pt modelId="{8F57459E-7DE8-44E6-AA94-7538A035ADC0}" type="pres">
      <dgm:prSet presAssocID="{3C0D37DE-E8D8-4D06-B37E-CF564C8459B6}" presName="rect2" presStyleLbl="node1" presStyleIdx="1" presStyleCnt="3">
        <dgm:presLayoutVars>
          <dgm:bulletEnabled val="1"/>
        </dgm:presLayoutVars>
      </dgm:prSet>
      <dgm:spPr/>
    </dgm:pt>
    <dgm:pt modelId="{752BFC91-6CF3-46ED-AFD8-6868F2AAE2EA}" type="pres">
      <dgm:prSet presAssocID="{3C0D37DE-E8D8-4D06-B37E-CF564C8459B6}" presName="rect1" presStyleLbl="lnNode1" presStyleIdx="1" presStyleCnt="3"/>
      <dgm:spPr>
        <a:blipFill rotWithShape="1">
          <a:blip xmlns:r="http://schemas.openxmlformats.org/officeDocument/2006/relationships" r:embed="rId2"/>
          <a:srcRect/>
          <a:stretch>
            <a:fillRect l="-24000" r="-24000"/>
          </a:stretch>
        </a:blipFill>
      </dgm:spPr>
    </dgm:pt>
    <dgm:pt modelId="{7BCF8F14-3492-42C0-9098-74D3C18AEA42}" type="pres">
      <dgm:prSet presAssocID="{C28C3A27-9A96-4E16-AFBF-AD71E17040BD}" presName="sibTrans" presStyleCnt="0"/>
      <dgm:spPr/>
    </dgm:pt>
    <dgm:pt modelId="{61C1466C-5AF4-4B6D-AFB6-56336CB3D9D0}" type="pres">
      <dgm:prSet presAssocID="{962F9176-751D-442B-BCC8-D2C109EB75C7}" presName="comp" presStyleCnt="0"/>
      <dgm:spPr/>
    </dgm:pt>
    <dgm:pt modelId="{D36BA912-BFAB-43B3-A68E-75D9ECC663C0}" type="pres">
      <dgm:prSet presAssocID="{962F9176-751D-442B-BCC8-D2C109EB75C7}" presName="rect2" presStyleLbl="node1" presStyleIdx="2" presStyleCnt="3">
        <dgm:presLayoutVars>
          <dgm:bulletEnabled val="1"/>
        </dgm:presLayoutVars>
      </dgm:prSet>
      <dgm:spPr/>
    </dgm:pt>
    <dgm:pt modelId="{656809F5-F807-4610-9BCC-FDA8A707DF41}" type="pres">
      <dgm:prSet presAssocID="{962F9176-751D-442B-BCC8-D2C109EB75C7}" presName="rect1" presStyleLbl="lnNode1" presStyleIdx="2" presStyleCnt="3"/>
      <dgm:spPr>
        <a:blipFill rotWithShape="1">
          <a:blip xmlns:r="http://schemas.openxmlformats.org/officeDocument/2006/relationships" r:embed="rId3"/>
          <a:srcRect/>
          <a:stretch>
            <a:fillRect l="-12000" r="-12000"/>
          </a:stretch>
        </a:blipFill>
      </dgm:spPr>
    </dgm:pt>
  </dgm:ptLst>
  <dgm:cxnLst>
    <dgm:cxn modelId="{A44D6E0E-2A4A-4CD9-95F3-03C4F0DA8566}" srcId="{47249151-9C4D-467E-91E5-AC3618AE29C1}" destId="{47736944-6426-4DFA-8F45-D38E943C5CC5}" srcOrd="0" destOrd="0" parTransId="{F476C5C9-F552-465B-8596-DBD572CBF8B3}" sibTransId="{33DD155E-A790-474E-A4F8-62BA87CE40A0}"/>
    <dgm:cxn modelId="{2DC7AD1B-2309-43B8-AE73-0C361DD3CE50}" type="presOf" srcId="{3C0D37DE-E8D8-4D06-B37E-CF564C8459B6}" destId="{8F57459E-7DE8-44E6-AA94-7538A035ADC0}" srcOrd="0" destOrd="0" presId="urn:microsoft.com/office/officeart/2008/layout/AlternatingPictureBlocks"/>
    <dgm:cxn modelId="{EC4BF128-EFD5-44B4-A210-D3517D4C5021}" type="presOf" srcId="{47249151-9C4D-467E-91E5-AC3618AE29C1}" destId="{4ACF5F22-57D2-4BB0-AB7B-5C2B4B4676E3}" srcOrd="0" destOrd="0" presId="urn:microsoft.com/office/officeart/2008/layout/AlternatingPictureBlocks"/>
    <dgm:cxn modelId="{445F9E85-E818-4FF5-AC9E-F97A6ED117C5}" srcId="{47249151-9C4D-467E-91E5-AC3618AE29C1}" destId="{3C0D37DE-E8D8-4D06-B37E-CF564C8459B6}" srcOrd="1" destOrd="0" parTransId="{F145D1A7-2F30-4BB5-800D-D5633A88A116}" sibTransId="{C28C3A27-9A96-4E16-AFBF-AD71E17040BD}"/>
    <dgm:cxn modelId="{28D0FE9B-ACDB-451D-BFAD-5B756CE69148}" srcId="{47249151-9C4D-467E-91E5-AC3618AE29C1}" destId="{962F9176-751D-442B-BCC8-D2C109EB75C7}" srcOrd="2" destOrd="0" parTransId="{0DE6CCD6-9AF6-4F8F-98D5-36127E600071}" sibTransId="{D4203510-D0ED-40C4-847C-C4EFD5601273}"/>
    <dgm:cxn modelId="{ED597DA0-8720-4E10-B8E4-4C88131384A1}" type="presOf" srcId="{47736944-6426-4DFA-8F45-D38E943C5CC5}" destId="{B5100687-C3FC-4791-A35A-64C866455B5A}" srcOrd="0" destOrd="0" presId="urn:microsoft.com/office/officeart/2008/layout/AlternatingPictureBlocks"/>
    <dgm:cxn modelId="{1443BFD2-0CB9-40B7-8CD7-E6E70A9A4544}" type="presOf" srcId="{962F9176-751D-442B-BCC8-D2C109EB75C7}" destId="{D36BA912-BFAB-43B3-A68E-75D9ECC663C0}" srcOrd="0" destOrd="0" presId="urn:microsoft.com/office/officeart/2008/layout/AlternatingPictureBlocks"/>
    <dgm:cxn modelId="{1C44691A-8E79-49BC-B578-A308207DADDD}" type="presParOf" srcId="{4ACF5F22-57D2-4BB0-AB7B-5C2B4B4676E3}" destId="{9C2214E4-D8FF-46B2-8071-65409E72AB52}" srcOrd="0" destOrd="0" presId="urn:microsoft.com/office/officeart/2008/layout/AlternatingPictureBlocks"/>
    <dgm:cxn modelId="{8F58B40A-E6A9-4147-A86F-58FE3A02A390}" type="presParOf" srcId="{9C2214E4-D8FF-46B2-8071-65409E72AB52}" destId="{B5100687-C3FC-4791-A35A-64C866455B5A}" srcOrd="0" destOrd="0" presId="urn:microsoft.com/office/officeart/2008/layout/AlternatingPictureBlocks"/>
    <dgm:cxn modelId="{2F1F1A1D-7DFD-4589-B034-C6385991C1C3}" type="presParOf" srcId="{9C2214E4-D8FF-46B2-8071-65409E72AB52}" destId="{1515B4D5-14BC-4420-BACA-EA3F2CCE9D27}" srcOrd="1" destOrd="0" presId="urn:microsoft.com/office/officeart/2008/layout/AlternatingPictureBlocks"/>
    <dgm:cxn modelId="{1175080C-CE14-4872-B27A-DB3D90ECBF46}" type="presParOf" srcId="{4ACF5F22-57D2-4BB0-AB7B-5C2B4B4676E3}" destId="{D66E3A52-38FA-4F1B-A0B4-23A78CA775F5}" srcOrd="1" destOrd="0" presId="urn:microsoft.com/office/officeart/2008/layout/AlternatingPictureBlocks"/>
    <dgm:cxn modelId="{9558B532-7C9B-483E-8912-63A1E2227423}" type="presParOf" srcId="{4ACF5F22-57D2-4BB0-AB7B-5C2B4B4676E3}" destId="{4562A475-1833-4957-A2C6-52F9C13EACB2}" srcOrd="2" destOrd="0" presId="urn:microsoft.com/office/officeart/2008/layout/AlternatingPictureBlocks"/>
    <dgm:cxn modelId="{DB953EFC-462D-40D8-94BC-2B817DCAC641}" type="presParOf" srcId="{4562A475-1833-4957-A2C6-52F9C13EACB2}" destId="{8F57459E-7DE8-44E6-AA94-7538A035ADC0}" srcOrd="0" destOrd="0" presId="urn:microsoft.com/office/officeart/2008/layout/AlternatingPictureBlocks"/>
    <dgm:cxn modelId="{992FE2C1-65E7-4F31-A6D0-9C2960B68770}" type="presParOf" srcId="{4562A475-1833-4957-A2C6-52F9C13EACB2}" destId="{752BFC91-6CF3-46ED-AFD8-6868F2AAE2EA}" srcOrd="1" destOrd="0" presId="urn:microsoft.com/office/officeart/2008/layout/AlternatingPictureBlocks"/>
    <dgm:cxn modelId="{F15367F1-CD38-4E91-A3D5-66BA85E6110B}" type="presParOf" srcId="{4ACF5F22-57D2-4BB0-AB7B-5C2B4B4676E3}" destId="{7BCF8F14-3492-42C0-9098-74D3C18AEA42}" srcOrd="3" destOrd="0" presId="urn:microsoft.com/office/officeart/2008/layout/AlternatingPictureBlocks"/>
    <dgm:cxn modelId="{81D8B750-72BB-40B4-A71E-D46A65375020}" type="presParOf" srcId="{4ACF5F22-57D2-4BB0-AB7B-5C2B4B4676E3}" destId="{61C1466C-5AF4-4B6D-AFB6-56336CB3D9D0}" srcOrd="4" destOrd="0" presId="urn:microsoft.com/office/officeart/2008/layout/AlternatingPictureBlocks"/>
    <dgm:cxn modelId="{6B206035-87D5-4B5E-8C2F-05516A7DC193}" type="presParOf" srcId="{61C1466C-5AF4-4B6D-AFB6-56336CB3D9D0}" destId="{D36BA912-BFAB-43B3-A68E-75D9ECC663C0}" srcOrd="0" destOrd="0" presId="urn:microsoft.com/office/officeart/2008/layout/AlternatingPictureBlocks"/>
    <dgm:cxn modelId="{24CF465D-F8EE-47F9-AD2F-F3D3BFB14807}" type="presParOf" srcId="{61C1466C-5AF4-4B6D-AFB6-56336CB3D9D0}" destId="{656809F5-F807-4610-9BCC-FDA8A707DF41}" srcOrd="1" destOrd="0" presId="urn:microsoft.com/office/officeart/2008/layout/AlternatingPictureBlock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7249151-9C4D-467E-91E5-AC3618AE29C1}" type="doc">
      <dgm:prSet loTypeId="urn:microsoft.com/office/officeart/2008/layout/AlternatingPictureBlocks" loCatId="list" qsTypeId="urn:microsoft.com/office/officeart/2005/8/quickstyle/3d2" qsCatId="3D" csTypeId="urn:microsoft.com/office/officeart/2005/8/colors/colorful5" csCatId="colorful" phldr="1"/>
      <dgm:spPr/>
    </dgm:pt>
    <dgm:pt modelId="{47736944-6426-4DFA-8F45-D38E943C5CC5}">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gm:t>
    </dgm:pt>
    <dgm:pt modelId="{F476C5C9-F552-465B-8596-DBD572CBF8B3}" type="parTrans" cxnId="{A44D6E0E-2A4A-4CD9-95F3-03C4F0DA8566}">
      <dgm:prSet/>
      <dgm:spPr/>
      <dgm:t>
        <a:bodyPr/>
        <a:lstStyle/>
        <a:p>
          <a:endParaRPr lang="ru-RU"/>
        </a:p>
      </dgm:t>
    </dgm:pt>
    <dgm:pt modelId="{33DD155E-A790-474E-A4F8-62BA87CE40A0}" type="sibTrans" cxnId="{A44D6E0E-2A4A-4CD9-95F3-03C4F0DA8566}">
      <dgm:prSet/>
      <dgm:spPr/>
      <dgm:t>
        <a:bodyPr/>
        <a:lstStyle/>
        <a:p>
          <a:endParaRPr lang="ru-RU"/>
        </a:p>
      </dgm:t>
    </dgm:pt>
    <dgm:pt modelId="{3C0D37DE-E8D8-4D06-B37E-CF564C8459B6}">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F145D1A7-2F30-4BB5-800D-D5633A88A116}" type="parTrans" cxnId="{445F9E85-E818-4FF5-AC9E-F97A6ED117C5}">
      <dgm:prSet/>
      <dgm:spPr/>
      <dgm:t>
        <a:bodyPr/>
        <a:lstStyle/>
        <a:p>
          <a:endParaRPr lang="ru-RU"/>
        </a:p>
      </dgm:t>
    </dgm:pt>
    <dgm:pt modelId="{C28C3A27-9A96-4E16-AFBF-AD71E17040BD}" type="sibTrans" cxnId="{445F9E85-E818-4FF5-AC9E-F97A6ED117C5}">
      <dgm:prSet/>
      <dgm:spPr/>
      <dgm:t>
        <a:bodyPr/>
        <a:lstStyle/>
        <a:p>
          <a:endParaRPr lang="ru-RU"/>
        </a:p>
      </dgm:t>
    </dgm:pt>
    <dgm:pt modelId="{962F9176-751D-442B-BCC8-D2C109EB75C7}">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Физическая культура и спорт</a:t>
          </a:r>
        </a:p>
      </dgm:t>
    </dgm:pt>
    <dgm:pt modelId="{0DE6CCD6-9AF6-4F8F-98D5-36127E600071}" type="parTrans" cxnId="{28D0FE9B-ACDB-451D-BFAD-5B756CE69148}">
      <dgm:prSet/>
      <dgm:spPr/>
      <dgm:t>
        <a:bodyPr/>
        <a:lstStyle/>
        <a:p>
          <a:endParaRPr lang="ru-RU"/>
        </a:p>
      </dgm:t>
    </dgm:pt>
    <dgm:pt modelId="{D4203510-D0ED-40C4-847C-C4EFD5601273}" type="sibTrans" cxnId="{28D0FE9B-ACDB-451D-BFAD-5B756CE69148}">
      <dgm:prSet/>
      <dgm:spPr/>
      <dgm:t>
        <a:bodyPr/>
        <a:lstStyle/>
        <a:p>
          <a:endParaRPr lang="ru-RU"/>
        </a:p>
      </dgm:t>
    </dgm:pt>
    <dgm:pt modelId="{4ACF5F22-57D2-4BB0-AB7B-5C2B4B4676E3}" type="pres">
      <dgm:prSet presAssocID="{47249151-9C4D-467E-91E5-AC3618AE29C1}" presName="linearFlow" presStyleCnt="0">
        <dgm:presLayoutVars>
          <dgm:dir/>
          <dgm:resizeHandles val="exact"/>
        </dgm:presLayoutVars>
      </dgm:prSet>
      <dgm:spPr/>
    </dgm:pt>
    <dgm:pt modelId="{9C2214E4-D8FF-46B2-8071-65409E72AB52}" type="pres">
      <dgm:prSet presAssocID="{47736944-6426-4DFA-8F45-D38E943C5CC5}" presName="comp" presStyleCnt="0"/>
      <dgm:spPr/>
    </dgm:pt>
    <dgm:pt modelId="{B5100687-C3FC-4791-A35A-64C866455B5A}" type="pres">
      <dgm:prSet presAssocID="{47736944-6426-4DFA-8F45-D38E943C5CC5}" presName="rect2" presStyleLbl="node1" presStyleIdx="0" presStyleCnt="3">
        <dgm:presLayoutVars>
          <dgm:bulletEnabled val="1"/>
        </dgm:presLayoutVars>
      </dgm:prSet>
      <dgm:spPr/>
    </dgm:pt>
    <dgm:pt modelId="{1515B4D5-14BC-4420-BACA-EA3F2CCE9D27}" type="pres">
      <dgm:prSet presAssocID="{47736944-6426-4DFA-8F45-D38E943C5CC5}" presName="rect1" presStyleLbl="lnNode1" presStyleIdx="0" presStyleCnt="3"/>
      <dgm:spPr>
        <a:blipFill rotWithShape="1">
          <a:blip xmlns:r="http://schemas.openxmlformats.org/officeDocument/2006/relationships" r:embed="rId1"/>
          <a:srcRect/>
          <a:stretch>
            <a:fillRect l="-1000" r="-1000"/>
          </a:stretch>
        </a:blipFill>
      </dgm:spPr>
    </dgm:pt>
    <dgm:pt modelId="{D66E3A52-38FA-4F1B-A0B4-23A78CA775F5}" type="pres">
      <dgm:prSet presAssocID="{33DD155E-A790-474E-A4F8-62BA87CE40A0}" presName="sibTrans" presStyleCnt="0"/>
      <dgm:spPr/>
    </dgm:pt>
    <dgm:pt modelId="{4562A475-1833-4957-A2C6-52F9C13EACB2}" type="pres">
      <dgm:prSet presAssocID="{3C0D37DE-E8D8-4D06-B37E-CF564C8459B6}" presName="comp" presStyleCnt="0"/>
      <dgm:spPr/>
    </dgm:pt>
    <dgm:pt modelId="{8F57459E-7DE8-44E6-AA94-7538A035ADC0}" type="pres">
      <dgm:prSet presAssocID="{3C0D37DE-E8D8-4D06-B37E-CF564C8459B6}" presName="rect2" presStyleLbl="node1" presStyleIdx="1" presStyleCnt="3">
        <dgm:presLayoutVars>
          <dgm:bulletEnabled val="1"/>
        </dgm:presLayoutVars>
      </dgm:prSet>
      <dgm:spPr/>
    </dgm:pt>
    <dgm:pt modelId="{752BFC91-6CF3-46ED-AFD8-6868F2AAE2EA}" type="pres">
      <dgm:prSet presAssocID="{3C0D37DE-E8D8-4D06-B37E-CF564C8459B6}" presName="rect1" presStyleLbl="lnNode1" presStyleIdx="1" presStyleCnt="3"/>
      <dgm:spPr>
        <a:blipFill rotWithShape="1">
          <a:blip xmlns:r="http://schemas.openxmlformats.org/officeDocument/2006/relationships" r:embed="rId2"/>
          <a:srcRect/>
          <a:stretch>
            <a:fillRect l="-22000" r="-22000"/>
          </a:stretch>
        </a:blipFill>
      </dgm:spPr>
    </dgm:pt>
    <dgm:pt modelId="{7BCF8F14-3492-42C0-9098-74D3C18AEA42}" type="pres">
      <dgm:prSet presAssocID="{C28C3A27-9A96-4E16-AFBF-AD71E17040BD}" presName="sibTrans" presStyleCnt="0"/>
      <dgm:spPr/>
    </dgm:pt>
    <dgm:pt modelId="{61C1466C-5AF4-4B6D-AFB6-56336CB3D9D0}" type="pres">
      <dgm:prSet presAssocID="{962F9176-751D-442B-BCC8-D2C109EB75C7}" presName="comp" presStyleCnt="0"/>
      <dgm:spPr/>
    </dgm:pt>
    <dgm:pt modelId="{D36BA912-BFAB-43B3-A68E-75D9ECC663C0}" type="pres">
      <dgm:prSet presAssocID="{962F9176-751D-442B-BCC8-D2C109EB75C7}" presName="rect2" presStyleLbl="node1" presStyleIdx="2" presStyleCnt="3">
        <dgm:presLayoutVars>
          <dgm:bulletEnabled val="1"/>
        </dgm:presLayoutVars>
      </dgm:prSet>
      <dgm:spPr/>
    </dgm:pt>
    <dgm:pt modelId="{656809F5-F807-4610-9BCC-FDA8A707DF41}" type="pres">
      <dgm:prSet presAssocID="{962F9176-751D-442B-BCC8-D2C109EB75C7}" presName="rect1" presStyleLbl="lnNode1" presStyleIdx="2" presStyleCnt="3"/>
      <dgm:spPr>
        <a:blipFill rotWithShape="1">
          <a:blip xmlns:r="http://schemas.openxmlformats.org/officeDocument/2006/relationships" r:embed="rId3"/>
          <a:srcRect/>
          <a:stretch>
            <a:fillRect l="-22000" r="-22000"/>
          </a:stretch>
        </a:blipFill>
      </dgm:spPr>
    </dgm:pt>
  </dgm:ptLst>
  <dgm:cxnLst>
    <dgm:cxn modelId="{A44D6E0E-2A4A-4CD9-95F3-03C4F0DA8566}" srcId="{47249151-9C4D-467E-91E5-AC3618AE29C1}" destId="{47736944-6426-4DFA-8F45-D38E943C5CC5}" srcOrd="0" destOrd="0" parTransId="{F476C5C9-F552-465B-8596-DBD572CBF8B3}" sibTransId="{33DD155E-A790-474E-A4F8-62BA87CE40A0}"/>
    <dgm:cxn modelId="{2DC7AD1B-2309-43B8-AE73-0C361DD3CE50}" type="presOf" srcId="{3C0D37DE-E8D8-4D06-B37E-CF564C8459B6}" destId="{8F57459E-7DE8-44E6-AA94-7538A035ADC0}" srcOrd="0" destOrd="0" presId="urn:microsoft.com/office/officeart/2008/layout/AlternatingPictureBlocks"/>
    <dgm:cxn modelId="{EC4BF128-EFD5-44B4-A210-D3517D4C5021}" type="presOf" srcId="{47249151-9C4D-467E-91E5-AC3618AE29C1}" destId="{4ACF5F22-57D2-4BB0-AB7B-5C2B4B4676E3}" srcOrd="0" destOrd="0" presId="urn:microsoft.com/office/officeart/2008/layout/AlternatingPictureBlocks"/>
    <dgm:cxn modelId="{445F9E85-E818-4FF5-AC9E-F97A6ED117C5}" srcId="{47249151-9C4D-467E-91E5-AC3618AE29C1}" destId="{3C0D37DE-E8D8-4D06-B37E-CF564C8459B6}" srcOrd="1" destOrd="0" parTransId="{F145D1A7-2F30-4BB5-800D-D5633A88A116}" sibTransId="{C28C3A27-9A96-4E16-AFBF-AD71E17040BD}"/>
    <dgm:cxn modelId="{28D0FE9B-ACDB-451D-BFAD-5B756CE69148}" srcId="{47249151-9C4D-467E-91E5-AC3618AE29C1}" destId="{962F9176-751D-442B-BCC8-D2C109EB75C7}" srcOrd="2" destOrd="0" parTransId="{0DE6CCD6-9AF6-4F8F-98D5-36127E600071}" sibTransId="{D4203510-D0ED-40C4-847C-C4EFD5601273}"/>
    <dgm:cxn modelId="{ED597DA0-8720-4E10-B8E4-4C88131384A1}" type="presOf" srcId="{47736944-6426-4DFA-8F45-D38E943C5CC5}" destId="{B5100687-C3FC-4791-A35A-64C866455B5A}" srcOrd="0" destOrd="0" presId="urn:microsoft.com/office/officeart/2008/layout/AlternatingPictureBlocks"/>
    <dgm:cxn modelId="{1443BFD2-0CB9-40B7-8CD7-E6E70A9A4544}" type="presOf" srcId="{962F9176-751D-442B-BCC8-D2C109EB75C7}" destId="{D36BA912-BFAB-43B3-A68E-75D9ECC663C0}" srcOrd="0" destOrd="0" presId="urn:microsoft.com/office/officeart/2008/layout/AlternatingPictureBlocks"/>
    <dgm:cxn modelId="{1C44691A-8E79-49BC-B578-A308207DADDD}" type="presParOf" srcId="{4ACF5F22-57D2-4BB0-AB7B-5C2B4B4676E3}" destId="{9C2214E4-D8FF-46B2-8071-65409E72AB52}" srcOrd="0" destOrd="0" presId="urn:microsoft.com/office/officeart/2008/layout/AlternatingPictureBlocks"/>
    <dgm:cxn modelId="{8F58B40A-E6A9-4147-A86F-58FE3A02A390}" type="presParOf" srcId="{9C2214E4-D8FF-46B2-8071-65409E72AB52}" destId="{B5100687-C3FC-4791-A35A-64C866455B5A}" srcOrd="0" destOrd="0" presId="urn:microsoft.com/office/officeart/2008/layout/AlternatingPictureBlocks"/>
    <dgm:cxn modelId="{2F1F1A1D-7DFD-4589-B034-C6385991C1C3}" type="presParOf" srcId="{9C2214E4-D8FF-46B2-8071-65409E72AB52}" destId="{1515B4D5-14BC-4420-BACA-EA3F2CCE9D27}" srcOrd="1" destOrd="0" presId="urn:microsoft.com/office/officeart/2008/layout/AlternatingPictureBlocks"/>
    <dgm:cxn modelId="{1175080C-CE14-4872-B27A-DB3D90ECBF46}" type="presParOf" srcId="{4ACF5F22-57D2-4BB0-AB7B-5C2B4B4676E3}" destId="{D66E3A52-38FA-4F1B-A0B4-23A78CA775F5}" srcOrd="1" destOrd="0" presId="urn:microsoft.com/office/officeart/2008/layout/AlternatingPictureBlocks"/>
    <dgm:cxn modelId="{9558B532-7C9B-483E-8912-63A1E2227423}" type="presParOf" srcId="{4ACF5F22-57D2-4BB0-AB7B-5C2B4B4676E3}" destId="{4562A475-1833-4957-A2C6-52F9C13EACB2}" srcOrd="2" destOrd="0" presId="urn:microsoft.com/office/officeart/2008/layout/AlternatingPictureBlocks"/>
    <dgm:cxn modelId="{DB953EFC-462D-40D8-94BC-2B817DCAC641}" type="presParOf" srcId="{4562A475-1833-4957-A2C6-52F9C13EACB2}" destId="{8F57459E-7DE8-44E6-AA94-7538A035ADC0}" srcOrd="0" destOrd="0" presId="urn:microsoft.com/office/officeart/2008/layout/AlternatingPictureBlocks"/>
    <dgm:cxn modelId="{992FE2C1-65E7-4F31-A6D0-9C2960B68770}" type="presParOf" srcId="{4562A475-1833-4957-A2C6-52F9C13EACB2}" destId="{752BFC91-6CF3-46ED-AFD8-6868F2AAE2EA}" srcOrd="1" destOrd="0" presId="urn:microsoft.com/office/officeart/2008/layout/AlternatingPictureBlocks"/>
    <dgm:cxn modelId="{F15367F1-CD38-4E91-A3D5-66BA85E6110B}" type="presParOf" srcId="{4ACF5F22-57D2-4BB0-AB7B-5C2B4B4676E3}" destId="{7BCF8F14-3492-42C0-9098-74D3C18AEA42}" srcOrd="3" destOrd="0" presId="urn:microsoft.com/office/officeart/2008/layout/AlternatingPictureBlocks"/>
    <dgm:cxn modelId="{81D8B750-72BB-40B4-A71E-D46A65375020}" type="presParOf" srcId="{4ACF5F22-57D2-4BB0-AB7B-5C2B4B4676E3}" destId="{61C1466C-5AF4-4B6D-AFB6-56336CB3D9D0}" srcOrd="4" destOrd="0" presId="urn:microsoft.com/office/officeart/2008/layout/AlternatingPictureBlocks"/>
    <dgm:cxn modelId="{6B206035-87D5-4B5E-8C2F-05516A7DC193}" type="presParOf" srcId="{61C1466C-5AF4-4B6D-AFB6-56336CB3D9D0}" destId="{D36BA912-BFAB-43B3-A68E-75D9ECC663C0}" srcOrd="0" destOrd="0" presId="urn:microsoft.com/office/officeart/2008/layout/AlternatingPictureBlocks"/>
    <dgm:cxn modelId="{24CF465D-F8EE-47F9-AD2F-F3D3BFB14807}" type="presParOf" srcId="{61C1466C-5AF4-4B6D-AFB6-56336CB3D9D0}" destId="{656809F5-F807-4610-9BCC-FDA8A707DF41}" srcOrd="1" destOrd="0" presId="urn:microsoft.com/office/officeart/2008/layout/AlternatingPictureBlocks"/>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B98EFD0-6068-47B9-8F4A-BD3528347F9F}" type="doc">
      <dgm:prSet loTypeId="urn:microsoft.com/office/officeart/2005/8/layout/vList2" loCatId="list" qsTypeId="urn:microsoft.com/office/officeart/2005/8/quickstyle/3d1" qsCatId="3D" csTypeId="urn:microsoft.com/office/officeart/2005/8/colors/colorful4" csCatId="colorful" phldr="1"/>
      <dgm:spPr/>
      <dgm:t>
        <a:bodyPr/>
        <a:lstStyle/>
        <a:p>
          <a:endParaRPr lang="ru-RU"/>
        </a:p>
      </dgm:t>
    </dgm:pt>
    <dgm:pt modelId="{46B830FB-4F7D-4560-8F23-712338006FCE}">
      <dgm:prSet phldrT="[Текст]" custT="1"/>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физической культуры и спорта»</a:t>
          </a:r>
        </a:p>
      </dgm:t>
    </dgm:pt>
    <dgm:pt modelId="{63FE4525-0948-4860-A012-5B7E2A76723D}" type="parTrans" cxnId="{95EACA2B-8C77-4BC1-8F6B-91D3C6F01A9A}">
      <dgm:prSet/>
      <dgm:spPr/>
      <dgm:t>
        <a:bodyPr/>
        <a:lstStyle/>
        <a:p>
          <a:endParaRPr lang="ru-RU"/>
        </a:p>
      </dgm:t>
    </dgm:pt>
    <dgm:pt modelId="{C6C501B3-2332-4A09-A5BD-4B8C6B6F88A2}" type="sibTrans" cxnId="{95EACA2B-8C77-4BC1-8F6B-91D3C6F01A9A}">
      <dgm:prSet/>
      <dgm:spPr/>
      <dgm:t>
        <a:bodyPr/>
        <a:lstStyle/>
        <a:p>
          <a:endParaRPr lang="ru-RU"/>
        </a:p>
      </dgm:t>
    </dgm:pt>
    <dgm:pt modelId="{86BC4C75-C760-47B0-98F6-A61A29D1B02B}">
      <dgm:prSet phldrT="[Текст]" custT="1"/>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5151906,71 руб.</a:t>
          </a:r>
        </a:p>
      </dgm:t>
    </dgm:pt>
    <dgm:pt modelId="{06E91238-390A-4E03-996D-E75E234AEF6C}" type="parTrans" cxnId="{8E30965B-DDD4-482A-A617-5C18E8AEAC09}">
      <dgm:prSet/>
      <dgm:spPr/>
      <dgm:t>
        <a:bodyPr/>
        <a:lstStyle/>
        <a:p>
          <a:endParaRPr lang="ru-RU"/>
        </a:p>
      </dgm:t>
    </dgm:pt>
    <dgm:pt modelId="{970DEA09-E2E3-4D28-8C25-2A49AEFA23BE}" type="sibTrans" cxnId="{8E30965B-DDD4-482A-A617-5C18E8AEAC09}">
      <dgm:prSet/>
      <dgm:spPr/>
      <dgm:t>
        <a:bodyPr/>
        <a:lstStyle/>
        <a:p>
          <a:endParaRPr lang="ru-RU"/>
        </a:p>
      </dgm:t>
    </dgm:pt>
    <dgm:pt modelId="{926E298D-54B0-4895-956B-D5D40840824C}" type="pres">
      <dgm:prSet presAssocID="{6B98EFD0-6068-47B9-8F4A-BD3528347F9F}" presName="linear" presStyleCnt="0">
        <dgm:presLayoutVars>
          <dgm:animLvl val="lvl"/>
          <dgm:resizeHandles val="exact"/>
        </dgm:presLayoutVars>
      </dgm:prSet>
      <dgm:spPr/>
    </dgm:pt>
    <dgm:pt modelId="{1BE71347-6AE5-4247-96F8-9B58A03DC08B}" type="pres">
      <dgm:prSet presAssocID="{46B830FB-4F7D-4560-8F23-712338006FCE}" presName="parentText" presStyleLbl="node1" presStyleIdx="0" presStyleCnt="1">
        <dgm:presLayoutVars>
          <dgm:chMax val="0"/>
          <dgm:bulletEnabled val="1"/>
        </dgm:presLayoutVars>
      </dgm:prSet>
      <dgm:spPr/>
    </dgm:pt>
    <dgm:pt modelId="{3DE4FB95-A425-433A-83D7-EBFB6C6076DE}" type="pres">
      <dgm:prSet presAssocID="{46B830FB-4F7D-4560-8F23-712338006FCE}" presName="childText" presStyleLbl="revTx" presStyleIdx="0" presStyleCnt="1" custScaleY="61490">
        <dgm:presLayoutVars>
          <dgm:bulletEnabled val="1"/>
        </dgm:presLayoutVars>
      </dgm:prSet>
      <dgm:spPr/>
    </dgm:pt>
  </dgm:ptLst>
  <dgm:cxnLst>
    <dgm:cxn modelId="{95EACA2B-8C77-4BC1-8F6B-91D3C6F01A9A}" srcId="{6B98EFD0-6068-47B9-8F4A-BD3528347F9F}" destId="{46B830FB-4F7D-4560-8F23-712338006FCE}" srcOrd="0" destOrd="0" parTransId="{63FE4525-0948-4860-A012-5B7E2A76723D}" sibTransId="{C6C501B3-2332-4A09-A5BD-4B8C6B6F88A2}"/>
    <dgm:cxn modelId="{8E30965B-DDD4-482A-A617-5C18E8AEAC09}" srcId="{46B830FB-4F7D-4560-8F23-712338006FCE}" destId="{86BC4C75-C760-47B0-98F6-A61A29D1B02B}" srcOrd="0" destOrd="0" parTransId="{06E91238-390A-4E03-996D-E75E234AEF6C}" sibTransId="{970DEA09-E2E3-4D28-8C25-2A49AEFA23BE}"/>
    <dgm:cxn modelId="{9A3976A1-CF16-4C73-ABF1-C14FB385C7CC}" type="presOf" srcId="{86BC4C75-C760-47B0-98F6-A61A29D1B02B}" destId="{3DE4FB95-A425-433A-83D7-EBFB6C6076DE}" srcOrd="0" destOrd="0" presId="urn:microsoft.com/office/officeart/2005/8/layout/vList2"/>
    <dgm:cxn modelId="{EE05C1B4-5AA4-4A3E-81AC-7977F79730AA}" type="presOf" srcId="{46B830FB-4F7D-4560-8F23-712338006FCE}" destId="{1BE71347-6AE5-4247-96F8-9B58A03DC08B}" srcOrd="0" destOrd="0" presId="urn:microsoft.com/office/officeart/2005/8/layout/vList2"/>
    <dgm:cxn modelId="{12260BD2-60C0-4139-838B-6D7C3023EC0F}" type="presOf" srcId="{6B98EFD0-6068-47B9-8F4A-BD3528347F9F}" destId="{926E298D-54B0-4895-956B-D5D40840824C}" srcOrd="0" destOrd="0" presId="urn:microsoft.com/office/officeart/2005/8/layout/vList2"/>
    <dgm:cxn modelId="{E8754371-E9B8-495A-9F7F-3D4F5D3AA286}" type="presParOf" srcId="{926E298D-54B0-4895-956B-D5D40840824C}" destId="{1BE71347-6AE5-4247-96F8-9B58A03DC08B}" srcOrd="0" destOrd="0" presId="urn:microsoft.com/office/officeart/2005/8/layout/vList2"/>
    <dgm:cxn modelId="{5C7F391D-08D1-49FC-B24A-00880B197815}" type="presParOf" srcId="{926E298D-54B0-4895-956B-D5D40840824C}" destId="{3DE4FB95-A425-433A-83D7-EBFB6C6076DE}" srcOrd="1"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B98EFD0-6068-47B9-8F4A-BD3528347F9F}" type="doc">
      <dgm:prSet loTypeId="urn:microsoft.com/office/officeart/2005/8/layout/vList2" loCatId="list" qsTypeId="urn:microsoft.com/office/officeart/2005/8/quickstyle/3d1" qsCatId="3D" csTypeId="urn:microsoft.com/office/officeart/2005/8/colors/colorful4" csCatId="colorful" phldr="1"/>
      <dgm:spPr/>
      <dgm:t>
        <a:bodyPr/>
        <a:lstStyle/>
        <a:p>
          <a:endParaRPr lang="ru-RU"/>
        </a:p>
      </dgm:t>
    </dgm:pt>
    <dgm:pt modelId="{46B830FB-4F7D-4560-8F23-712338006FCE}">
      <dgm:prSet phldrT="[Текст]" custT="1"/>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внутреннего и въездного туризма»</a:t>
          </a:r>
        </a:p>
      </dgm:t>
    </dgm:pt>
    <dgm:pt modelId="{63FE4525-0948-4860-A012-5B7E2A76723D}" type="parTrans" cxnId="{95EACA2B-8C77-4BC1-8F6B-91D3C6F01A9A}">
      <dgm:prSet/>
      <dgm:spPr/>
      <dgm:t>
        <a:bodyPr/>
        <a:lstStyle/>
        <a:p>
          <a:endParaRPr lang="ru-RU"/>
        </a:p>
      </dgm:t>
    </dgm:pt>
    <dgm:pt modelId="{C6C501B3-2332-4A09-A5BD-4B8C6B6F88A2}" type="sibTrans" cxnId="{95EACA2B-8C77-4BC1-8F6B-91D3C6F01A9A}">
      <dgm:prSet/>
      <dgm:spPr/>
      <dgm:t>
        <a:bodyPr/>
        <a:lstStyle/>
        <a:p>
          <a:endParaRPr lang="ru-RU"/>
        </a:p>
      </dgm:t>
    </dgm:pt>
    <dgm:pt modelId="{86BC4C75-C760-47B0-98F6-A61A29D1B02B}">
      <dgm:prSet phldrT="[Текст]" custT="1"/>
      <dgm:spPr/>
      <dgm: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500000 руб.</a:t>
          </a:r>
        </a:p>
      </dgm:t>
    </dgm:pt>
    <dgm:pt modelId="{06E91238-390A-4E03-996D-E75E234AEF6C}" type="parTrans" cxnId="{8E30965B-DDD4-482A-A617-5C18E8AEAC09}">
      <dgm:prSet/>
      <dgm:spPr/>
      <dgm:t>
        <a:bodyPr/>
        <a:lstStyle/>
        <a:p>
          <a:endParaRPr lang="ru-RU"/>
        </a:p>
      </dgm:t>
    </dgm:pt>
    <dgm:pt modelId="{970DEA09-E2E3-4D28-8C25-2A49AEFA23BE}" type="sibTrans" cxnId="{8E30965B-DDD4-482A-A617-5C18E8AEAC09}">
      <dgm:prSet/>
      <dgm:spPr/>
      <dgm:t>
        <a:bodyPr/>
        <a:lstStyle/>
        <a:p>
          <a:endParaRPr lang="ru-RU"/>
        </a:p>
      </dgm:t>
    </dgm:pt>
    <dgm:pt modelId="{926E298D-54B0-4895-956B-D5D40840824C}" type="pres">
      <dgm:prSet presAssocID="{6B98EFD0-6068-47B9-8F4A-BD3528347F9F}" presName="linear" presStyleCnt="0">
        <dgm:presLayoutVars>
          <dgm:animLvl val="lvl"/>
          <dgm:resizeHandles val="exact"/>
        </dgm:presLayoutVars>
      </dgm:prSet>
      <dgm:spPr/>
    </dgm:pt>
    <dgm:pt modelId="{1BE71347-6AE5-4247-96F8-9B58A03DC08B}" type="pres">
      <dgm:prSet presAssocID="{46B830FB-4F7D-4560-8F23-712338006FCE}" presName="parentText" presStyleLbl="node1" presStyleIdx="0" presStyleCnt="1">
        <dgm:presLayoutVars>
          <dgm:chMax val="0"/>
          <dgm:bulletEnabled val="1"/>
        </dgm:presLayoutVars>
      </dgm:prSet>
      <dgm:spPr/>
    </dgm:pt>
    <dgm:pt modelId="{3DE4FB95-A425-433A-83D7-EBFB6C6076DE}" type="pres">
      <dgm:prSet presAssocID="{46B830FB-4F7D-4560-8F23-712338006FCE}" presName="childText" presStyleLbl="revTx" presStyleIdx="0" presStyleCnt="1" custScaleY="61490">
        <dgm:presLayoutVars>
          <dgm:bulletEnabled val="1"/>
        </dgm:presLayoutVars>
      </dgm:prSet>
      <dgm:spPr/>
    </dgm:pt>
  </dgm:ptLst>
  <dgm:cxnLst>
    <dgm:cxn modelId="{95EACA2B-8C77-4BC1-8F6B-91D3C6F01A9A}" srcId="{6B98EFD0-6068-47B9-8F4A-BD3528347F9F}" destId="{46B830FB-4F7D-4560-8F23-712338006FCE}" srcOrd="0" destOrd="0" parTransId="{63FE4525-0948-4860-A012-5B7E2A76723D}" sibTransId="{C6C501B3-2332-4A09-A5BD-4B8C6B6F88A2}"/>
    <dgm:cxn modelId="{8E30965B-DDD4-482A-A617-5C18E8AEAC09}" srcId="{46B830FB-4F7D-4560-8F23-712338006FCE}" destId="{86BC4C75-C760-47B0-98F6-A61A29D1B02B}" srcOrd="0" destOrd="0" parTransId="{06E91238-390A-4E03-996D-E75E234AEF6C}" sibTransId="{970DEA09-E2E3-4D28-8C25-2A49AEFA23BE}"/>
    <dgm:cxn modelId="{210D2D51-E853-4B88-A870-935ECD43E941}" type="presOf" srcId="{86BC4C75-C760-47B0-98F6-A61A29D1B02B}" destId="{3DE4FB95-A425-433A-83D7-EBFB6C6076DE}" srcOrd="0" destOrd="0" presId="urn:microsoft.com/office/officeart/2005/8/layout/vList2"/>
    <dgm:cxn modelId="{B93E6DBD-E603-4FBE-9033-E8407DFC9057}" type="presOf" srcId="{6B98EFD0-6068-47B9-8F4A-BD3528347F9F}" destId="{926E298D-54B0-4895-956B-D5D40840824C}" srcOrd="0" destOrd="0" presId="urn:microsoft.com/office/officeart/2005/8/layout/vList2"/>
    <dgm:cxn modelId="{216459F6-A651-4741-A2C8-7CD4C024C896}" type="presOf" srcId="{46B830FB-4F7D-4560-8F23-712338006FCE}" destId="{1BE71347-6AE5-4247-96F8-9B58A03DC08B}" srcOrd="0" destOrd="0" presId="urn:microsoft.com/office/officeart/2005/8/layout/vList2"/>
    <dgm:cxn modelId="{A7515A09-79AA-4EAA-B782-2AEB2F0EFF21}" type="presParOf" srcId="{926E298D-54B0-4895-956B-D5D40840824C}" destId="{1BE71347-6AE5-4247-96F8-9B58A03DC08B}" srcOrd="0" destOrd="0" presId="urn:microsoft.com/office/officeart/2005/8/layout/vList2"/>
    <dgm:cxn modelId="{F9890686-6B42-423C-83AE-50876E7A3984}" type="presParOf" srcId="{926E298D-54B0-4895-956B-D5D40840824C}" destId="{3DE4FB95-A425-433A-83D7-EBFB6C6076DE}" srcOrd="1"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C5A8816-74DF-40AB-B61F-30E4EDC44026}" type="doc">
      <dgm:prSet loTypeId="urn:microsoft.com/office/officeart/2008/layout/AlternatingPictureBlocks" loCatId="list" qsTypeId="urn:microsoft.com/office/officeart/2005/8/quickstyle/3d1" qsCatId="3D" csTypeId="urn:microsoft.com/office/officeart/2005/8/colors/colorful4" csCatId="colorful" phldr="1"/>
      <dgm:spPr/>
    </dgm:pt>
    <dgm:pt modelId="{842BCCBE-F2B9-4F24-8D8C-4ECBCF0FD9ED}">
      <dgm:prSet phldrT="[Текст]" custT="1"/>
      <dgm:spPr>
        <a:solidFill>
          <a:schemeClr val="accent1">
            <a:lumMod val="20000"/>
            <a:lumOff val="8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«Профилактика наркомании, незаконного потребления наркотических средств и психотропных веществ»</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50000 руб.</a:t>
          </a:r>
        </a:p>
      </dgm:t>
    </dgm:pt>
    <dgm:pt modelId="{0DB768EA-DE3E-43E6-8D00-BCE5846BA286}" type="parTrans" cxnId="{9274E1CB-7134-4831-AFE2-CC207FE76EB9}">
      <dgm:prSet/>
      <dgm:spPr/>
      <dgm:t>
        <a:bodyPr/>
        <a:lstStyle/>
        <a:p>
          <a:endParaRPr lang="ru-RU"/>
        </a:p>
      </dgm:t>
    </dgm:pt>
    <dgm:pt modelId="{1CCA4179-C560-4B44-B471-8A1135CE1153}" type="sibTrans" cxnId="{9274E1CB-7134-4831-AFE2-CC207FE76EB9}">
      <dgm:prSet/>
      <dgm:spPr/>
      <dgm:t>
        <a:bodyPr/>
        <a:lstStyle/>
        <a:p>
          <a:endParaRPr lang="ru-RU"/>
        </a:p>
      </dgm:t>
    </dgm:pt>
    <dgm:pt modelId="{E78E37AD-38B1-44A1-88FC-8686CCFB2B4E}">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«Профилактика экстремизма и терроризма»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31672 руб.</a:t>
          </a:r>
        </a:p>
      </dgm:t>
    </dgm:pt>
    <dgm:pt modelId="{3EE0B3BA-EFC1-47D5-9384-D728648CA592}" type="parTrans" cxnId="{D0016471-6844-4ACA-BCE2-EF835AC20393}">
      <dgm:prSet/>
      <dgm:spPr/>
      <dgm:t>
        <a:bodyPr/>
        <a:lstStyle/>
        <a:p>
          <a:endParaRPr lang="ru-RU"/>
        </a:p>
      </dgm:t>
    </dgm:pt>
    <dgm:pt modelId="{3D5441E9-4E8F-4CC6-9E4A-730316B5E561}" type="sibTrans" cxnId="{D0016471-6844-4ACA-BCE2-EF835AC20393}">
      <dgm:prSet/>
      <dgm:spPr/>
      <dgm:t>
        <a:bodyPr/>
        <a:lstStyle/>
        <a:p>
          <a:endParaRPr lang="ru-RU"/>
        </a:p>
      </dgm:t>
    </dgm:pt>
    <dgm:pt modelId="{90E65EC7-F80F-498B-B5CE-57C33E2CDEB3}">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«Профилактика правонарушений»</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15000 руб.</a:t>
          </a:r>
        </a:p>
      </dgm:t>
    </dgm:pt>
    <dgm:pt modelId="{B4F4BA21-2526-41A9-9664-2F7FDAC7E67B}" type="parTrans" cxnId="{5FDBB895-4206-4DCB-A3BA-1A6CFD16444C}">
      <dgm:prSet/>
      <dgm:spPr/>
      <dgm:t>
        <a:bodyPr/>
        <a:lstStyle/>
        <a:p>
          <a:endParaRPr lang="ru-RU"/>
        </a:p>
      </dgm:t>
    </dgm:pt>
    <dgm:pt modelId="{87818AD6-3BE4-46E2-B6A3-A9D32FA285FE}" type="sibTrans" cxnId="{5FDBB895-4206-4DCB-A3BA-1A6CFD16444C}">
      <dgm:prSet/>
      <dgm:spPr/>
      <dgm:t>
        <a:bodyPr/>
        <a:lstStyle/>
        <a:p>
          <a:endParaRPr lang="ru-RU"/>
        </a:p>
      </dgm:t>
    </dgm:pt>
    <dgm:pt modelId="{254C7648-AD56-4506-88B9-0EF4F1FEC5A3}" type="pres">
      <dgm:prSet presAssocID="{5C5A8816-74DF-40AB-B61F-30E4EDC44026}" presName="linearFlow" presStyleCnt="0">
        <dgm:presLayoutVars>
          <dgm:dir/>
          <dgm:resizeHandles val="exact"/>
        </dgm:presLayoutVars>
      </dgm:prSet>
      <dgm:spPr/>
    </dgm:pt>
    <dgm:pt modelId="{37B29130-9F88-472F-BBCB-A323498DEBD6}" type="pres">
      <dgm:prSet presAssocID="{E78E37AD-38B1-44A1-88FC-8686CCFB2B4E}" presName="comp" presStyleCnt="0"/>
      <dgm:spPr/>
    </dgm:pt>
    <dgm:pt modelId="{52D1BA7C-1C5F-4BED-888F-2B96EFD9A1CB}" type="pres">
      <dgm:prSet presAssocID="{E78E37AD-38B1-44A1-88FC-8686CCFB2B4E}" presName="rect2" presStyleLbl="node1" presStyleIdx="0" presStyleCnt="3">
        <dgm:presLayoutVars>
          <dgm:bulletEnabled val="1"/>
        </dgm:presLayoutVars>
      </dgm:prSet>
      <dgm:spPr/>
    </dgm:pt>
    <dgm:pt modelId="{0EB110EF-1281-426A-B00D-BCF5C193D80A}" type="pres">
      <dgm:prSet presAssocID="{E78E37AD-38B1-44A1-88FC-8686CCFB2B4E}" presName="rect1" presStyleLbl="lnNode1" presStyleIdx="0" presStyleCnt="3"/>
      <dgm:spPr>
        <a:blipFill rotWithShape="1">
          <a:blip xmlns:r="http://schemas.openxmlformats.org/officeDocument/2006/relationships" r:embed="rId1"/>
          <a:srcRect/>
          <a:stretch>
            <a:fillRect l="-22000" r="-22000"/>
          </a:stretch>
        </a:blipFill>
      </dgm:spPr>
    </dgm:pt>
    <dgm:pt modelId="{4CBE40BB-C14C-4584-96A4-C345061C715F}" type="pres">
      <dgm:prSet presAssocID="{3D5441E9-4E8F-4CC6-9E4A-730316B5E561}" presName="sibTrans" presStyleCnt="0"/>
      <dgm:spPr/>
    </dgm:pt>
    <dgm:pt modelId="{3DD1DAE1-9AA3-4585-A602-9BABE342F088}" type="pres">
      <dgm:prSet presAssocID="{90E65EC7-F80F-498B-B5CE-57C33E2CDEB3}" presName="comp" presStyleCnt="0"/>
      <dgm:spPr/>
    </dgm:pt>
    <dgm:pt modelId="{29038F9B-F649-48AA-8773-3845BC785564}" type="pres">
      <dgm:prSet presAssocID="{90E65EC7-F80F-498B-B5CE-57C33E2CDEB3}" presName="rect2" presStyleLbl="node1" presStyleIdx="1" presStyleCnt="3">
        <dgm:presLayoutVars>
          <dgm:bulletEnabled val="1"/>
        </dgm:presLayoutVars>
      </dgm:prSet>
      <dgm:spPr/>
    </dgm:pt>
    <dgm:pt modelId="{936C032A-EE6B-4458-8D45-480E08498445}" type="pres">
      <dgm:prSet presAssocID="{90E65EC7-F80F-498B-B5CE-57C33E2CDEB3}" presName="rect1" presStyleLbl="lnNode1" presStyleIdx="1" presStyleCnt="3"/>
      <dgm:spPr>
        <a:blipFill rotWithShape="1">
          <a:blip xmlns:r="http://schemas.openxmlformats.org/officeDocument/2006/relationships" r:embed="rId2"/>
          <a:srcRect/>
          <a:stretch>
            <a:fillRect l="-17000" r="-17000"/>
          </a:stretch>
        </a:blipFill>
      </dgm:spPr>
    </dgm:pt>
    <dgm:pt modelId="{D9491245-AD23-4B1E-B511-8DA6451BACD3}" type="pres">
      <dgm:prSet presAssocID="{87818AD6-3BE4-46E2-B6A3-A9D32FA285FE}" presName="sibTrans" presStyleCnt="0"/>
      <dgm:spPr/>
    </dgm:pt>
    <dgm:pt modelId="{6167A98A-4C78-4CBC-8B30-C7A6B18F8490}" type="pres">
      <dgm:prSet presAssocID="{842BCCBE-F2B9-4F24-8D8C-4ECBCF0FD9ED}" presName="comp" presStyleCnt="0"/>
      <dgm:spPr/>
    </dgm:pt>
    <dgm:pt modelId="{61D663B6-59B2-4594-9902-776968D1ED3C}" type="pres">
      <dgm:prSet presAssocID="{842BCCBE-F2B9-4F24-8D8C-4ECBCF0FD9ED}" presName="rect2" presStyleLbl="node1" presStyleIdx="2" presStyleCnt="3">
        <dgm:presLayoutVars>
          <dgm:bulletEnabled val="1"/>
        </dgm:presLayoutVars>
      </dgm:prSet>
      <dgm:spPr/>
    </dgm:pt>
    <dgm:pt modelId="{1061B8BF-C621-4675-A6C7-7FA7DAA2D9F8}" type="pres">
      <dgm:prSet presAssocID="{842BCCBE-F2B9-4F24-8D8C-4ECBCF0FD9ED}" presName="rect1" presStyleLbl="lnNode1" presStyleIdx="2" presStyleCnt="3"/>
      <dgm:spPr>
        <a:blipFill rotWithShape="1">
          <a:blip xmlns:r="http://schemas.openxmlformats.org/officeDocument/2006/relationships" r:embed="rId3"/>
          <a:srcRect/>
          <a:stretch>
            <a:fillRect l="-17000" r="-17000"/>
          </a:stretch>
        </a:blipFill>
      </dgm:spPr>
    </dgm:pt>
  </dgm:ptLst>
  <dgm:cxnLst>
    <dgm:cxn modelId="{D45B6832-80B8-48E2-B839-1FBB37E34B70}" type="presOf" srcId="{E78E37AD-38B1-44A1-88FC-8686CCFB2B4E}" destId="{52D1BA7C-1C5F-4BED-888F-2B96EFD9A1CB}" srcOrd="0" destOrd="0" presId="urn:microsoft.com/office/officeart/2008/layout/AlternatingPictureBlocks"/>
    <dgm:cxn modelId="{D0016471-6844-4ACA-BCE2-EF835AC20393}" srcId="{5C5A8816-74DF-40AB-B61F-30E4EDC44026}" destId="{E78E37AD-38B1-44A1-88FC-8686CCFB2B4E}" srcOrd="0" destOrd="0" parTransId="{3EE0B3BA-EFC1-47D5-9384-D728648CA592}" sibTransId="{3D5441E9-4E8F-4CC6-9E4A-730316B5E561}"/>
    <dgm:cxn modelId="{46BED372-C644-494B-A7E1-5274559976F8}" type="presOf" srcId="{842BCCBE-F2B9-4F24-8D8C-4ECBCF0FD9ED}" destId="{61D663B6-59B2-4594-9902-776968D1ED3C}" srcOrd="0" destOrd="0" presId="urn:microsoft.com/office/officeart/2008/layout/AlternatingPictureBlocks"/>
    <dgm:cxn modelId="{5FDBB895-4206-4DCB-A3BA-1A6CFD16444C}" srcId="{5C5A8816-74DF-40AB-B61F-30E4EDC44026}" destId="{90E65EC7-F80F-498B-B5CE-57C33E2CDEB3}" srcOrd="1" destOrd="0" parTransId="{B4F4BA21-2526-41A9-9664-2F7FDAC7E67B}" sibTransId="{87818AD6-3BE4-46E2-B6A3-A9D32FA285FE}"/>
    <dgm:cxn modelId="{0AA113B1-C165-4A71-94B1-3A77E3A7F3AC}" type="presOf" srcId="{5C5A8816-74DF-40AB-B61F-30E4EDC44026}" destId="{254C7648-AD56-4506-88B9-0EF4F1FEC5A3}" srcOrd="0" destOrd="0" presId="urn:microsoft.com/office/officeart/2008/layout/AlternatingPictureBlocks"/>
    <dgm:cxn modelId="{8B19B2C8-A993-4A3F-AC65-4113D5FBB750}" type="presOf" srcId="{90E65EC7-F80F-498B-B5CE-57C33E2CDEB3}" destId="{29038F9B-F649-48AA-8773-3845BC785564}" srcOrd="0" destOrd="0" presId="urn:microsoft.com/office/officeart/2008/layout/AlternatingPictureBlocks"/>
    <dgm:cxn modelId="{9274E1CB-7134-4831-AFE2-CC207FE76EB9}" srcId="{5C5A8816-74DF-40AB-B61F-30E4EDC44026}" destId="{842BCCBE-F2B9-4F24-8D8C-4ECBCF0FD9ED}" srcOrd="2" destOrd="0" parTransId="{0DB768EA-DE3E-43E6-8D00-BCE5846BA286}" sibTransId="{1CCA4179-C560-4B44-B471-8A1135CE1153}"/>
    <dgm:cxn modelId="{E1C129E2-66D0-4E9B-80CB-CE6851151456}" type="presParOf" srcId="{254C7648-AD56-4506-88B9-0EF4F1FEC5A3}" destId="{37B29130-9F88-472F-BBCB-A323498DEBD6}" srcOrd="0" destOrd="0" presId="urn:microsoft.com/office/officeart/2008/layout/AlternatingPictureBlocks"/>
    <dgm:cxn modelId="{62D71073-55F0-484D-ABDD-36260B663A72}" type="presParOf" srcId="{37B29130-9F88-472F-BBCB-A323498DEBD6}" destId="{52D1BA7C-1C5F-4BED-888F-2B96EFD9A1CB}" srcOrd="0" destOrd="0" presId="urn:microsoft.com/office/officeart/2008/layout/AlternatingPictureBlocks"/>
    <dgm:cxn modelId="{068851A7-0C44-435F-93CB-C0D5F7956023}" type="presParOf" srcId="{37B29130-9F88-472F-BBCB-A323498DEBD6}" destId="{0EB110EF-1281-426A-B00D-BCF5C193D80A}" srcOrd="1" destOrd="0" presId="urn:microsoft.com/office/officeart/2008/layout/AlternatingPictureBlocks"/>
    <dgm:cxn modelId="{A92A99DD-050C-4854-8C21-69EEBBAFB1F2}" type="presParOf" srcId="{254C7648-AD56-4506-88B9-0EF4F1FEC5A3}" destId="{4CBE40BB-C14C-4584-96A4-C345061C715F}" srcOrd="1" destOrd="0" presId="urn:microsoft.com/office/officeart/2008/layout/AlternatingPictureBlocks"/>
    <dgm:cxn modelId="{7EE9BB17-7BA0-41F3-99A7-686637C789C2}" type="presParOf" srcId="{254C7648-AD56-4506-88B9-0EF4F1FEC5A3}" destId="{3DD1DAE1-9AA3-4585-A602-9BABE342F088}" srcOrd="2" destOrd="0" presId="urn:microsoft.com/office/officeart/2008/layout/AlternatingPictureBlocks"/>
    <dgm:cxn modelId="{58B34805-DC57-4F56-8B02-D4F9C117040C}" type="presParOf" srcId="{3DD1DAE1-9AA3-4585-A602-9BABE342F088}" destId="{29038F9B-F649-48AA-8773-3845BC785564}" srcOrd="0" destOrd="0" presId="urn:microsoft.com/office/officeart/2008/layout/AlternatingPictureBlocks"/>
    <dgm:cxn modelId="{AF48105F-0D4E-4A50-B358-093283F69D0A}" type="presParOf" srcId="{3DD1DAE1-9AA3-4585-A602-9BABE342F088}" destId="{936C032A-EE6B-4458-8D45-480E08498445}" srcOrd="1" destOrd="0" presId="urn:microsoft.com/office/officeart/2008/layout/AlternatingPictureBlocks"/>
    <dgm:cxn modelId="{B6DED442-065C-4950-9D38-9355CF006789}" type="presParOf" srcId="{254C7648-AD56-4506-88B9-0EF4F1FEC5A3}" destId="{D9491245-AD23-4B1E-B511-8DA6451BACD3}" srcOrd="3" destOrd="0" presId="urn:microsoft.com/office/officeart/2008/layout/AlternatingPictureBlocks"/>
    <dgm:cxn modelId="{92A1740B-DDAC-4F50-8B4D-D2B0233CF0EF}" type="presParOf" srcId="{254C7648-AD56-4506-88B9-0EF4F1FEC5A3}" destId="{6167A98A-4C78-4CBC-8B30-C7A6B18F8490}" srcOrd="4" destOrd="0" presId="urn:microsoft.com/office/officeart/2008/layout/AlternatingPictureBlocks"/>
    <dgm:cxn modelId="{57198793-E5ED-43FC-A3D7-6F6D1DFC5150}" type="presParOf" srcId="{6167A98A-4C78-4CBC-8B30-C7A6B18F8490}" destId="{61D663B6-59B2-4594-9902-776968D1ED3C}" srcOrd="0" destOrd="0" presId="urn:microsoft.com/office/officeart/2008/layout/AlternatingPictureBlocks"/>
    <dgm:cxn modelId="{1ABB342E-A432-41E0-ACF6-92914C94168C}" type="presParOf" srcId="{6167A98A-4C78-4CBC-8B30-C7A6B18F8490}" destId="{1061B8BF-C621-4675-A6C7-7FA7DAA2D9F8}" srcOrd="1" destOrd="0" presId="urn:microsoft.com/office/officeart/2008/layout/Alternat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B5D3EF-7783-4621-A1A8-B730EBEB8E4B}">
      <dsp:nvSpPr>
        <dsp:cNvPr id="0" name=""/>
        <dsp:cNvSpPr/>
      </dsp:nvSpPr>
      <dsp:spPr>
        <a:xfrm>
          <a:off x="0" y="0"/>
          <a:ext cx="11231240" cy="1877626"/>
        </a:xfrm>
        <a:prstGeom prst="rect">
          <a:avLst/>
        </a:prstGeom>
        <a:gradFill rotWithShape="0">
          <a:gsLst>
            <a:gs pos="0">
              <a:schemeClr val="accent4">
                <a:shade val="90000"/>
                <a:hueOff val="0"/>
                <a:satOff val="0"/>
                <a:lumOff val="0"/>
                <a:alphaOff val="0"/>
                <a:lumMod val="110000"/>
                <a:satMod val="105000"/>
                <a:tint val="67000"/>
              </a:schemeClr>
            </a:gs>
            <a:gs pos="50000">
              <a:schemeClr val="accent4">
                <a:shade val="90000"/>
                <a:hueOff val="0"/>
                <a:satOff val="0"/>
                <a:lumOff val="0"/>
                <a:alphaOff val="0"/>
                <a:lumMod val="105000"/>
                <a:satMod val="103000"/>
                <a:tint val="73000"/>
              </a:schemeClr>
            </a:gs>
            <a:gs pos="100000">
              <a:schemeClr val="accent4">
                <a:shade val="90000"/>
                <a:hueOff val="0"/>
                <a:satOff val="0"/>
                <a:lumOff val="0"/>
                <a:alphaOff val="0"/>
                <a:lumMod val="105000"/>
                <a:satMod val="109000"/>
                <a:tint val="81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ru-RU" sz="1600" b="1" kern="1200" dirty="0">
              <a:solidFill>
                <a:schemeClr val="tx1">
                  <a:lumMod val="95000"/>
                  <a:lumOff val="5000"/>
                </a:schemeClr>
              </a:solidFill>
              <a:latin typeface="Times New Roman" panose="02020603050405020304" pitchFamily="18" charset="0"/>
              <a:cs typeface="Times New Roman" panose="02020603050405020304" pitchFamily="18" charset="0"/>
            </a:rPr>
            <a:t>Хронология рассмотрения проекта  решения Думы АМО</a:t>
          </a:r>
        </a:p>
        <a:p>
          <a:pPr marL="0" lvl="0" indent="0" algn="ctr" defTabSz="711200">
            <a:lnSpc>
              <a:spcPct val="90000"/>
            </a:lnSpc>
            <a:spcBef>
              <a:spcPct val="0"/>
            </a:spcBef>
            <a:spcAft>
              <a:spcPct val="35000"/>
            </a:spcAft>
            <a:buNone/>
          </a:pPr>
          <a:r>
            <a:rPr lang="ru-RU" sz="1600" b="1" kern="1200" dirty="0">
              <a:solidFill>
                <a:schemeClr val="tx1">
                  <a:lumMod val="95000"/>
                  <a:lumOff val="5000"/>
                </a:schemeClr>
              </a:solidFill>
              <a:latin typeface="Times New Roman" panose="02020603050405020304" pitchFamily="18" charset="0"/>
              <a:cs typeface="Times New Roman" panose="02020603050405020304" pitchFamily="18" charset="0"/>
            </a:rPr>
            <a:t>«Об исполнении бюджета Анучинского муниципального округа за 2024 год» </a:t>
          </a:r>
        </a:p>
      </dsp:txBody>
      <dsp:txXfrm>
        <a:off x="0" y="0"/>
        <a:ext cx="11231240" cy="1877626"/>
      </dsp:txXfrm>
    </dsp:sp>
    <dsp:sp modelId="{41C183B9-A44A-4620-B7FB-C34A16B2BCAB}">
      <dsp:nvSpPr>
        <dsp:cNvPr id="0" name=""/>
        <dsp:cNvSpPr/>
      </dsp:nvSpPr>
      <dsp:spPr>
        <a:xfrm>
          <a:off x="1371" y="1877626"/>
          <a:ext cx="2245699" cy="394301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об исполнении бюджета Анучинского МО за 2024 год размещается в информационно-телекоммуникационной сети Интернет для проведения общественных обсуждений </a:t>
          </a:r>
        </a:p>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10.03.2025г</a:t>
          </a:r>
        </a:p>
      </dsp:txBody>
      <dsp:txXfrm>
        <a:off x="1371" y="1877626"/>
        <a:ext cx="2245699" cy="3943016"/>
      </dsp:txXfrm>
    </dsp:sp>
    <dsp:sp modelId="{CAAAB02B-903B-4E48-A263-50293A14DD41}">
      <dsp:nvSpPr>
        <dsp:cNvPr id="0" name=""/>
        <dsp:cNvSpPr/>
      </dsp:nvSpPr>
      <dsp:spPr>
        <a:xfrm>
          <a:off x="2247070" y="1877626"/>
          <a:ext cx="2245699" cy="3943016"/>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решения об исполнении бюджета Анучинского МО за 2024 год проводятся в актовом зале здания администрации (</a:t>
          </a:r>
          <a:r>
            <a:rPr lang="ru-RU" sz="1400" b="1" i="1" kern="12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400" b="1" i="1" kern="12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 6) </a:t>
          </a:r>
        </a:p>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02.04.2025г</a:t>
          </a:r>
        </a:p>
      </dsp:txBody>
      <dsp:txXfrm>
        <a:off x="2247070" y="1877626"/>
        <a:ext cx="2245699" cy="3943016"/>
      </dsp:txXfrm>
    </dsp:sp>
    <dsp:sp modelId="{A265F15E-354C-49D7-A329-E7CA77B8F395}">
      <dsp:nvSpPr>
        <dsp:cNvPr id="0" name=""/>
        <dsp:cNvSpPr/>
      </dsp:nvSpPr>
      <dsp:spPr>
        <a:xfrm>
          <a:off x="4492770" y="1877626"/>
          <a:ext cx="2245699" cy="3943016"/>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об исполнении бюджета Анучинского МО за 2024 год вносится главой округа на рассмотрение в Думу Анучинского МО</a:t>
          </a:r>
        </a:p>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14.04.2025г </a:t>
          </a:r>
        </a:p>
      </dsp:txBody>
      <dsp:txXfrm>
        <a:off x="4492770" y="1877626"/>
        <a:ext cx="2245699" cy="3943016"/>
      </dsp:txXfrm>
    </dsp:sp>
    <dsp:sp modelId="{11C832BF-F680-4C40-8B5D-90F556A82924}">
      <dsp:nvSpPr>
        <dsp:cNvPr id="0" name=""/>
        <dsp:cNvSpPr/>
      </dsp:nvSpPr>
      <dsp:spPr>
        <a:xfrm>
          <a:off x="6696520" y="1927979"/>
          <a:ext cx="2245699" cy="3943016"/>
        </a:xfrm>
        <a:prstGeom prst="rect">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Рассмотрение проекта решения об исполнении бюджета Анучинского МО за 2024 год на бюджетной комиссии</a:t>
          </a:r>
        </a:p>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23.04.2025г</a:t>
          </a:r>
          <a:endParaRPr lang="ru-RU" sz="1400" b="1" i="1" kern="1200" dirty="0">
            <a:solidFill>
              <a:schemeClr val="tx1">
                <a:lumMod val="95000"/>
                <a:lumOff val="5000"/>
              </a:schemeClr>
            </a:solidFill>
          </a:endParaRPr>
        </a:p>
      </dsp:txBody>
      <dsp:txXfrm>
        <a:off x="6696520" y="1927979"/>
        <a:ext cx="2245699" cy="3943016"/>
      </dsp:txXfrm>
    </dsp:sp>
    <dsp:sp modelId="{C1D90B4F-666A-417E-A29C-2A64F79BC10B}">
      <dsp:nvSpPr>
        <dsp:cNvPr id="0" name=""/>
        <dsp:cNvSpPr/>
      </dsp:nvSpPr>
      <dsp:spPr>
        <a:xfrm>
          <a:off x="8984169" y="1877626"/>
          <a:ext cx="2245699" cy="3943016"/>
        </a:xfrm>
        <a:prstGeom prst="rect">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Принятие решения «Об исполнении бюджета Анучинского МО за 2024 год» Думой Анучинского МО </a:t>
          </a:r>
        </a:p>
        <a:p>
          <a:pPr marL="0" lvl="0" indent="0" algn="ctr" defTabSz="622300">
            <a:lnSpc>
              <a:spcPct val="90000"/>
            </a:lnSpc>
            <a:spcBef>
              <a:spcPct val="0"/>
            </a:spcBef>
            <a:spcAft>
              <a:spcPct val="35000"/>
            </a:spcAft>
            <a:buNone/>
          </a:pPr>
          <a:r>
            <a:rPr lang="ru-RU" sz="1400" b="1" i="1" kern="1200" dirty="0">
              <a:solidFill>
                <a:schemeClr val="tx1">
                  <a:lumMod val="95000"/>
                  <a:lumOff val="5000"/>
                </a:schemeClr>
              </a:solidFill>
              <a:latin typeface="Times New Roman" panose="02020603050405020304" pitchFamily="18" charset="0"/>
              <a:cs typeface="Times New Roman" panose="02020603050405020304" pitchFamily="18" charset="0"/>
            </a:rPr>
            <a:t>30.04.2025г</a:t>
          </a:r>
          <a:endParaRPr lang="ru-RU" sz="1400" b="1" i="1" kern="1200" dirty="0">
            <a:solidFill>
              <a:schemeClr val="tx1">
                <a:lumMod val="95000"/>
                <a:lumOff val="5000"/>
              </a:schemeClr>
            </a:solidFill>
          </a:endParaRPr>
        </a:p>
      </dsp:txBody>
      <dsp:txXfrm>
        <a:off x="8984169" y="1877626"/>
        <a:ext cx="2245699" cy="3943016"/>
      </dsp:txXfrm>
    </dsp:sp>
    <dsp:sp modelId="{5A1D420A-AE0B-44BA-A876-EFCE31C7EB49}">
      <dsp:nvSpPr>
        <dsp:cNvPr id="0" name=""/>
        <dsp:cNvSpPr/>
      </dsp:nvSpPr>
      <dsp:spPr>
        <a:xfrm>
          <a:off x="0" y="5820643"/>
          <a:ext cx="11231240" cy="438112"/>
        </a:xfrm>
        <a:prstGeom prst="rect">
          <a:avLst/>
        </a:prstGeom>
        <a:gradFill rotWithShape="0">
          <a:gsLst>
            <a:gs pos="0">
              <a:schemeClr val="accent4">
                <a:shade val="90000"/>
                <a:hueOff val="0"/>
                <a:satOff val="0"/>
                <a:lumOff val="0"/>
                <a:alphaOff val="0"/>
                <a:lumMod val="110000"/>
                <a:satMod val="105000"/>
                <a:tint val="67000"/>
              </a:schemeClr>
            </a:gs>
            <a:gs pos="50000">
              <a:schemeClr val="accent4">
                <a:shade val="90000"/>
                <a:hueOff val="0"/>
                <a:satOff val="0"/>
                <a:lumOff val="0"/>
                <a:alphaOff val="0"/>
                <a:lumMod val="105000"/>
                <a:satMod val="103000"/>
                <a:tint val="73000"/>
              </a:schemeClr>
            </a:gs>
            <a:gs pos="100000">
              <a:schemeClr val="accent4">
                <a:shade val="90000"/>
                <a:hueOff val="0"/>
                <a:satOff val="0"/>
                <a:lumOff val="0"/>
                <a:alphaOff val="0"/>
                <a:lumMod val="105000"/>
                <a:satMod val="109000"/>
                <a:tint val="81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FE530-D179-49FB-BE63-CF50DEC4B10D}">
      <dsp:nvSpPr>
        <dsp:cNvPr id="0" name=""/>
        <dsp:cNvSpPr/>
      </dsp:nvSpPr>
      <dsp:spPr>
        <a:xfrm>
          <a:off x="0" y="0"/>
          <a:ext cx="3942824" cy="88416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BAF32-BF32-4083-A72F-F8C87848F1CF}">
      <dsp:nvSpPr>
        <dsp:cNvPr id="0" name=""/>
        <dsp:cNvSpPr/>
      </dsp:nvSpPr>
      <dsp:spPr>
        <a:xfrm>
          <a:off x="118284" y="117889"/>
          <a:ext cx="1158204" cy="648390"/>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F0788E-615E-4B66-B437-C901D9860EA8}">
      <dsp:nvSpPr>
        <dsp:cNvPr id="0" name=""/>
        <dsp:cNvSpPr/>
      </dsp:nvSpPr>
      <dsp:spPr>
        <a:xfrm rot="10800000">
          <a:off x="118284" y="884169"/>
          <a:ext cx="1158204"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a:t>
          </a:r>
        </a:p>
      </dsp:txBody>
      <dsp:txXfrm rot="10800000">
        <a:off x="151518" y="884169"/>
        <a:ext cx="1091736" cy="1047417"/>
      </dsp:txXfrm>
    </dsp:sp>
    <dsp:sp modelId="{D62D0547-8ECB-45F7-8AD6-F733FFFD0E60}">
      <dsp:nvSpPr>
        <dsp:cNvPr id="0" name=""/>
        <dsp:cNvSpPr/>
      </dsp:nvSpPr>
      <dsp:spPr>
        <a:xfrm>
          <a:off x="1392309" y="117889"/>
          <a:ext cx="1158204" cy="648390"/>
        </a:xfrm>
        <a:prstGeom prst="roundRect">
          <a:avLst>
            <a:gd name="adj" fmla="val 10000"/>
          </a:avLst>
        </a:prstGeom>
        <a:blipFill rotWithShape="1">
          <a:blip xmlns:r="http://schemas.openxmlformats.org/officeDocument/2006/relationships" r:embed="rId2"/>
          <a:srcRect/>
          <a:stretch>
            <a:fillRect t="-17000" b="-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81246D-F41D-4C99-A3D7-9700A6D194FB}">
      <dsp:nvSpPr>
        <dsp:cNvPr id="0" name=""/>
        <dsp:cNvSpPr/>
      </dsp:nvSpPr>
      <dsp:spPr>
        <a:xfrm rot="10800000">
          <a:off x="1392309" y="884169"/>
          <a:ext cx="1158204"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rot="10800000">
        <a:off x="1425543" y="884169"/>
        <a:ext cx="1091736" cy="1047417"/>
      </dsp:txXfrm>
    </dsp:sp>
    <dsp:sp modelId="{A77E9EE2-3D21-4671-8AE2-532442681C48}">
      <dsp:nvSpPr>
        <dsp:cNvPr id="0" name=""/>
        <dsp:cNvSpPr/>
      </dsp:nvSpPr>
      <dsp:spPr>
        <a:xfrm>
          <a:off x="2666334" y="117889"/>
          <a:ext cx="1158204" cy="648390"/>
        </a:xfrm>
        <a:prstGeom prst="roundRect">
          <a:avLst>
            <a:gd name="adj" fmla="val 10000"/>
          </a:avLst>
        </a:prstGeom>
        <a:blipFill rotWithShape="1">
          <a:blip xmlns:r="http://schemas.openxmlformats.org/officeDocument/2006/relationships" r:embed="rId3"/>
          <a:srcRect/>
          <a:stretch>
            <a:fillRect t="-46000" b="-4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971147-6F3A-46F1-84BB-D334D57821DA}">
      <dsp:nvSpPr>
        <dsp:cNvPr id="0" name=""/>
        <dsp:cNvSpPr/>
      </dsp:nvSpPr>
      <dsp:spPr>
        <a:xfrm rot="10800000">
          <a:off x="2666334" y="884169"/>
          <a:ext cx="1158204"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rot="10800000">
        <a:off x="2699568" y="884169"/>
        <a:ext cx="1091736" cy="1047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FE530-D179-49FB-BE63-CF50DEC4B10D}">
      <dsp:nvSpPr>
        <dsp:cNvPr id="0" name=""/>
        <dsp:cNvSpPr/>
      </dsp:nvSpPr>
      <dsp:spPr>
        <a:xfrm>
          <a:off x="0" y="0"/>
          <a:ext cx="4027993" cy="88416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BAF32-BF32-4083-A72F-F8C87848F1CF}">
      <dsp:nvSpPr>
        <dsp:cNvPr id="0" name=""/>
        <dsp:cNvSpPr/>
      </dsp:nvSpPr>
      <dsp:spPr>
        <a:xfrm>
          <a:off x="121507" y="117889"/>
          <a:ext cx="1118515" cy="648390"/>
        </a:xfrm>
        <a:prstGeom prst="roundRect">
          <a:avLst>
            <a:gd name="adj" fmla="val 10000"/>
          </a:avLst>
        </a:prstGeom>
        <a:blipFill rotWithShape="1">
          <a:blip xmlns:r="http://schemas.openxmlformats.org/officeDocument/2006/relationships" r:embed="rId1"/>
          <a:srcRect/>
          <a:stretch>
            <a:fillRect l="-14000" r="-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F0788E-615E-4B66-B437-C901D9860EA8}">
      <dsp:nvSpPr>
        <dsp:cNvPr id="0" name=""/>
        <dsp:cNvSpPr/>
      </dsp:nvSpPr>
      <dsp:spPr>
        <a:xfrm rot="10800000">
          <a:off x="121507" y="884169"/>
          <a:ext cx="1118515"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 – экономическое управление администрации Анучинского муниципального округа</a:t>
          </a:r>
        </a:p>
      </dsp:txBody>
      <dsp:txXfrm rot="10800000">
        <a:off x="154741" y="884169"/>
        <a:ext cx="1052047" cy="1047417"/>
      </dsp:txXfrm>
    </dsp:sp>
    <dsp:sp modelId="{D62D0547-8ECB-45F7-8AD6-F733FFFD0E60}">
      <dsp:nvSpPr>
        <dsp:cNvPr id="0" name=""/>
        <dsp:cNvSpPr/>
      </dsp:nvSpPr>
      <dsp:spPr>
        <a:xfrm>
          <a:off x="1351874" y="117889"/>
          <a:ext cx="1118515" cy="648390"/>
        </a:xfrm>
        <a:prstGeom prst="roundRect">
          <a:avLst>
            <a:gd name="adj" fmla="val 10000"/>
          </a:avLst>
        </a:prstGeom>
        <a:blipFill rotWithShape="1">
          <a:blip xmlns:r="http://schemas.openxmlformats.org/officeDocument/2006/relationships" r:embed="rId2"/>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81246D-F41D-4C99-A3D7-9700A6D194FB}">
      <dsp:nvSpPr>
        <dsp:cNvPr id="0" name=""/>
        <dsp:cNvSpPr/>
      </dsp:nvSpPr>
      <dsp:spPr>
        <a:xfrm rot="10800000">
          <a:off x="1351874" y="884169"/>
          <a:ext cx="1118515"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Органы муниципального финансового контроля</a:t>
          </a:r>
        </a:p>
      </dsp:txBody>
      <dsp:txXfrm rot="10800000">
        <a:off x="1385108" y="884169"/>
        <a:ext cx="1052047" cy="1047417"/>
      </dsp:txXfrm>
    </dsp:sp>
    <dsp:sp modelId="{A77E9EE2-3D21-4671-8AE2-532442681C48}">
      <dsp:nvSpPr>
        <dsp:cNvPr id="0" name=""/>
        <dsp:cNvSpPr/>
      </dsp:nvSpPr>
      <dsp:spPr>
        <a:xfrm>
          <a:off x="2685105" y="117889"/>
          <a:ext cx="1118515" cy="648390"/>
        </a:xfrm>
        <a:prstGeom prst="roundRect">
          <a:avLst>
            <a:gd name="adj" fmla="val 10000"/>
          </a:avLst>
        </a:prstGeom>
        <a:blipFill rotWithShape="1">
          <a:blip xmlns:r="http://schemas.openxmlformats.org/officeDocument/2006/relationships" r:embed="rId3"/>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971147-6F3A-46F1-84BB-D334D57821DA}">
      <dsp:nvSpPr>
        <dsp:cNvPr id="0" name=""/>
        <dsp:cNvSpPr/>
      </dsp:nvSpPr>
      <dsp:spPr>
        <a:xfrm rot="10800000">
          <a:off x="2582241" y="884169"/>
          <a:ext cx="1324243"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p>
      </dsp:txBody>
      <dsp:txXfrm rot="10800000">
        <a:off x="2615475" y="884169"/>
        <a:ext cx="1257775" cy="10474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FE530-D179-49FB-BE63-CF50DEC4B10D}">
      <dsp:nvSpPr>
        <dsp:cNvPr id="0" name=""/>
        <dsp:cNvSpPr/>
      </dsp:nvSpPr>
      <dsp:spPr>
        <a:xfrm>
          <a:off x="0" y="0"/>
          <a:ext cx="3857417" cy="88416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6BAF32-BF32-4083-A72F-F8C87848F1CF}">
      <dsp:nvSpPr>
        <dsp:cNvPr id="0" name=""/>
        <dsp:cNvSpPr/>
      </dsp:nvSpPr>
      <dsp:spPr>
        <a:xfrm>
          <a:off x="201130" y="117889"/>
          <a:ext cx="970230" cy="648390"/>
        </a:xfrm>
        <a:prstGeom prst="roundRect">
          <a:avLst>
            <a:gd name="adj" fmla="val 10000"/>
          </a:avLst>
        </a:prstGeom>
        <a:blipFill rotWithShape="1">
          <a:blip xmlns:r="http://schemas.openxmlformats.org/officeDocument/2006/relationships" r:embed="rId1"/>
          <a:srcRect/>
          <a:stretch>
            <a:fillRect t="-45000" b="-4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F0788E-615E-4B66-B437-C901D9860EA8}">
      <dsp:nvSpPr>
        <dsp:cNvPr id="0" name=""/>
        <dsp:cNvSpPr/>
      </dsp:nvSpPr>
      <dsp:spPr>
        <a:xfrm rot="10800000">
          <a:off x="116618" y="884169"/>
          <a:ext cx="1139254"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(администраторы)источников финансирования дефицита бюджета</a:t>
          </a:r>
        </a:p>
      </dsp:txBody>
      <dsp:txXfrm rot="10800000">
        <a:off x="149852" y="884169"/>
        <a:ext cx="1072786" cy="1047417"/>
      </dsp:txXfrm>
    </dsp:sp>
    <dsp:sp modelId="{D62D0547-8ECB-45F7-8AD6-F733FFFD0E60}">
      <dsp:nvSpPr>
        <dsp:cNvPr id="0" name=""/>
        <dsp:cNvSpPr/>
      </dsp:nvSpPr>
      <dsp:spPr>
        <a:xfrm>
          <a:off x="1438877" y="117889"/>
          <a:ext cx="970230" cy="648390"/>
        </a:xfrm>
        <a:prstGeom prst="roundRect">
          <a:avLst>
            <a:gd name="adj" fmla="val 10000"/>
          </a:avLst>
        </a:prstGeom>
        <a:blipFill rotWithShape="1">
          <a:blip xmlns:r="http://schemas.openxmlformats.org/officeDocument/2006/relationships" r:embed="rId2"/>
          <a:srcRect/>
          <a:stretch>
            <a:fillRect t="-28000" b="-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81246D-F41D-4C99-A3D7-9700A6D194FB}">
      <dsp:nvSpPr>
        <dsp:cNvPr id="0" name=""/>
        <dsp:cNvSpPr/>
      </dsp:nvSpPr>
      <dsp:spPr>
        <a:xfrm rot="10800000">
          <a:off x="1352895" y="884169"/>
          <a:ext cx="1142194"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p>
      </dsp:txBody>
      <dsp:txXfrm rot="10800000">
        <a:off x="1386129" y="884169"/>
        <a:ext cx="1075726" cy="1047417"/>
      </dsp:txXfrm>
    </dsp:sp>
    <dsp:sp modelId="{A77E9EE2-3D21-4671-8AE2-532442681C48}">
      <dsp:nvSpPr>
        <dsp:cNvPr id="0" name=""/>
        <dsp:cNvSpPr/>
      </dsp:nvSpPr>
      <dsp:spPr>
        <a:xfrm>
          <a:off x="2681340" y="117889"/>
          <a:ext cx="970230" cy="648390"/>
        </a:xfrm>
        <a:prstGeom prst="roundRect">
          <a:avLst>
            <a:gd name="adj" fmla="val 10000"/>
          </a:avLst>
        </a:prstGeom>
        <a:blipFill rotWithShape="1">
          <a:blip xmlns:r="http://schemas.openxmlformats.org/officeDocument/2006/relationships" r:embed="rId3"/>
          <a:srcRect/>
          <a:stretch>
            <a:fillRect t="-28000" b="-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971147-6F3A-46F1-84BB-D334D57821DA}">
      <dsp:nvSpPr>
        <dsp:cNvPr id="0" name=""/>
        <dsp:cNvSpPr/>
      </dsp:nvSpPr>
      <dsp:spPr>
        <a:xfrm rot="10800000">
          <a:off x="2592113" y="884169"/>
          <a:ext cx="1148685" cy="1080651"/>
        </a:xfrm>
        <a:prstGeom prst="round2SameRect">
          <a:avLst>
            <a:gd name="adj1" fmla="val 10500"/>
            <a:gd name="adj2" fmla="val 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Получатели бюджетных средств</a:t>
          </a:r>
        </a:p>
      </dsp:txBody>
      <dsp:txXfrm rot="10800000">
        <a:off x="2625347" y="884169"/>
        <a:ext cx="1082217" cy="10474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A40AD-6983-4570-B029-91AAC2715B00}">
      <dsp:nvSpPr>
        <dsp:cNvPr id="0" name=""/>
        <dsp:cNvSpPr/>
      </dsp:nvSpPr>
      <dsp:spPr>
        <a:xfrm>
          <a:off x="0" y="0"/>
          <a:ext cx="8128000" cy="1123655"/>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 за предыдущий финансовый год  до 1 апреля текущего финансового года  </a:t>
          </a:r>
        </a:p>
      </dsp:txBody>
      <dsp:txXfrm>
        <a:off x="1737965" y="0"/>
        <a:ext cx="6390034" cy="1123655"/>
      </dsp:txXfrm>
    </dsp:sp>
    <dsp:sp modelId="{DF4C75ED-08B2-48E0-953D-4D5BB6406999}">
      <dsp:nvSpPr>
        <dsp:cNvPr id="0" name=""/>
        <dsp:cNvSpPr/>
      </dsp:nvSpPr>
      <dsp:spPr>
        <a:xfrm>
          <a:off x="112365" y="112365"/>
          <a:ext cx="1625600" cy="898924"/>
        </a:xfrm>
        <a:prstGeom prst="roundRect">
          <a:avLst>
            <a:gd name="adj" fmla="val 10000"/>
          </a:avLst>
        </a:prstGeom>
        <a:blipFill rotWithShape="1">
          <a:blip xmlns:r="http://schemas.openxmlformats.org/officeDocument/2006/relationships" r:embed="rId1"/>
          <a:srcRect/>
          <a:stretch>
            <a:fillRect t="-7000" b="-7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BAB7AD6-166C-4B6F-87B5-47514BD218D0}">
      <dsp:nvSpPr>
        <dsp:cNvPr id="0" name=""/>
        <dsp:cNvSpPr/>
      </dsp:nvSpPr>
      <dsp:spPr>
        <a:xfrm>
          <a:off x="0" y="1236021"/>
          <a:ext cx="8128000" cy="1123655"/>
        </a:xfrm>
        <a:prstGeom prst="roundRect">
          <a:avLst>
            <a:gd name="adj" fmla="val 10000"/>
          </a:avLst>
        </a:prstGeom>
        <a:solidFill>
          <a:schemeClr val="accent2">
            <a:hueOff val="-485121"/>
            <a:satOff val="-27976"/>
            <a:lumOff val="2876"/>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Предоставление отчета об исполнении бюджета в контрольный орган для осуществления внешней проверки до 1 мая текущего финансового года</a:t>
          </a:r>
        </a:p>
      </dsp:txBody>
      <dsp:txXfrm>
        <a:off x="1737965" y="1236021"/>
        <a:ext cx="6390034" cy="1123655"/>
      </dsp:txXfrm>
    </dsp:sp>
    <dsp:sp modelId="{7B27FE99-7254-49D2-8E2A-DFEC99D98C7C}">
      <dsp:nvSpPr>
        <dsp:cNvPr id="0" name=""/>
        <dsp:cNvSpPr/>
      </dsp:nvSpPr>
      <dsp:spPr>
        <a:xfrm>
          <a:off x="112365" y="1348386"/>
          <a:ext cx="1625600" cy="898924"/>
        </a:xfrm>
        <a:prstGeom prst="roundRect">
          <a:avLst>
            <a:gd name="adj" fmla="val 10000"/>
          </a:avLst>
        </a:prstGeom>
        <a:blipFill rotWithShape="1">
          <a:blip xmlns:r="http://schemas.openxmlformats.org/officeDocument/2006/relationships" r:embed="rId2"/>
          <a:srcRect/>
          <a:stretch>
            <a:fillRect t="-11000" b="-1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B64DA9C5-E08E-48FB-A1FA-B09FB91B4A45}">
      <dsp:nvSpPr>
        <dsp:cNvPr id="0" name=""/>
        <dsp:cNvSpPr/>
      </dsp:nvSpPr>
      <dsp:spPr>
        <a:xfrm>
          <a:off x="0" y="2472042"/>
          <a:ext cx="8128000" cy="1123655"/>
        </a:xfrm>
        <a:prstGeom prst="roundRect">
          <a:avLst>
            <a:gd name="adj" fmla="val 10000"/>
          </a:avLst>
        </a:prstGeom>
        <a:solidFill>
          <a:schemeClr val="accent2">
            <a:hueOff val="-970242"/>
            <a:satOff val="-55952"/>
            <a:lumOff val="57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ru-RU" sz="1200" kern="1200" dirty="0">
              <a:solidFill>
                <a:schemeClr val="tx1">
                  <a:lumMod val="95000"/>
                  <a:lumOff val="5000"/>
                </a:schemeClr>
              </a:solidFill>
              <a:latin typeface="Times New Roman" panose="02020603050405020304" pitchFamily="18" charset="0"/>
              <a:cs typeface="Times New Roman" panose="02020603050405020304" pitchFamily="18" charset="0"/>
            </a:rPr>
            <a:t>Проведение публичных слушаний по проекту «Отчет об исполнении бюджета»</a:t>
          </a:r>
        </a:p>
      </dsp:txBody>
      <dsp:txXfrm>
        <a:off x="1737965" y="2472042"/>
        <a:ext cx="6390034" cy="1123655"/>
      </dsp:txXfrm>
    </dsp:sp>
    <dsp:sp modelId="{9A92528A-FE77-4960-9B7B-A18A909A282D}">
      <dsp:nvSpPr>
        <dsp:cNvPr id="0" name=""/>
        <dsp:cNvSpPr/>
      </dsp:nvSpPr>
      <dsp:spPr>
        <a:xfrm>
          <a:off x="112365" y="2584407"/>
          <a:ext cx="1625600" cy="898924"/>
        </a:xfrm>
        <a:prstGeom prst="roundRect">
          <a:avLst>
            <a:gd name="adj" fmla="val 10000"/>
          </a:avLst>
        </a:prstGeom>
        <a:blipFill rotWithShape="1">
          <a:blip xmlns:r="http://schemas.openxmlformats.org/officeDocument/2006/relationships" r:embed="rId3"/>
          <a:srcRect/>
          <a:stretch>
            <a:fillRect t="-10000" b="-10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F51342B7-35A6-4F7C-8228-05AF209D0098}">
      <dsp:nvSpPr>
        <dsp:cNvPr id="0" name=""/>
        <dsp:cNvSpPr/>
      </dsp:nvSpPr>
      <dsp:spPr>
        <a:xfrm>
          <a:off x="0" y="3708063"/>
          <a:ext cx="8128000" cy="1123655"/>
        </a:xfrm>
        <a:prstGeom prst="roundRect">
          <a:avLst>
            <a:gd name="adj" fmla="val 10000"/>
          </a:avLst>
        </a:prstGeom>
        <a:solidFill>
          <a:schemeClr val="accent2">
            <a:hueOff val="-1455363"/>
            <a:satOff val="-83928"/>
            <a:lumOff val="862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ClrTx/>
            <a:buSzTx/>
            <a:buFontTx/>
            <a:buNone/>
          </a:pPr>
          <a:r>
            <a:rPr kumimoji="0" lang="ru-RU" sz="1100" b="0" i="0" u="none" strike="noStrike" kern="1200" cap="none" spc="0" normalizeH="0" baseline="0" noProof="0" dirty="0">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Предоставление отчета об исполнении бюджета и сопутствующих документов в Думу округа.</a:t>
          </a:r>
        </a:p>
        <a:p>
          <a:pPr marL="0" lvl="0" indent="0" algn="l" defTabSz="488950">
            <a:lnSpc>
              <a:spcPct val="90000"/>
            </a:lnSpc>
            <a:spcBef>
              <a:spcPct val="0"/>
            </a:spcBef>
            <a:spcAft>
              <a:spcPct val="35000"/>
            </a:spcAft>
            <a:buClrTx/>
            <a:buSzTx/>
            <a:buFontTx/>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Отчет об исполнении бюджета утверждается решением Думы округа</a:t>
          </a:r>
          <a:endParaRPr kumimoji="0" lang="ru-RU" sz="1100" b="0" i="0" u="none" strike="noStrike" kern="1200" cap="none" spc="0" normalizeH="0" baseline="0" noProof="0" dirty="0">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dsp:txBody>
      <dsp:txXfrm>
        <a:off x="1737965" y="3708063"/>
        <a:ext cx="6390034" cy="1123655"/>
      </dsp:txXfrm>
    </dsp:sp>
    <dsp:sp modelId="{8517F516-0E08-4D6C-8BD9-0F0AC0331CF5}">
      <dsp:nvSpPr>
        <dsp:cNvPr id="0" name=""/>
        <dsp:cNvSpPr/>
      </dsp:nvSpPr>
      <dsp:spPr>
        <a:xfrm>
          <a:off x="112365" y="3820429"/>
          <a:ext cx="1625600" cy="898924"/>
        </a:xfrm>
        <a:prstGeom prst="roundRect">
          <a:avLst>
            <a:gd name="adj" fmla="val 10000"/>
          </a:avLst>
        </a:prstGeom>
        <a:blipFill rotWithShape="1">
          <a:blip xmlns:r="http://schemas.openxmlformats.org/officeDocument/2006/relationships" r:embed="rId4"/>
          <a:srcRect/>
          <a:stretch>
            <a:fillRect t="-18000" b="-18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D728E-44AC-4C2D-8575-56E6EB4F6E66}">
      <dsp:nvSpPr>
        <dsp:cNvPr id="0" name=""/>
        <dsp:cNvSpPr/>
      </dsp:nvSpPr>
      <dsp:spPr>
        <a:xfrm>
          <a:off x="5501" y="0"/>
          <a:ext cx="1644217" cy="966521"/>
        </a:xfrm>
        <a:prstGeom prst="roundRect">
          <a:avLst>
            <a:gd name="adj" fmla="val 10000"/>
          </a:avLst>
        </a:prstGeom>
        <a:solidFill>
          <a:schemeClr val="accent2">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Доходы в расчете на </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 гражданина </a:t>
          </a:r>
          <a:r>
            <a:rPr lang="ru-RU" sz="1100" kern="1200">
              <a:solidFill>
                <a:schemeClr val="tx1">
                  <a:lumMod val="95000"/>
                  <a:lumOff val="5000"/>
                </a:schemeClr>
              </a:solidFill>
              <a:latin typeface="Times New Roman" panose="02020603050405020304" pitchFamily="18" charset="0"/>
              <a:cs typeface="Times New Roman" panose="02020603050405020304" pitchFamily="18" charset="0"/>
            </a:rPr>
            <a:t>в год</a:t>
          </a:r>
        </a:p>
        <a:p>
          <a:pPr marL="0" lvl="0" indent="0" algn="ctr" defTabSz="488950">
            <a:lnSpc>
              <a:spcPct val="90000"/>
            </a:lnSpc>
            <a:spcBef>
              <a:spcPct val="0"/>
            </a:spcBef>
            <a:spcAft>
              <a:spcPct val="35000"/>
            </a:spcAft>
            <a:buNone/>
          </a:pPr>
          <a:r>
            <a:rPr lang="ru-RU" sz="1100" kern="120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79937,75 руб.</a:t>
          </a:r>
        </a:p>
      </dsp:txBody>
      <dsp:txXfrm>
        <a:off x="33809" y="28308"/>
        <a:ext cx="1587601" cy="909905"/>
      </dsp:txXfrm>
    </dsp:sp>
    <dsp:sp modelId="{0F591572-7E3B-4B3B-B014-52DCCF50A88E}">
      <dsp:nvSpPr>
        <dsp:cNvPr id="0" name=""/>
        <dsp:cNvSpPr/>
      </dsp:nvSpPr>
      <dsp:spPr>
        <a:xfrm>
          <a:off x="1814139" y="279377"/>
          <a:ext cx="348574" cy="407765"/>
        </a:xfrm>
        <a:prstGeom prst="rightArrow">
          <a:avLst>
            <a:gd name="adj1" fmla="val 60000"/>
            <a:gd name="adj2" fmla="val 50000"/>
          </a:avLst>
        </a:prstGeom>
        <a:solidFill>
          <a:schemeClr val="accent2">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1814139" y="360930"/>
        <a:ext cx="244002" cy="244659"/>
      </dsp:txXfrm>
    </dsp:sp>
    <dsp:sp modelId="{C359AB22-4844-4622-8862-DF356926A203}">
      <dsp:nvSpPr>
        <dsp:cNvPr id="0" name=""/>
        <dsp:cNvSpPr/>
      </dsp:nvSpPr>
      <dsp:spPr>
        <a:xfrm>
          <a:off x="2307404" y="0"/>
          <a:ext cx="1644217" cy="966521"/>
        </a:xfrm>
        <a:prstGeom prst="roundRect">
          <a:avLst>
            <a:gd name="adj" fmla="val 10000"/>
          </a:avLst>
        </a:prstGeom>
        <a:solidFill>
          <a:schemeClr val="accent2">
            <a:alpha val="90000"/>
            <a:hueOff val="0"/>
            <a:satOff val="0"/>
            <a:lumOff val="0"/>
            <a:alphaOff val="-2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 населения на 01.01.2025г </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12237 человек</a:t>
          </a:r>
        </a:p>
      </dsp:txBody>
      <dsp:txXfrm>
        <a:off x="2335712" y="28308"/>
        <a:ext cx="1587601" cy="909905"/>
      </dsp:txXfrm>
    </dsp:sp>
    <dsp:sp modelId="{CA446FA0-2EE6-4CD1-B960-BFF6A6124D57}">
      <dsp:nvSpPr>
        <dsp:cNvPr id="0" name=""/>
        <dsp:cNvSpPr/>
      </dsp:nvSpPr>
      <dsp:spPr>
        <a:xfrm>
          <a:off x="4116043" y="279377"/>
          <a:ext cx="348574" cy="407765"/>
        </a:xfrm>
        <a:prstGeom prst="rightArrow">
          <a:avLst>
            <a:gd name="adj1" fmla="val 60000"/>
            <a:gd name="adj2" fmla="val 50000"/>
          </a:avLst>
        </a:prstGeom>
        <a:solidFill>
          <a:schemeClr val="accent2">
            <a:shade val="90000"/>
            <a:hueOff val="-574681"/>
            <a:satOff val="409"/>
            <a:lumOff val="3211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ru-RU" sz="1700" kern="1200"/>
        </a:p>
      </dsp:txBody>
      <dsp:txXfrm>
        <a:off x="4116043" y="360930"/>
        <a:ext cx="244002" cy="244659"/>
      </dsp:txXfrm>
    </dsp:sp>
    <dsp:sp modelId="{2F4CA85C-EEF9-495E-BAB9-B407503A3546}">
      <dsp:nvSpPr>
        <dsp:cNvPr id="0" name=""/>
        <dsp:cNvSpPr/>
      </dsp:nvSpPr>
      <dsp:spPr>
        <a:xfrm>
          <a:off x="4609308" y="0"/>
          <a:ext cx="1644217" cy="966521"/>
        </a:xfrm>
        <a:prstGeom prst="roundRect">
          <a:avLst>
            <a:gd name="adj" fmla="val 10000"/>
          </a:avLst>
        </a:prstGeom>
        <a:solidFill>
          <a:schemeClr val="accent2">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Расходы в расчете на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1 гражданина в год</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80190,86 руб.  </a:t>
          </a:r>
        </a:p>
      </dsp:txBody>
      <dsp:txXfrm>
        <a:off x="4637616" y="28308"/>
        <a:ext cx="1587601" cy="9099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DBFFB-1D08-47DE-B99F-48ECFBEA4F6B}">
      <dsp:nvSpPr>
        <dsp:cNvPr id="0" name=""/>
        <dsp:cNvSpPr/>
      </dsp:nvSpPr>
      <dsp:spPr>
        <a:xfrm>
          <a:off x="0" y="0"/>
          <a:ext cx="4553358" cy="95662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75AB16-31E7-4054-A025-248C2EE5C109}">
      <dsp:nvSpPr>
        <dsp:cNvPr id="0" name=""/>
        <dsp:cNvSpPr/>
      </dsp:nvSpPr>
      <dsp:spPr>
        <a:xfrm>
          <a:off x="136600" y="127549"/>
          <a:ext cx="1337548" cy="701522"/>
        </a:xfrm>
        <a:prstGeom prst="roundRect">
          <a:avLst>
            <a:gd name="adj" fmla="val 10000"/>
          </a:avLst>
        </a:prstGeom>
        <a:blipFill rotWithShape="1">
          <a:blip xmlns:r="http://schemas.openxmlformats.org/officeDocument/2006/relationships" r:embed="rId1"/>
          <a:srcRect/>
          <a:stretch>
            <a:fillRect t="-8000" b="-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C7074D-B19A-498D-9363-C2DDB1A44004}">
      <dsp:nvSpPr>
        <dsp:cNvPr id="0" name=""/>
        <dsp:cNvSpPr/>
      </dsp:nvSpPr>
      <dsp:spPr>
        <a:xfrm rot="10800000">
          <a:off x="136600" y="956622"/>
          <a:ext cx="1337548" cy="1169204"/>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выравнивание бюджетной обеспеченности</a:t>
          </a:r>
        </a:p>
      </dsp:txBody>
      <dsp:txXfrm rot="10800000">
        <a:off x="172557" y="956622"/>
        <a:ext cx="1265634" cy="1133247"/>
      </dsp:txXfrm>
    </dsp:sp>
    <dsp:sp modelId="{205BA6D4-D142-46A6-8FE1-A451733A73D9}">
      <dsp:nvSpPr>
        <dsp:cNvPr id="0" name=""/>
        <dsp:cNvSpPr/>
      </dsp:nvSpPr>
      <dsp:spPr>
        <a:xfrm>
          <a:off x="1607904" y="127549"/>
          <a:ext cx="1337548" cy="701522"/>
        </a:xfrm>
        <a:prstGeom prst="roundRect">
          <a:avLst>
            <a:gd name="adj" fmla="val 10000"/>
          </a:avLst>
        </a:prstGeom>
        <a:blipFill rotWithShape="1">
          <a:blip xmlns:r="http://schemas.openxmlformats.org/officeDocument/2006/relationships" r:embed="rId2"/>
          <a:srcRect/>
          <a:stretch>
            <a:fillRect t="-36000" b="-3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988925-8268-4009-AC1D-C828E928C1FC}">
      <dsp:nvSpPr>
        <dsp:cNvPr id="0" name=""/>
        <dsp:cNvSpPr/>
      </dsp:nvSpPr>
      <dsp:spPr>
        <a:xfrm rot="10800000">
          <a:off x="1607904" y="956622"/>
          <a:ext cx="1337548" cy="1169204"/>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поддержку мер по обеспечению сбалансированности бюджетов</a:t>
          </a:r>
        </a:p>
      </dsp:txBody>
      <dsp:txXfrm rot="10800000">
        <a:off x="1643861" y="956622"/>
        <a:ext cx="1265634" cy="1133247"/>
      </dsp:txXfrm>
    </dsp:sp>
    <dsp:sp modelId="{7D00080A-A83E-4E86-B113-7426979A8DED}">
      <dsp:nvSpPr>
        <dsp:cNvPr id="0" name=""/>
        <dsp:cNvSpPr/>
      </dsp:nvSpPr>
      <dsp:spPr>
        <a:xfrm>
          <a:off x="3079208" y="127549"/>
          <a:ext cx="1337548" cy="701522"/>
        </a:xfrm>
        <a:prstGeom prst="roundRect">
          <a:avLst>
            <a:gd name="adj" fmla="val 10000"/>
          </a:avLst>
        </a:prstGeom>
        <a:blipFill rotWithShape="1">
          <a:blip xmlns:r="http://schemas.openxmlformats.org/officeDocument/2006/relationships" r:embed="rId3"/>
          <a:srcRect/>
          <a:stretch>
            <a:fillRect t="-36000" b="-3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B38A6B-CDC2-41BE-A9A7-137ACAA10096}">
      <dsp:nvSpPr>
        <dsp:cNvPr id="0" name=""/>
        <dsp:cNvSpPr/>
      </dsp:nvSpPr>
      <dsp:spPr>
        <a:xfrm rot="10800000">
          <a:off x="3079208" y="956622"/>
          <a:ext cx="1337548" cy="1169204"/>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Прочие дотации</a:t>
          </a:r>
        </a:p>
      </dsp:txBody>
      <dsp:txXfrm rot="10800000">
        <a:off x="3115165" y="956622"/>
        <a:ext cx="1265634" cy="11332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DBFFB-1D08-47DE-B99F-48ECFBEA4F6B}">
      <dsp:nvSpPr>
        <dsp:cNvPr id="0" name=""/>
        <dsp:cNvSpPr/>
      </dsp:nvSpPr>
      <dsp:spPr>
        <a:xfrm>
          <a:off x="0" y="0"/>
          <a:ext cx="4553358" cy="95662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75AB16-31E7-4054-A025-248C2EE5C109}">
      <dsp:nvSpPr>
        <dsp:cNvPr id="0" name=""/>
        <dsp:cNvSpPr/>
      </dsp:nvSpPr>
      <dsp:spPr>
        <a:xfrm>
          <a:off x="136600" y="127549"/>
          <a:ext cx="1337548" cy="701522"/>
        </a:xfrm>
        <a:prstGeom prst="roundRect">
          <a:avLst>
            <a:gd name="adj" fmla="val 10000"/>
          </a:avLst>
        </a:prstGeom>
        <a:blipFill rotWithShape="1">
          <a:blip xmlns:r="http://schemas.openxmlformats.org/officeDocument/2006/relationships" r:embed="rId1"/>
          <a:srcRect/>
          <a:stretch>
            <a:fillRect t="-41000" b="-4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C7074D-B19A-498D-9363-C2DDB1A44004}">
      <dsp:nvSpPr>
        <dsp:cNvPr id="0" name=""/>
        <dsp:cNvSpPr/>
      </dsp:nvSpPr>
      <dsp:spPr>
        <a:xfrm rot="10800000">
          <a:off x="136600" y="956622"/>
          <a:ext cx="1337548" cy="1169204"/>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Реализация мероприятий по обеспечению жильем молодых семей</a:t>
          </a:r>
        </a:p>
      </dsp:txBody>
      <dsp:txXfrm rot="10800000">
        <a:off x="172557" y="956622"/>
        <a:ext cx="1265634" cy="1133247"/>
      </dsp:txXfrm>
    </dsp:sp>
    <dsp:sp modelId="{205BA6D4-D142-46A6-8FE1-A451733A73D9}">
      <dsp:nvSpPr>
        <dsp:cNvPr id="0" name=""/>
        <dsp:cNvSpPr/>
      </dsp:nvSpPr>
      <dsp:spPr>
        <a:xfrm>
          <a:off x="1607904" y="127549"/>
          <a:ext cx="1337548" cy="701522"/>
        </a:xfrm>
        <a:prstGeom prst="roundRect">
          <a:avLst>
            <a:gd name="adj" fmla="val 10000"/>
          </a:avLst>
        </a:prstGeom>
        <a:blipFill rotWithShape="1">
          <a:blip xmlns:r="http://schemas.openxmlformats.org/officeDocument/2006/relationships" r:embed="rId2"/>
          <a:srcRect/>
          <a:stretch>
            <a:fillRect t="-41000" b="-4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988925-8268-4009-AC1D-C828E928C1FC}">
      <dsp:nvSpPr>
        <dsp:cNvPr id="0" name=""/>
        <dsp:cNvSpPr/>
      </dsp:nvSpPr>
      <dsp:spPr>
        <a:xfrm rot="10800000">
          <a:off x="1607904" y="956622"/>
          <a:ext cx="1337548" cy="1169204"/>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dsp:txBody>
      <dsp:txXfrm rot="10800000">
        <a:off x="1643861" y="956622"/>
        <a:ext cx="1265634" cy="1133247"/>
      </dsp:txXfrm>
    </dsp:sp>
    <dsp:sp modelId="{7D00080A-A83E-4E86-B113-7426979A8DED}">
      <dsp:nvSpPr>
        <dsp:cNvPr id="0" name=""/>
        <dsp:cNvSpPr/>
      </dsp:nvSpPr>
      <dsp:spPr>
        <a:xfrm>
          <a:off x="3079208" y="127549"/>
          <a:ext cx="1337548" cy="701522"/>
        </a:xfrm>
        <a:prstGeom prst="roundRect">
          <a:avLst>
            <a:gd name="adj" fmla="val 10000"/>
          </a:avLst>
        </a:prstGeom>
        <a:blipFill rotWithShape="1">
          <a:blip xmlns:r="http://schemas.openxmlformats.org/officeDocument/2006/relationships" r:embed="rId3"/>
          <a:srcRect/>
          <a:stretch>
            <a:fillRect t="-41000" b="-4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B38A6B-CDC2-41BE-A9A7-137ACAA10096}">
      <dsp:nvSpPr>
        <dsp:cNvPr id="0" name=""/>
        <dsp:cNvSpPr/>
      </dsp:nvSpPr>
      <dsp:spPr>
        <a:xfrm rot="10800000">
          <a:off x="3079208" y="956622"/>
          <a:ext cx="1337548" cy="1169204"/>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Прочие субсидии</a:t>
          </a:r>
        </a:p>
      </dsp:txBody>
      <dsp:txXfrm rot="10800000">
        <a:off x="3115165" y="956622"/>
        <a:ext cx="1265634" cy="113324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ABD1B7-F4F9-4CBA-ADAE-AB8A82D6D1F7}">
      <dsp:nvSpPr>
        <dsp:cNvPr id="0" name=""/>
        <dsp:cNvSpPr/>
      </dsp:nvSpPr>
      <dsp:spPr>
        <a:xfrm>
          <a:off x="0" y="0"/>
          <a:ext cx="3303398" cy="641702"/>
        </a:xfrm>
        <a:prstGeom prst="roundRect">
          <a:avLst>
            <a:gd name="adj" fmla="val 10000"/>
          </a:avLst>
        </a:prstGeom>
        <a:solidFill>
          <a:schemeClr val="accent2">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Получение общедоступного и бесплатного образования</a:t>
          </a:r>
        </a:p>
      </dsp:txBody>
      <dsp:txXfrm>
        <a:off x="724849" y="0"/>
        <a:ext cx="2578548" cy="641702"/>
      </dsp:txXfrm>
    </dsp:sp>
    <dsp:sp modelId="{24694775-7989-44D0-94AB-E75E82C90F72}">
      <dsp:nvSpPr>
        <dsp:cNvPr id="0" name=""/>
        <dsp:cNvSpPr/>
      </dsp:nvSpPr>
      <dsp:spPr>
        <a:xfrm>
          <a:off x="64170" y="64170"/>
          <a:ext cx="660679" cy="513361"/>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82B162-85AE-4205-B5A6-44790ED5B2A6}">
      <dsp:nvSpPr>
        <dsp:cNvPr id="0" name=""/>
        <dsp:cNvSpPr/>
      </dsp:nvSpPr>
      <dsp:spPr>
        <a:xfrm>
          <a:off x="0" y="705872"/>
          <a:ext cx="3303398" cy="641702"/>
        </a:xfrm>
        <a:prstGeom prst="roundRect">
          <a:avLst>
            <a:gd name="adj" fmla="val 10000"/>
          </a:avLst>
        </a:prstGeom>
        <a:solidFill>
          <a:schemeClr val="accent2">
            <a:alpha val="90000"/>
            <a:hueOff val="0"/>
            <a:satOff val="0"/>
            <a:lumOff val="0"/>
            <a:alphaOff val="-5714"/>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и обеспечение оздоровления и отдыха детей </a:t>
          </a:r>
        </a:p>
      </dsp:txBody>
      <dsp:txXfrm>
        <a:off x="724849" y="705872"/>
        <a:ext cx="2578548" cy="641702"/>
      </dsp:txXfrm>
    </dsp:sp>
    <dsp:sp modelId="{E20F8F5B-3C82-4B05-A4F6-4EA7E304506D}">
      <dsp:nvSpPr>
        <dsp:cNvPr id="0" name=""/>
        <dsp:cNvSpPr/>
      </dsp:nvSpPr>
      <dsp:spPr>
        <a:xfrm>
          <a:off x="64170" y="770042"/>
          <a:ext cx="660679" cy="513361"/>
        </a:xfrm>
        <a:prstGeom prst="roundRect">
          <a:avLst>
            <a:gd name="adj" fmla="val 10000"/>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A5148D-65A0-4951-9706-E633A9A6D584}">
      <dsp:nvSpPr>
        <dsp:cNvPr id="0" name=""/>
        <dsp:cNvSpPr/>
      </dsp:nvSpPr>
      <dsp:spPr>
        <a:xfrm>
          <a:off x="0" y="1411745"/>
          <a:ext cx="3303398" cy="641702"/>
        </a:xfrm>
        <a:prstGeom prst="roundRect">
          <a:avLst>
            <a:gd name="adj" fmla="val 10000"/>
          </a:avLst>
        </a:prstGeom>
        <a:solidFill>
          <a:schemeClr val="accent2">
            <a:alpha val="90000"/>
            <a:hueOff val="0"/>
            <a:satOff val="0"/>
            <a:lumOff val="0"/>
            <a:alphaOff val="-1142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мер социальной поддержки педагогическим работникам</a:t>
          </a:r>
        </a:p>
      </dsp:txBody>
      <dsp:txXfrm>
        <a:off x="724849" y="1411745"/>
        <a:ext cx="2578548" cy="641702"/>
      </dsp:txXfrm>
    </dsp:sp>
    <dsp:sp modelId="{2FA4DEF6-781C-4E09-8167-A032191104AD}">
      <dsp:nvSpPr>
        <dsp:cNvPr id="0" name=""/>
        <dsp:cNvSpPr/>
      </dsp:nvSpPr>
      <dsp:spPr>
        <a:xfrm>
          <a:off x="64170" y="1475915"/>
          <a:ext cx="660679" cy="513361"/>
        </a:xfrm>
        <a:prstGeom prst="roundRect">
          <a:avLst>
            <a:gd name="adj" fmla="val 10000"/>
          </a:avLst>
        </a:prstGeom>
        <a:blipFill rotWithShape="1">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F35FDD-237D-4DFB-BE59-8EAA1C865FD4}">
      <dsp:nvSpPr>
        <dsp:cNvPr id="0" name=""/>
        <dsp:cNvSpPr/>
      </dsp:nvSpPr>
      <dsp:spPr>
        <a:xfrm>
          <a:off x="0" y="2117617"/>
          <a:ext cx="3303398" cy="641702"/>
        </a:xfrm>
        <a:prstGeom prst="roundRect">
          <a:avLst>
            <a:gd name="adj" fmla="val 10000"/>
          </a:avLst>
        </a:prstGeom>
        <a:solidFill>
          <a:schemeClr val="accent2">
            <a:alpha val="90000"/>
            <a:hueOff val="0"/>
            <a:satOff val="0"/>
            <a:lumOff val="0"/>
            <a:alphaOff val="-1714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бесплатным питанием детей</a:t>
          </a:r>
        </a:p>
      </dsp:txBody>
      <dsp:txXfrm>
        <a:off x="724849" y="2117617"/>
        <a:ext cx="2578548" cy="641702"/>
      </dsp:txXfrm>
    </dsp:sp>
    <dsp:sp modelId="{A659B428-49B3-48C0-8ECE-7F0D3A7104AC}">
      <dsp:nvSpPr>
        <dsp:cNvPr id="0" name=""/>
        <dsp:cNvSpPr/>
      </dsp:nvSpPr>
      <dsp:spPr>
        <a:xfrm>
          <a:off x="64170" y="2181788"/>
          <a:ext cx="660679" cy="513361"/>
        </a:xfrm>
        <a:prstGeom prst="roundRect">
          <a:avLst>
            <a:gd name="adj" fmla="val 10000"/>
          </a:avLst>
        </a:prstGeom>
        <a:blipFill rotWithShape="1">
          <a:blip xmlns:r="http://schemas.openxmlformats.org/officeDocument/2006/relationships" r:embed="rId4"/>
          <a:srcRect/>
          <a:stretch>
            <a:fillRect t="-33000" b="-3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0FEA63-4E6C-44BB-82E1-AF1152D45AFB}">
      <dsp:nvSpPr>
        <dsp:cNvPr id="0" name=""/>
        <dsp:cNvSpPr/>
      </dsp:nvSpPr>
      <dsp:spPr>
        <a:xfrm>
          <a:off x="0" y="2823490"/>
          <a:ext cx="3303398" cy="641702"/>
        </a:xfrm>
        <a:prstGeom prst="roundRect">
          <a:avLst>
            <a:gd name="adj" fmla="val 10000"/>
          </a:avLst>
        </a:prstGeom>
        <a:solidFill>
          <a:schemeClr val="accent2">
            <a:alpha val="90000"/>
            <a:hueOff val="0"/>
            <a:satOff val="0"/>
            <a:lumOff val="0"/>
            <a:alphaOff val="-2285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Компенсация части родительской платы за присмотр и уход за детьми</a:t>
          </a:r>
        </a:p>
      </dsp:txBody>
      <dsp:txXfrm>
        <a:off x="724849" y="2823490"/>
        <a:ext cx="2578548" cy="641702"/>
      </dsp:txXfrm>
    </dsp:sp>
    <dsp:sp modelId="{2FAD3634-F3A2-42F9-8511-6A798BD4872E}">
      <dsp:nvSpPr>
        <dsp:cNvPr id="0" name=""/>
        <dsp:cNvSpPr/>
      </dsp:nvSpPr>
      <dsp:spPr>
        <a:xfrm>
          <a:off x="64170" y="2887660"/>
          <a:ext cx="660679" cy="513361"/>
        </a:xfrm>
        <a:prstGeom prst="roundRect">
          <a:avLst>
            <a:gd name="adj" fmla="val 10000"/>
          </a:avLst>
        </a:prstGeom>
        <a:blipFill rotWithShape="1">
          <a:blip xmlns:r="http://schemas.openxmlformats.org/officeDocument/2006/relationships" r:embed="rId5"/>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96BD64-A25F-4147-B108-2B25DFBCE4D0}">
      <dsp:nvSpPr>
        <dsp:cNvPr id="0" name=""/>
        <dsp:cNvSpPr/>
      </dsp:nvSpPr>
      <dsp:spPr>
        <a:xfrm>
          <a:off x="0" y="3529363"/>
          <a:ext cx="3303398" cy="641702"/>
        </a:xfrm>
        <a:prstGeom prst="roundRect">
          <a:avLst>
            <a:gd name="adj" fmla="val 10000"/>
          </a:avLst>
        </a:prstGeom>
        <a:solidFill>
          <a:schemeClr val="accent2">
            <a:alpha val="90000"/>
            <a:hueOff val="0"/>
            <a:satOff val="0"/>
            <a:lumOff val="0"/>
            <a:alphaOff val="-28571"/>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Обеспечение детей – сирот и детей, оставшихся без попечения родителей жилыми помещениями</a:t>
          </a:r>
        </a:p>
      </dsp:txBody>
      <dsp:txXfrm>
        <a:off x="724849" y="3529363"/>
        <a:ext cx="2578548" cy="641702"/>
      </dsp:txXfrm>
    </dsp:sp>
    <dsp:sp modelId="{980D0405-9D0A-435C-A3AF-6DA6ED653EE2}">
      <dsp:nvSpPr>
        <dsp:cNvPr id="0" name=""/>
        <dsp:cNvSpPr/>
      </dsp:nvSpPr>
      <dsp:spPr>
        <a:xfrm>
          <a:off x="64170" y="3593533"/>
          <a:ext cx="660679" cy="513361"/>
        </a:xfrm>
        <a:prstGeom prst="roundRect">
          <a:avLst>
            <a:gd name="adj" fmla="val 10000"/>
          </a:avLst>
        </a:prstGeom>
        <a:blipFill rotWithShape="1">
          <a:blip xmlns:r="http://schemas.openxmlformats.org/officeDocument/2006/relationships" r:embed="rId6"/>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56D8B9-95F3-4D78-96BF-96C048005222}">
      <dsp:nvSpPr>
        <dsp:cNvPr id="0" name=""/>
        <dsp:cNvSpPr/>
      </dsp:nvSpPr>
      <dsp:spPr>
        <a:xfrm>
          <a:off x="0" y="4235235"/>
          <a:ext cx="3303398" cy="641702"/>
        </a:xfrm>
        <a:prstGeom prst="roundRect">
          <a:avLst>
            <a:gd name="adj" fmla="val 10000"/>
          </a:avLst>
        </a:prstGeom>
        <a:solidFill>
          <a:schemeClr val="accent2">
            <a:alpha val="90000"/>
            <a:hueOff val="0"/>
            <a:satOff val="0"/>
            <a:lumOff val="0"/>
            <a:alphaOff val="-34286"/>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p>
      </dsp:txBody>
      <dsp:txXfrm>
        <a:off x="724849" y="4235235"/>
        <a:ext cx="2578548" cy="641702"/>
      </dsp:txXfrm>
    </dsp:sp>
    <dsp:sp modelId="{1DBC77A0-A408-4EB0-BCFC-17EC03187FC2}">
      <dsp:nvSpPr>
        <dsp:cNvPr id="0" name=""/>
        <dsp:cNvSpPr/>
      </dsp:nvSpPr>
      <dsp:spPr>
        <a:xfrm>
          <a:off x="64170" y="4299405"/>
          <a:ext cx="660679" cy="513361"/>
        </a:xfrm>
        <a:prstGeom prst="roundRect">
          <a:avLst>
            <a:gd name="adj" fmla="val 10000"/>
          </a:avLst>
        </a:prstGeom>
        <a:blipFill rotWithShape="1">
          <a:blip xmlns:r="http://schemas.openxmlformats.org/officeDocument/2006/relationships" r:embed="rId7"/>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C3279B-32CE-406C-8465-4DF49615B4AA}">
      <dsp:nvSpPr>
        <dsp:cNvPr id="0" name=""/>
        <dsp:cNvSpPr/>
      </dsp:nvSpPr>
      <dsp:spPr>
        <a:xfrm>
          <a:off x="0" y="4941108"/>
          <a:ext cx="3303398" cy="641702"/>
        </a:xfrm>
        <a:prstGeom prst="roundRect">
          <a:avLst>
            <a:gd name="adj" fmla="val 10000"/>
          </a:avLst>
        </a:prstGeom>
        <a:solidFill>
          <a:schemeClr val="accent2">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реализацию полномочий органов опеки и попечительства в отношении несовершеннолетних</a:t>
          </a:r>
        </a:p>
      </dsp:txBody>
      <dsp:txXfrm>
        <a:off x="724849" y="4941108"/>
        <a:ext cx="2578548" cy="641702"/>
      </dsp:txXfrm>
    </dsp:sp>
    <dsp:sp modelId="{FB9E3117-43A4-48F1-9A7C-18CA982E4004}">
      <dsp:nvSpPr>
        <dsp:cNvPr id="0" name=""/>
        <dsp:cNvSpPr/>
      </dsp:nvSpPr>
      <dsp:spPr>
        <a:xfrm>
          <a:off x="64170" y="5005278"/>
          <a:ext cx="660679" cy="513361"/>
        </a:xfrm>
        <a:prstGeom prst="roundRect">
          <a:avLst>
            <a:gd name="adj" fmla="val 10000"/>
          </a:avLst>
        </a:prstGeom>
        <a:blipFill rotWithShape="1">
          <a:blip xmlns:r="http://schemas.openxmlformats.org/officeDocument/2006/relationships" r:embed="rId8"/>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5ABEC-39D7-4FED-B261-664990C5841D}">
      <dsp:nvSpPr>
        <dsp:cNvPr id="0" name=""/>
        <dsp:cNvSpPr/>
      </dsp:nvSpPr>
      <dsp:spPr>
        <a:xfrm>
          <a:off x="0" y="0"/>
          <a:ext cx="3303398" cy="641702"/>
        </a:xfrm>
        <a:prstGeom prst="roundRect">
          <a:avLst>
            <a:gd name="adj" fmla="val 10000"/>
          </a:avLst>
        </a:prstGeom>
        <a:solidFill>
          <a:schemeClr val="accent2">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Организация проведения мероприятий по предупреждению и ликвидации болезней животных</a:t>
          </a:r>
        </a:p>
      </dsp:txBody>
      <dsp:txXfrm>
        <a:off x="724849" y="0"/>
        <a:ext cx="2578548" cy="641702"/>
      </dsp:txXfrm>
    </dsp:sp>
    <dsp:sp modelId="{3322FE71-4D42-44B8-8A12-DB59EEF21D51}">
      <dsp:nvSpPr>
        <dsp:cNvPr id="0" name=""/>
        <dsp:cNvSpPr/>
      </dsp:nvSpPr>
      <dsp:spPr>
        <a:xfrm>
          <a:off x="64170" y="64170"/>
          <a:ext cx="660679" cy="513361"/>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D8EAE0-CD28-455A-B430-00DADB34F692}">
      <dsp:nvSpPr>
        <dsp:cNvPr id="0" name=""/>
        <dsp:cNvSpPr/>
      </dsp:nvSpPr>
      <dsp:spPr>
        <a:xfrm>
          <a:off x="0" y="705872"/>
          <a:ext cx="3303398" cy="641702"/>
        </a:xfrm>
        <a:prstGeom prst="roundRect">
          <a:avLst>
            <a:gd name="adj" fmla="val 10000"/>
          </a:avLst>
        </a:prstGeom>
        <a:solidFill>
          <a:schemeClr val="accent2">
            <a:alpha val="90000"/>
            <a:hueOff val="0"/>
            <a:satOff val="0"/>
            <a:lumOff val="0"/>
            <a:alphaOff val="-5714"/>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государственному управлению охраной труда</a:t>
          </a:r>
        </a:p>
      </dsp:txBody>
      <dsp:txXfrm>
        <a:off x="724849" y="705872"/>
        <a:ext cx="2578548" cy="641702"/>
      </dsp:txXfrm>
    </dsp:sp>
    <dsp:sp modelId="{B37555FB-9409-4D5D-BDFF-4021B1708E33}">
      <dsp:nvSpPr>
        <dsp:cNvPr id="0" name=""/>
        <dsp:cNvSpPr/>
      </dsp:nvSpPr>
      <dsp:spPr>
        <a:xfrm>
          <a:off x="64170" y="770042"/>
          <a:ext cx="660679" cy="513361"/>
        </a:xfrm>
        <a:prstGeom prst="roundRect">
          <a:avLst>
            <a:gd name="adj" fmla="val 10000"/>
          </a:avLst>
        </a:prstGeom>
        <a:blipFill rotWithShape="1">
          <a:blip xmlns:r="http://schemas.openxmlformats.org/officeDocument/2006/relationships" r:embed="rId2"/>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7531856-DAE6-435B-B1C2-9C84A55C71AB}">
      <dsp:nvSpPr>
        <dsp:cNvPr id="0" name=""/>
        <dsp:cNvSpPr/>
      </dsp:nvSpPr>
      <dsp:spPr>
        <a:xfrm>
          <a:off x="0" y="1411745"/>
          <a:ext cx="3303398" cy="641702"/>
        </a:xfrm>
        <a:prstGeom prst="roundRect">
          <a:avLst>
            <a:gd name="adj" fmla="val 10000"/>
          </a:avLst>
        </a:prstGeom>
        <a:solidFill>
          <a:schemeClr val="accent2">
            <a:alpha val="90000"/>
            <a:hueOff val="0"/>
            <a:satOff val="0"/>
            <a:lumOff val="0"/>
            <a:alphaOff val="-11429"/>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первичного воинского учета на территориях, где отсутствуют военные комиссариаты</a:t>
          </a:r>
        </a:p>
      </dsp:txBody>
      <dsp:txXfrm>
        <a:off x="724849" y="1411745"/>
        <a:ext cx="2578548" cy="641702"/>
      </dsp:txXfrm>
    </dsp:sp>
    <dsp:sp modelId="{2FF18661-1D48-4F59-98A4-1CC58E446AAB}">
      <dsp:nvSpPr>
        <dsp:cNvPr id="0" name=""/>
        <dsp:cNvSpPr/>
      </dsp:nvSpPr>
      <dsp:spPr>
        <a:xfrm>
          <a:off x="64170" y="1475915"/>
          <a:ext cx="660679" cy="513361"/>
        </a:xfrm>
        <a:prstGeom prst="roundRect">
          <a:avLst>
            <a:gd name="adj" fmla="val 10000"/>
          </a:avLst>
        </a:prstGeom>
        <a:blipFill rotWithShape="1">
          <a:blip xmlns:r="http://schemas.openxmlformats.org/officeDocument/2006/relationships" r:embed="rId3"/>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7139AEB-482F-412C-9742-DAF497DD55AD}">
      <dsp:nvSpPr>
        <dsp:cNvPr id="0" name=""/>
        <dsp:cNvSpPr/>
      </dsp:nvSpPr>
      <dsp:spPr>
        <a:xfrm>
          <a:off x="0" y="2117617"/>
          <a:ext cx="3303398" cy="641702"/>
        </a:xfrm>
        <a:prstGeom prst="roundRect">
          <a:avLst>
            <a:gd name="adj" fmla="val 10000"/>
          </a:avLst>
        </a:prstGeom>
        <a:solidFill>
          <a:schemeClr val="accent2">
            <a:alpha val="90000"/>
            <a:hueOff val="0"/>
            <a:satOff val="0"/>
            <a:lumOff val="0"/>
            <a:alphaOff val="-1714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составлению (изменению) списков кандидатов в присяжные заседатели</a:t>
          </a:r>
        </a:p>
      </dsp:txBody>
      <dsp:txXfrm>
        <a:off x="724849" y="2117617"/>
        <a:ext cx="2578548" cy="641702"/>
      </dsp:txXfrm>
    </dsp:sp>
    <dsp:sp modelId="{4EBAC623-5C3B-4B11-AEB0-56243E193FC2}">
      <dsp:nvSpPr>
        <dsp:cNvPr id="0" name=""/>
        <dsp:cNvSpPr/>
      </dsp:nvSpPr>
      <dsp:spPr>
        <a:xfrm>
          <a:off x="64170" y="2181788"/>
          <a:ext cx="660679" cy="513361"/>
        </a:xfrm>
        <a:prstGeom prst="roundRect">
          <a:avLst>
            <a:gd name="adj" fmla="val 10000"/>
          </a:avLst>
        </a:prstGeom>
        <a:blipFill rotWithShape="1">
          <a:blip xmlns:r="http://schemas.openxmlformats.org/officeDocument/2006/relationships" r:embed="rId4"/>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F14461-69FF-4177-8D44-3BCA4AE45722}">
      <dsp:nvSpPr>
        <dsp:cNvPr id="0" name=""/>
        <dsp:cNvSpPr/>
      </dsp:nvSpPr>
      <dsp:spPr>
        <a:xfrm>
          <a:off x="0" y="2823490"/>
          <a:ext cx="3303398" cy="641702"/>
        </a:xfrm>
        <a:prstGeom prst="roundRect">
          <a:avLst>
            <a:gd name="adj" fmla="val 10000"/>
          </a:avLst>
        </a:prstGeom>
        <a:solidFill>
          <a:schemeClr val="accent2">
            <a:alpha val="90000"/>
            <a:hueOff val="0"/>
            <a:satOff val="0"/>
            <a:lumOff val="0"/>
            <a:alphaOff val="-2285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Единая субвенция</a:t>
          </a:r>
        </a:p>
      </dsp:txBody>
      <dsp:txXfrm>
        <a:off x="724849" y="2823490"/>
        <a:ext cx="2578548" cy="641702"/>
      </dsp:txXfrm>
    </dsp:sp>
    <dsp:sp modelId="{4BABFD96-916A-460C-B203-C0D281339AC1}">
      <dsp:nvSpPr>
        <dsp:cNvPr id="0" name=""/>
        <dsp:cNvSpPr/>
      </dsp:nvSpPr>
      <dsp:spPr>
        <a:xfrm>
          <a:off x="64170" y="2887660"/>
          <a:ext cx="660679" cy="513361"/>
        </a:xfrm>
        <a:prstGeom prst="roundRect">
          <a:avLst>
            <a:gd name="adj" fmla="val 10000"/>
          </a:avLst>
        </a:prstGeom>
        <a:blipFill rotWithShape="1">
          <a:blip xmlns:r="http://schemas.openxmlformats.org/officeDocument/2006/relationships" r:embed="rId5"/>
          <a:srcRect/>
          <a:stretch>
            <a:fillRect t="-20000" b="-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4A88AF-FF60-47E4-AB01-E34188508CE6}">
      <dsp:nvSpPr>
        <dsp:cNvPr id="0" name=""/>
        <dsp:cNvSpPr/>
      </dsp:nvSpPr>
      <dsp:spPr>
        <a:xfrm>
          <a:off x="0" y="3529363"/>
          <a:ext cx="3303398" cy="641702"/>
        </a:xfrm>
        <a:prstGeom prst="roundRect">
          <a:avLst>
            <a:gd name="adj" fmla="val 10000"/>
          </a:avLst>
        </a:prstGeom>
        <a:solidFill>
          <a:schemeClr val="accent2">
            <a:alpha val="90000"/>
            <a:hueOff val="0"/>
            <a:satOff val="0"/>
            <a:lumOff val="0"/>
            <a:alphaOff val="-28571"/>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государственную регистрацию актов гражданского состояния</a:t>
          </a:r>
        </a:p>
      </dsp:txBody>
      <dsp:txXfrm>
        <a:off x="724849" y="3529363"/>
        <a:ext cx="2578548" cy="641702"/>
      </dsp:txXfrm>
    </dsp:sp>
    <dsp:sp modelId="{000E9620-1106-442A-B978-8C9E48F5B3EC}">
      <dsp:nvSpPr>
        <dsp:cNvPr id="0" name=""/>
        <dsp:cNvSpPr/>
      </dsp:nvSpPr>
      <dsp:spPr>
        <a:xfrm>
          <a:off x="64170" y="3593533"/>
          <a:ext cx="660679" cy="513361"/>
        </a:xfrm>
        <a:prstGeom prst="roundRect">
          <a:avLst>
            <a:gd name="adj" fmla="val 10000"/>
          </a:avLst>
        </a:prstGeom>
        <a:blipFill rotWithShape="1">
          <a:blip xmlns:r="http://schemas.openxmlformats.org/officeDocument/2006/relationships" r:embed="rId6"/>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56D8B9-95F3-4D78-96BF-96C048005222}">
      <dsp:nvSpPr>
        <dsp:cNvPr id="0" name=""/>
        <dsp:cNvSpPr/>
      </dsp:nvSpPr>
      <dsp:spPr>
        <a:xfrm>
          <a:off x="0" y="4235235"/>
          <a:ext cx="3303398" cy="641702"/>
        </a:xfrm>
        <a:prstGeom prst="roundRect">
          <a:avLst>
            <a:gd name="adj" fmla="val 10000"/>
          </a:avLst>
        </a:prstGeom>
        <a:solidFill>
          <a:schemeClr val="accent2">
            <a:alpha val="90000"/>
            <a:hueOff val="0"/>
            <a:satOff val="0"/>
            <a:lumOff val="0"/>
            <a:alphaOff val="-34286"/>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реализацию полномочий в сфере транспортного обслуживания по муниципальным маршрутам</a:t>
          </a:r>
        </a:p>
      </dsp:txBody>
      <dsp:txXfrm>
        <a:off x="724849" y="4235235"/>
        <a:ext cx="2578548" cy="641702"/>
      </dsp:txXfrm>
    </dsp:sp>
    <dsp:sp modelId="{1DBC77A0-A408-4EB0-BCFC-17EC03187FC2}">
      <dsp:nvSpPr>
        <dsp:cNvPr id="0" name=""/>
        <dsp:cNvSpPr/>
      </dsp:nvSpPr>
      <dsp:spPr>
        <a:xfrm>
          <a:off x="64170" y="4299405"/>
          <a:ext cx="660679" cy="513361"/>
        </a:xfrm>
        <a:prstGeom prst="roundRect">
          <a:avLst>
            <a:gd name="adj" fmla="val 10000"/>
          </a:avLst>
        </a:prstGeom>
        <a:blipFill rotWithShape="1">
          <a:blip xmlns:r="http://schemas.openxmlformats.org/officeDocument/2006/relationships" r:embed="rId7"/>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F8D07B-6CD3-4716-B0DC-A61FEF8B3C12}">
      <dsp:nvSpPr>
        <dsp:cNvPr id="0" name=""/>
        <dsp:cNvSpPr/>
      </dsp:nvSpPr>
      <dsp:spPr>
        <a:xfrm>
          <a:off x="0" y="4941108"/>
          <a:ext cx="3303398" cy="641702"/>
        </a:xfrm>
        <a:prstGeom prst="roundRect">
          <a:avLst>
            <a:gd name="adj" fmla="val 10000"/>
          </a:avLst>
        </a:prstGeom>
        <a:solidFill>
          <a:schemeClr val="accent2">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Прочие субвенции</a:t>
          </a:r>
        </a:p>
      </dsp:txBody>
      <dsp:txXfrm>
        <a:off x="724849" y="4941108"/>
        <a:ext cx="2578548" cy="641702"/>
      </dsp:txXfrm>
    </dsp:sp>
    <dsp:sp modelId="{68448C1F-0AD0-41D6-B934-61DB7428479C}">
      <dsp:nvSpPr>
        <dsp:cNvPr id="0" name=""/>
        <dsp:cNvSpPr/>
      </dsp:nvSpPr>
      <dsp:spPr>
        <a:xfrm>
          <a:off x="64170" y="5005278"/>
          <a:ext cx="660679" cy="513361"/>
        </a:xfrm>
        <a:prstGeom prst="roundRect">
          <a:avLst>
            <a:gd name="adj" fmla="val 10000"/>
          </a:avLst>
        </a:prstGeom>
        <a:blipFill rotWithShape="1">
          <a:blip xmlns:r="http://schemas.openxmlformats.org/officeDocument/2006/relationships" r:embed="rId8" cstate="print"/>
          <a:srcRect/>
          <a:stretch>
            <a:fillRect t="-28000" b="-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A9633-1440-499F-BEB9-AB50ADF145A0}">
      <dsp:nvSpPr>
        <dsp:cNvPr id="0" name=""/>
        <dsp:cNvSpPr/>
      </dsp:nvSpPr>
      <dsp:spPr>
        <a:xfrm>
          <a:off x="4793" y="0"/>
          <a:ext cx="1607268" cy="231538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357366306,34 руб.</a:t>
          </a:r>
        </a:p>
      </dsp:txBody>
      <dsp:txXfrm>
        <a:off x="4793" y="926154"/>
        <a:ext cx="1607268" cy="926154"/>
      </dsp:txXfrm>
    </dsp:sp>
    <dsp:sp modelId="{7D3D84D8-7FEE-4BD1-B8D1-8EA2F5ACF629}">
      <dsp:nvSpPr>
        <dsp:cNvPr id="0" name=""/>
        <dsp:cNvSpPr/>
      </dsp:nvSpPr>
      <dsp:spPr>
        <a:xfrm>
          <a:off x="422916" y="138923"/>
          <a:ext cx="771023" cy="771023"/>
        </a:xfrm>
        <a:prstGeom prst="ellipse">
          <a:avLst/>
        </a:prstGeom>
        <a:blipFill rotWithShape="1">
          <a:blip xmlns:r="http://schemas.openxmlformats.org/officeDocument/2006/relationships" r:embed="rId1"/>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C82C672-0C77-4437-8FC0-C87DE8A890CD}">
      <dsp:nvSpPr>
        <dsp:cNvPr id="0" name=""/>
        <dsp:cNvSpPr/>
      </dsp:nvSpPr>
      <dsp:spPr>
        <a:xfrm>
          <a:off x="1660280" y="0"/>
          <a:ext cx="1607268" cy="2315387"/>
        </a:xfrm>
        <a:prstGeom prst="roundRect">
          <a:avLst>
            <a:gd name="adj" fmla="val 10000"/>
          </a:avLst>
        </a:prstGeom>
        <a:gradFill rotWithShape="0">
          <a:gsLst>
            <a:gs pos="0">
              <a:schemeClr val="accent4">
                <a:hueOff val="1633482"/>
                <a:satOff val="-6796"/>
                <a:lumOff val="1601"/>
                <a:alphaOff val="0"/>
                <a:satMod val="103000"/>
                <a:lumMod val="102000"/>
                <a:tint val="94000"/>
              </a:schemeClr>
            </a:gs>
            <a:gs pos="50000">
              <a:schemeClr val="accent4">
                <a:hueOff val="1633482"/>
                <a:satOff val="-6796"/>
                <a:lumOff val="1601"/>
                <a:alphaOff val="0"/>
                <a:satMod val="110000"/>
                <a:lumMod val="100000"/>
                <a:shade val="100000"/>
              </a:schemeClr>
            </a:gs>
            <a:gs pos="100000">
              <a:schemeClr val="accent4">
                <a:hueOff val="1633482"/>
                <a:satOff val="-6796"/>
                <a:lumOff val="160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МКУ «Хозяйственное управление администрации Анучинского муниципального округа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26171333,41 руб.</a:t>
          </a:r>
        </a:p>
      </dsp:txBody>
      <dsp:txXfrm>
        <a:off x="1660280" y="926154"/>
        <a:ext cx="1607268" cy="926154"/>
      </dsp:txXfrm>
    </dsp:sp>
    <dsp:sp modelId="{7785D289-8666-4082-85AD-7F06585502E6}">
      <dsp:nvSpPr>
        <dsp:cNvPr id="0" name=""/>
        <dsp:cNvSpPr/>
      </dsp:nvSpPr>
      <dsp:spPr>
        <a:xfrm>
          <a:off x="2078402" y="138923"/>
          <a:ext cx="771023" cy="771023"/>
        </a:xfrm>
        <a:prstGeom prst="ellipse">
          <a:avLst/>
        </a:prstGeom>
        <a:blipFill rotWithShape="1">
          <a:blip xmlns:r="http://schemas.openxmlformats.org/officeDocument/2006/relationships" r:embed="rId2"/>
          <a:srcRect/>
          <a:stretch>
            <a:fillRect l="-25000" r="-25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2AA3673-819E-4DFE-9C4D-73D53850BF0C}">
      <dsp:nvSpPr>
        <dsp:cNvPr id="0" name=""/>
        <dsp:cNvSpPr/>
      </dsp:nvSpPr>
      <dsp:spPr>
        <a:xfrm>
          <a:off x="3315767" y="0"/>
          <a:ext cx="1607268" cy="2315387"/>
        </a:xfrm>
        <a:prstGeom prst="roundRect">
          <a:avLst>
            <a:gd name="adj" fmla="val 10000"/>
          </a:avLst>
        </a:prstGeom>
        <a:gradFill rotWithShape="0">
          <a:gsLst>
            <a:gs pos="0">
              <a:schemeClr val="accent4">
                <a:hueOff val="3266964"/>
                <a:satOff val="-13592"/>
                <a:lumOff val="3203"/>
                <a:alphaOff val="0"/>
                <a:satMod val="103000"/>
                <a:lumMod val="102000"/>
                <a:tint val="94000"/>
              </a:schemeClr>
            </a:gs>
            <a:gs pos="50000">
              <a:schemeClr val="accent4">
                <a:hueOff val="3266964"/>
                <a:satOff val="-13592"/>
                <a:lumOff val="3203"/>
                <a:alphaOff val="0"/>
                <a:satMod val="110000"/>
                <a:lumMod val="100000"/>
                <a:shade val="100000"/>
              </a:schemeClr>
            </a:gs>
            <a:gs pos="100000">
              <a:schemeClr val="accent4">
                <a:hueOff val="3266964"/>
                <a:satOff val="-13592"/>
                <a:lumOff val="32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КУ Муниципальный орган управления образованием АМО ПК</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466556894,36 руб.</a:t>
          </a:r>
        </a:p>
      </dsp:txBody>
      <dsp:txXfrm>
        <a:off x="3315767" y="926154"/>
        <a:ext cx="1607268" cy="926154"/>
      </dsp:txXfrm>
    </dsp:sp>
    <dsp:sp modelId="{D863CE5C-DD9E-4D38-BEC8-DD161EBE5BCB}">
      <dsp:nvSpPr>
        <dsp:cNvPr id="0" name=""/>
        <dsp:cNvSpPr/>
      </dsp:nvSpPr>
      <dsp:spPr>
        <a:xfrm>
          <a:off x="3733889" y="138923"/>
          <a:ext cx="771023" cy="771023"/>
        </a:xfrm>
        <a:prstGeom prst="ellipse">
          <a:avLst/>
        </a:prstGeom>
        <a:blipFill rotWithShape="1">
          <a:blip xmlns:r="http://schemas.openxmlformats.org/officeDocument/2006/relationships" r:embed="rId3"/>
          <a:srcRect/>
          <a:stretch>
            <a:fillRect l="-30000" r="-30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3ADFAC7-F474-4C3E-81A4-69FBF264706D}">
      <dsp:nvSpPr>
        <dsp:cNvPr id="0" name=""/>
        <dsp:cNvSpPr/>
      </dsp:nvSpPr>
      <dsp:spPr>
        <a:xfrm>
          <a:off x="4971254" y="0"/>
          <a:ext cx="1607268" cy="2315387"/>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МКУК «Информационно – досуговый центр» АМО</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103591346,06 руб.</a:t>
          </a:r>
        </a:p>
      </dsp:txBody>
      <dsp:txXfrm>
        <a:off x="4971254" y="926154"/>
        <a:ext cx="1607268" cy="926154"/>
      </dsp:txXfrm>
    </dsp:sp>
    <dsp:sp modelId="{7BE11C40-414A-492F-9576-7A58E5FEBC2C}">
      <dsp:nvSpPr>
        <dsp:cNvPr id="0" name=""/>
        <dsp:cNvSpPr/>
      </dsp:nvSpPr>
      <dsp:spPr>
        <a:xfrm>
          <a:off x="5389376" y="138923"/>
          <a:ext cx="771023" cy="771023"/>
        </a:xfrm>
        <a:prstGeom prst="ellipse">
          <a:avLst/>
        </a:prstGeom>
        <a:blipFill rotWithShape="1">
          <a:blip xmlns:r="http://schemas.openxmlformats.org/officeDocument/2006/relationships" r:embed="rId4"/>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48E3B64-D521-4960-819A-8486E6DF7721}">
      <dsp:nvSpPr>
        <dsp:cNvPr id="0" name=""/>
        <dsp:cNvSpPr/>
      </dsp:nvSpPr>
      <dsp:spPr>
        <a:xfrm>
          <a:off x="6626740" y="0"/>
          <a:ext cx="1607268" cy="2315387"/>
        </a:xfrm>
        <a:prstGeom prst="roundRect">
          <a:avLst>
            <a:gd name="adj" fmla="val 10000"/>
          </a:avLst>
        </a:prstGeom>
        <a:gradFill rotWithShape="0">
          <a:gsLst>
            <a:gs pos="0">
              <a:schemeClr val="accent4">
                <a:hueOff val="6533927"/>
                <a:satOff val="-27185"/>
                <a:lumOff val="6405"/>
                <a:alphaOff val="0"/>
                <a:satMod val="103000"/>
                <a:lumMod val="102000"/>
                <a:tint val="94000"/>
              </a:schemeClr>
            </a:gs>
            <a:gs pos="50000">
              <a:schemeClr val="accent4">
                <a:hueOff val="6533927"/>
                <a:satOff val="-27185"/>
                <a:lumOff val="6405"/>
                <a:alphaOff val="0"/>
                <a:satMod val="110000"/>
                <a:lumMod val="100000"/>
                <a:shade val="100000"/>
              </a:schemeClr>
            </a:gs>
            <a:gs pos="100000">
              <a:schemeClr val="accent4">
                <a:hueOff val="6533927"/>
                <a:satOff val="-27185"/>
                <a:lumOff val="64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4442559,24 руб.</a:t>
          </a:r>
        </a:p>
      </dsp:txBody>
      <dsp:txXfrm>
        <a:off x="6626740" y="926154"/>
        <a:ext cx="1607268" cy="926154"/>
      </dsp:txXfrm>
    </dsp:sp>
    <dsp:sp modelId="{6DA18F3D-F503-45B4-9EAE-400BC044A184}">
      <dsp:nvSpPr>
        <dsp:cNvPr id="0" name=""/>
        <dsp:cNvSpPr/>
      </dsp:nvSpPr>
      <dsp:spPr>
        <a:xfrm>
          <a:off x="7044863" y="138923"/>
          <a:ext cx="771023" cy="771023"/>
        </a:xfrm>
        <a:prstGeom prst="ellipse">
          <a:avLst/>
        </a:prstGeom>
        <a:blipFill rotWithShape="1">
          <a:blip xmlns:r="http://schemas.openxmlformats.org/officeDocument/2006/relationships" r:embed="rId5"/>
          <a:srcRect/>
          <a:stretch>
            <a:fillRect l="-25000" r="-25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B7DC6F8-1C9C-442E-8C64-A1795660994B}">
      <dsp:nvSpPr>
        <dsp:cNvPr id="0" name=""/>
        <dsp:cNvSpPr/>
      </dsp:nvSpPr>
      <dsp:spPr>
        <a:xfrm>
          <a:off x="8282227" y="0"/>
          <a:ext cx="1607268" cy="2315387"/>
        </a:xfrm>
        <a:prstGeom prst="roundRect">
          <a:avLst>
            <a:gd name="adj" fmla="val 10000"/>
          </a:avLst>
        </a:prstGeom>
        <a:gradFill rotWithShape="0">
          <a:gsLst>
            <a:gs pos="0">
              <a:schemeClr val="accent4">
                <a:hueOff val="8167408"/>
                <a:satOff val="-33981"/>
                <a:lumOff val="8007"/>
                <a:alphaOff val="0"/>
                <a:satMod val="103000"/>
                <a:lumMod val="102000"/>
                <a:tint val="94000"/>
              </a:schemeClr>
            </a:gs>
            <a:gs pos="50000">
              <a:schemeClr val="accent4">
                <a:hueOff val="8167408"/>
                <a:satOff val="-33981"/>
                <a:lumOff val="8007"/>
                <a:alphaOff val="0"/>
                <a:satMod val="110000"/>
                <a:lumMod val="100000"/>
                <a:shade val="100000"/>
              </a:schemeClr>
            </a:gs>
            <a:gs pos="100000">
              <a:schemeClr val="accent4">
                <a:hueOff val="8167408"/>
                <a:satOff val="-33981"/>
                <a:lumOff val="80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МУ контрольно-счетная палата АМО</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4170973,25 руб.</a:t>
          </a:r>
        </a:p>
      </dsp:txBody>
      <dsp:txXfrm>
        <a:off x="8282227" y="926154"/>
        <a:ext cx="1607268" cy="926154"/>
      </dsp:txXfrm>
    </dsp:sp>
    <dsp:sp modelId="{BBBA344C-2ED5-4345-9F09-C0C1873E56F9}">
      <dsp:nvSpPr>
        <dsp:cNvPr id="0" name=""/>
        <dsp:cNvSpPr/>
      </dsp:nvSpPr>
      <dsp:spPr>
        <a:xfrm>
          <a:off x="8700350" y="138923"/>
          <a:ext cx="771023" cy="771023"/>
        </a:xfrm>
        <a:prstGeom prst="ellipse">
          <a:avLst/>
        </a:prstGeom>
        <a:blipFill rotWithShape="1">
          <a:blip xmlns:r="http://schemas.openxmlformats.org/officeDocument/2006/relationships" r:embed="rId6"/>
          <a:srcRect/>
          <a:stretch>
            <a:fillRect l="-24000" r="-2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C99BEFF-0447-4A2E-A92C-88210BF2604E}">
      <dsp:nvSpPr>
        <dsp:cNvPr id="0" name=""/>
        <dsp:cNvSpPr/>
      </dsp:nvSpPr>
      <dsp:spPr>
        <a:xfrm>
          <a:off x="9937714" y="0"/>
          <a:ext cx="1607268" cy="2315387"/>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Финансово-экономического управления администрации АМО</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18987579,81 руб.</a:t>
          </a:r>
        </a:p>
      </dsp:txBody>
      <dsp:txXfrm>
        <a:off x="9937714" y="926154"/>
        <a:ext cx="1607268" cy="926154"/>
      </dsp:txXfrm>
    </dsp:sp>
    <dsp:sp modelId="{18A944BB-7D59-4C25-8D48-6D51C9B12620}">
      <dsp:nvSpPr>
        <dsp:cNvPr id="0" name=""/>
        <dsp:cNvSpPr/>
      </dsp:nvSpPr>
      <dsp:spPr>
        <a:xfrm>
          <a:off x="10355837" y="138923"/>
          <a:ext cx="771023" cy="771023"/>
        </a:xfrm>
        <a:prstGeom prst="ellipse">
          <a:avLst/>
        </a:prstGeom>
        <a:blipFill rotWithShape="1">
          <a:blip xmlns:r="http://schemas.openxmlformats.org/officeDocument/2006/relationships" r:embed="rId7"/>
          <a:srcRect/>
          <a:stretch>
            <a:fillRect l="-26000" r="-26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274DD27-C0BC-46F5-9B98-772783244B9F}">
      <dsp:nvSpPr>
        <dsp:cNvPr id="0" name=""/>
        <dsp:cNvSpPr/>
      </dsp:nvSpPr>
      <dsp:spPr>
        <a:xfrm>
          <a:off x="461991" y="1852309"/>
          <a:ext cx="10625794" cy="347308"/>
        </a:xfrm>
        <a:prstGeom prst="leftRightArrow">
          <a:avLst/>
        </a:prstGeom>
        <a:gradFill rotWithShape="0">
          <a:gsLst>
            <a:gs pos="0">
              <a:schemeClr val="accent4">
                <a:tint val="40000"/>
                <a:hueOff val="0"/>
                <a:satOff val="0"/>
                <a:lumOff val="0"/>
                <a:alphaOff val="0"/>
                <a:satMod val="103000"/>
                <a:lumMod val="102000"/>
                <a:tint val="94000"/>
              </a:schemeClr>
            </a:gs>
            <a:gs pos="50000">
              <a:schemeClr val="accent4">
                <a:tint val="40000"/>
                <a:hueOff val="0"/>
                <a:satOff val="0"/>
                <a:lumOff val="0"/>
                <a:alphaOff val="0"/>
                <a:satMod val="110000"/>
                <a:lumMod val="100000"/>
                <a:shade val="100000"/>
              </a:schemeClr>
            </a:gs>
            <a:gs pos="100000">
              <a:schemeClr val="accent4">
                <a:tint val="4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00687-C3FC-4791-A35A-64C866455B5A}">
      <dsp:nvSpPr>
        <dsp:cNvPr id="0" name=""/>
        <dsp:cNvSpPr/>
      </dsp:nvSpPr>
      <dsp:spPr>
        <a:xfrm>
          <a:off x="1086778" y="1482"/>
          <a:ext cx="2094199" cy="9471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a:off x="1086778" y="1482"/>
        <a:ext cx="2094199" cy="947172"/>
      </dsp:txXfrm>
    </dsp:sp>
    <dsp:sp modelId="{1515B4D5-14BC-4420-BACA-EA3F2CCE9D27}">
      <dsp:nvSpPr>
        <dsp:cNvPr id="0" name=""/>
        <dsp:cNvSpPr/>
      </dsp:nvSpPr>
      <dsp:spPr>
        <a:xfrm>
          <a:off x="55307" y="1482"/>
          <a:ext cx="937701" cy="947172"/>
        </a:xfrm>
        <a:prstGeom prst="rect">
          <a:avLst/>
        </a:prstGeom>
        <a:blipFill rotWithShape="1">
          <a:blip xmlns:r="http://schemas.openxmlformats.org/officeDocument/2006/relationships" r:embed="rId1"/>
          <a:srcRect/>
          <a:stretch>
            <a:fillRect l="-17000" r="-17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8F57459E-7DE8-44E6-AA94-7538A035ADC0}">
      <dsp:nvSpPr>
        <dsp:cNvPr id="0" name=""/>
        <dsp:cNvSpPr/>
      </dsp:nvSpPr>
      <dsp:spPr>
        <a:xfrm>
          <a:off x="55307" y="1104939"/>
          <a:ext cx="2094199" cy="947172"/>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a:off x="55307" y="1104939"/>
        <a:ext cx="2094199" cy="947172"/>
      </dsp:txXfrm>
    </dsp:sp>
    <dsp:sp modelId="{752BFC91-6CF3-46ED-AFD8-6868F2AAE2EA}">
      <dsp:nvSpPr>
        <dsp:cNvPr id="0" name=""/>
        <dsp:cNvSpPr/>
      </dsp:nvSpPr>
      <dsp:spPr>
        <a:xfrm>
          <a:off x="2243277" y="1104939"/>
          <a:ext cx="937701" cy="947172"/>
        </a:xfrm>
        <a:prstGeom prst="rect">
          <a:avLst/>
        </a:prstGeom>
        <a:blipFill rotWithShape="1">
          <a:blip xmlns:r="http://schemas.openxmlformats.org/officeDocument/2006/relationships" r:embed="rId2"/>
          <a:srcRect/>
          <a:stretch>
            <a:fillRect l="-40000" r="-40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D36BA912-BFAB-43B3-A68E-75D9ECC663C0}">
      <dsp:nvSpPr>
        <dsp:cNvPr id="0" name=""/>
        <dsp:cNvSpPr/>
      </dsp:nvSpPr>
      <dsp:spPr>
        <a:xfrm>
          <a:off x="1086778" y="2208395"/>
          <a:ext cx="2094199" cy="947172"/>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a:off x="1086778" y="2208395"/>
        <a:ext cx="2094199" cy="947172"/>
      </dsp:txXfrm>
    </dsp:sp>
    <dsp:sp modelId="{656809F5-F807-4610-9BCC-FDA8A707DF41}">
      <dsp:nvSpPr>
        <dsp:cNvPr id="0" name=""/>
        <dsp:cNvSpPr/>
      </dsp:nvSpPr>
      <dsp:spPr>
        <a:xfrm>
          <a:off x="55307" y="2208395"/>
          <a:ext cx="937701" cy="947172"/>
        </a:xfrm>
        <a:prstGeom prst="rect">
          <a:avLst/>
        </a:prstGeom>
        <a:blipFill rotWithShape="1">
          <a:blip xmlns:r="http://schemas.openxmlformats.org/officeDocument/2006/relationships" r:embed="rId3"/>
          <a:srcRect/>
          <a:stretch>
            <a:fillRect l="-17000" r="-17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00687-C3FC-4791-A35A-64C866455B5A}">
      <dsp:nvSpPr>
        <dsp:cNvPr id="0" name=""/>
        <dsp:cNvSpPr/>
      </dsp:nvSpPr>
      <dsp:spPr>
        <a:xfrm>
          <a:off x="1086778" y="1482"/>
          <a:ext cx="2094199" cy="9471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a:off x="1086778" y="1482"/>
        <a:ext cx="2094199" cy="947172"/>
      </dsp:txXfrm>
    </dsp:sp>
    <dsp:sp modelId="{1515B4D5-14BC-4420-BACA-EA3F2CCE9D27}">
      <dsp:nvSpPr>
        <dsp:cNvPr id="0" name=""/>
        <dsp:cNvSpPr/>
      </dsp:nvSpPr>
      <dsp:spPr>
        <a:xfrm>
          <a:off x="55307" y="1482"/>
          <a:ext cx="937701" cy="947172"/>
        </a:xfrm>
        <a:prstGeom prst="rect">
          <a:avLst/>
        </a:prstGeom>
        <a:blipFill rotWithShape="1">
          <a:blip xmlns:r="http://schemas.openxmlformats.org/officeDocument/2006/relationships" r:embed="rId1"/>
          <a:srcRect/>
          <a:stretch>
            <a:fillRect l="-26000" r="-26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F57459E-7DE8-44E6-AA94-7538A035ADC0}">
      <dsp:nvSpPr>
        <dsp:cNvPr id="0" name=""/>
        <dsp:cNvSpPr/>
      </dsp:nvSpPr>
      <dsp:spPr>
        <a:xfrm>
          <a:off x="55307" y="1104938"/>
          <a:ext cx="2094199" cy="947172"/>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err="1">
              <a:solidFill>
                <a:schemeClr val="tx1">
                  <a:lumMod val="95000"/>
                  <a:lumOff val="5000"/>
                </a:schemeClr>
              </a:solidFill>
              <a:latin typeface="Times New Roman" panose="02020603050405020304" pitchFamily="18" charset="0"/>
              <a:cs typeface="Times New Roman" panose="02020603050405020304" pitchFamily="18" charset="0"/>
            </a:rPr>
            <a:t>Жилищно</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 коммунальное хозяйство</a:t>
          </a:r>
        </a:p>
      </dsp:txBody>
      <dsp:txXfrm>
        <a:off x="55307" y="1104938"/>
        <a:ext cx="2094199" cy="947172"/>
      </dsp:txXfrm>
    </dsp:sp>
    <dsp:sp modelId="{752BFC91-6CF3-46ED-AFD8-6868F2AAE2EA}">
      <dsp:nvSpPr>
        <dsp:cNvPr id="0" name=""/>
        <dsp:cNvSpPr/>
      </dsp:nvSpPr>
      <dsp:spPr>
        <a:xfrm>
          <a:off x="2243277" y="1104938"/>
          <a:ext cx="937701" cy="947172"/>
        </a:xfrm>
        <a:prstGeom prst="rect">
          <a:avLst/>
        </a:prstGeom>
        <a:blipFill rotWithShape="1">
          <a:blip xmlns:r="http://schemas.openxmlformats.org/officeDocument/2006/relationships" r:embed="rId2"/>
          <a:srcRect/>
          <a:stretch>
            <a:fillRect l="-24000" r="-24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36BA912-BFAB-43B3-A68E-75D9ECC663C0}">
      <dsp:nvSpPr>
        <dsp:cNvPr id="0" name=""/>
        <dsp:cNvSpPr/>
      </dsp:nvSpPr>
      <dsp:spPr>
        <a:xfrm>
          <a:off x="1086778" y="2208395"/>
          <a:ext cx="2094199" cy="947172"/>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a:off x="1086778" y="2208395"/>
        <a:ext cx="2094199" cy="947172"/>
      </dsp:txXfrm>
    </dsp:sp>
    <dsp:sp modelId="{656809F5-F807-4610-9BCC-FDA8A707DF41}">
      <dsp:nvSpPr>
        <dsp:cNvPr id="0" name=""/>
        <dsp:cNvSpPr/>
      </dsp:nvSpPr>
      <dsp:spPr>
        <a:xfrm>
          <a:off x="55307" y="2208395"/>
          <a:ext cx="937701" cy="947172"/>
        </a:xfrm>
        <a:prstGeom prst="rect">
          <a:avLst/>
        </a:prstGeom>
        <a:blipFill rotWithShape="1">
          <a:blip xmlns:r="http://schemas.openxmlformats.org/officeDocument/2006/relationships" r:embed="rId3"/>
          <a:srcRect/>
          <a:stretch>
            <a:fillRect l="-12000" r="-12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00687-C3FC-4791-A35A-64C866455B5A}">
      <dsp:nvSpPr>
        <dsp:cNvPr id="0" name=""/>
        <dsp:cNvSpPr/>
      </dsp:nvSpPr>
      <dsp:spPr>
        <a:xfrm>
          <a:off x="1086778" y="1482"/>
          <a:ext cx="2094199" cy="94717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 кинематография</a:t>
          </a:r>
        </a:p>
      </dsp:txBody>
      <dsp:txXfrm>
        <a:off x="1086778" y="1482"/>
        <a:ext cx="2094199" cy="947172"/>
      </dsp:txXfrm>
    </dsp:sp>
    <dsp:sp modelId="{1515B4D5-14BC-4420-BACA-EA3F2CCE9D27}">
      <dsp:nvSpPr>
        <dsp:cNvPr id="0" name=""/>
        <dsp:cNvSpPr/>
      </dsp:nvSpPr>
      <dsp:spPr>
        <a:xfrm>
          <a:off x="55307" y="1482"/>
          <a:ext cx="937701" cy="947172"/>
        </a:xfrm>
        <a:prstGeom prst="rect">
          <a:avLst/>
        </a:prstGeom>
        <a:blipFill rotWithShape="1">
          <a:blip xmlns:r="http://schemas.openxmlformats.org/officeDocument/2006/relationships" r:embed="rId1"/>
          <a:srcRect/>
          <a:stretch>
            <a:fillRect l="-1000" r="-1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8F57459E-7DE8-44E6-AA94-7538A035ADC0}">
      <dsp:nvSpPr>
        <dsp:cNvPr id="0" name=""/>
        <dsp:cNvSpPr/>
      </dsp:nvSpPr>
      <dsp:spPr>
        <a:xfrm>
          <a:off x="55307" y="1104938"/>
          <a:ext cx="2094199" cy="947172"/>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a:off x="55307" y="1104938"/>
        <a:ext cx="2094199" cy="947172"/>
      </dsp:txXfrm>
    </dsp:sp>
    <dsp:sp modelId="{752BFC91-6CF3-46ED-AFD8-6868F2AAE2EA}">
      <dsp:nvSpPr>
        <dsp:cNvPr id="0" name=""/>
        <dsp:cNvSpPr/>
      </dsp:nvSpPr>
      <dsp:spPr>
        <a:xfrm>
          <a:off x="2243277" y="1104938"/>
          <a:ext cx="937701" cy="947172"/>
        </a:xfrm>
        <a:prstGeom prst="rect">
          <a:avLst/>
        </a:prstGeom>
        <a:blipFill rotWithShape="1">
          <a:blip xmlns:r="http://schemas.openxmlformats.org/officeDocument/2006/relationships" r:embed="rId2"/>
          <a:srcRect/>
          <a:stretch>
            <a:fillRect l="-22000" r="-22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D36BA912-BFAB-43B3-A68E-75D9ECC663C0}">
      <dsp:nvSpPr>
        <dsp:cNvPr id="0" name=""/>
        <dsp:cNvSpPr/>
      </dsp:nvSpPr>
      <dsp:spPr>
        <a:xfrm>
          <a:off x="1086778" y="2208395"/>
          <a:ext cx="2094199" cy="947172"/>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Физическая культура и спорт</a:t>
          </a:r>
        </a:p>
      </dsp:txBody>
      <dsp:txXfrm>
        <a:off x="1086778" y="2208395"/>
        <a:ext cx="2094199" cy="947172"/>
      </dsp:txXfrm>
    </dsp:sp>
    <dsp:sp modelId="{656809F5-F807-4610-9BCC-FDA8A707DF41}">
      <dsp:nvSpPr>
        <dsp:cNvPr id="0" name=""/>
        <dsp:cNvSpPr/>
      </dsp:nvSpPr>
      <dsp:spPr>
        <a:xfrm>
          <a:off x="55307" y="2208395"/>
          <a:ext cx="937701" cy="947172"/>
        </a:xfrm>
        <a:prstGeom prst="rect">
          <a:avLst/>
        </a:prstGeom>
        <a:blipFill rotWithShape="1">
          <a:blip xmlns:r="http://schemas.openxmlformats.org/officeDocument/2006/relationships" r:embed="rId3"/>
          <a:srcRect/>
          <a:stretch>
            <a:fillRect l="-22000" r="-22000"/>
          </a:stretch>
        </a:blipFill>
        <a:ln w="6350" cap="flat" cmpd="sng" algn="ctr">
          <a:solidFill>
            <a:schemeClr val="lt1">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71347-6AE5-4247-96F8-9B58A03DC08B}">
      <dsp:nvSpPr>
        <dsp:cNvPr id="0" name=""/>
        <dsp:cNvSpPr/>
      </dsp:nvSpPr>
      <dsp:spPr>
        <a:xfrm>
          <a:off x="0" y="9282"/>
          <a:ext cx="2674224" cy="3931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физической культуры и спорта»</a:t>
          </a:r>
        </a:p>
      </dsp:txBody>
      <dsp:txXfrm>
        <a:off x="19191" y="28473"/>
        <a:ext cx="2635842" cy="354738"/>
      </dsp:txXfrm>
    </dsp:sp>
    <dsp:sp modelId="{3DE4FB95-A425-433A-83D7-EBFB6C6076DE}">
      <dsp:nvSpPr>
        <dsp:cNvPr id="0" name=""/>
        <dsp:cNvSpPr/>
      </dsp:nvSpPr>
      <dsp:spPr>
        <a:xfrm>
          <a:off x="0" y="402402"/>
          <a:ext cx="2674224" cy="2138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4907" tIns="12700" rIns="71120" bIns="12700" numCol="1" spcCol="1270" anchor="t" anchorCtr="0">
          <a:noAutofit/>
        </a:bodyPr>
        <a:lstStyle/>
        <a:p>
          <a:pPr marL="57150" lvl="1" indent="-57150" algn="ctr" defTabSz="444500">
            <a:lnSpc>
              <a:spcPct val="90000"/>
            </a:lnSpc>
            <a:spcBef>
              <a:spcPct val="0"/>
            </a:spcBef>
            <a:spcAft>
              <a:spcPct val="20000"/>
            </a:spcAft>
            <a:buChar char="•"/>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5151906,71 руб.</a:t>
          </a:r>
        </a:p>
      </dsp:txBody>
      <dsp:txXfrm>
        <a:off x="0" y="402402"/>
        <a:ext cx="2674224" cy="2138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E71347-6AE5-4247-96F8-9B58A03DC08B}">
      <dsp:nvSpPr>
        <dsp:cNvPr id="0" name=""/>
        <dsp:cNvSpPr/>
      </dsp:nvSpPr>
      <dsp:spPr>
        <a:xfrm>
          <a:off x="0" y="6223"/>
          <a:ext cx="1988191" cy="52416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«Развитие внутреннего и въездного туризма»</a:t>
          </a:r>
        </a:p>
      </dsp:txBody>
      <dsp:txXfrm>
        <a:off x="25587" y="31810"/>
        <a:ext cx="1937017" cy="472986"/>
      </dsp:txXfrm>
    </dsp:sp>
    <dsp:sp modelId="{3DE4FB95-A425-433A-83D7-EBFB6C6076DE}">
      <dsp:nvSpPr>
        <dsp:cNvPr id="0" name=""/>
        <dsp:cNvSpPr/>
      </dsp:nvSpPr>
      <dsp:spPr>
        <a:xfrm>
          <a:off x="0" y="530383"/>
          <a:ext cx="1988191" cy="1425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25" tIns="12700" rIns="71120" bIns="12700" numCol="1" spcCol="1270" anchor="t" anchorCtr="0">
          <a:noAutofit/>
        </a:bodyPr>
        <a:lstStyle/>
        <a:p>
          <a:pPr marL="57150" lvl="1" indent="-57150" algn="ctr" defTabSz="444500">
            <a:lnSpc>
              <a:spcPct val="90000"/>
            </a:lnSpc>
            <a:spcBef>
              <a:spcPct val="0"/>
            </a:spcBef>
            <a:spcAft>
              <a:spcPct val="20000"/>
            </a:spcAft>
            <a:buChar char="•"/>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500000 руб.</a:t>
          </a:r>
        </a:p>
      </dsp:txBody>
      <dsp:txXfrm>
        <a:off x="0" y="530383"/>
        <a:ext cx="1988191" cy="14255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1BA7C-1C5F-4BED-888F-2B96EFD9A1CB}">
      <dsp:nvSpPr>
        <dsp:cNvPr id="0" name=""/>
        <dsp:cNvSpPr/>
      </dsp:nvSpPr>
      <dsp:spPr>
        <a:xfrm>
          <a:off x="1084209" y="984"/>
          <a:ext cx="2120857" cy="95923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«Профилактика экстремизма и терроризма»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31672 руб.</a:t>
          </a:r>
        </a:p>
      </dsp:txBody>
      <dsp:txXfrm>
        <a:off x="1084209" y="984"/>
        <a:ext cx="2120857" cy="959230"/>
      </dsp:txXfrm>
    </dsp:sp>
    <dsp:sp modelId="{0EB110EF-1281-426A-B00D-BCF5C193D80A}">
      <dsp:nvSpPr>
        <dsp:cNvPr id="0" name=""/>
        <dsp:cNvSpPr/>
      </dsp:nvSpPr>
      <dsp:spPr>
        <a:xfrm>
          <a:off x="39607" y="984"/>
          <a:ext cx="949637" cy="959230"/>
        </a:xfrm>
        <a:prstGeom prst="rect">
          <a:avLst/>
        </a:prstGeom>
        <a:blipFill rotWithShape="1">
          <a:blip xmlns:r="http://schemas.openxmlformats.org/officeDocument/2006/relationships" r:embed="rId1"/>
          <a:srcRect/>
          <a:stretch>
            <a:fillRect l="-22000" r="-22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29038F9B-F649-48AA-8773-3845BC785564}">
      <dsp:nvSpPr>
        <dsp:cNvPr id="0" name=""/>
        <dsp:cNvSpPr/>
      </dsp:nvSpPr>
      <dsp:spPr>
        <a:xfrm>
          <a:off x="39607" y="1118487"/>
          <a:ext cx="2120857" cy="959230"/>
        </a:xfrm>
        <a:prstGeom prst="rect">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«Профилактика правонарушений»</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15000 руб.</a:t>
          </a:r>
        </a:p>
      </dsp:txBody>
      <dsp:txXfrm>
        <a:off x="39607" y="1118487"/>
        <a:ext cx="2120857" cy="959230"/>
      </dsp:txXfrm>
    </dsp:sp>
    <dsp:sp modelId="{936C032A-EE6B-4458-8D45-480E08498445}">
      <dsp:nvSpPr>
        <dsp:cNvPr id="0" name=""/>
        <dsp:cNvSpPr/>
      </dsp:nvSpPr>
      <dsp:spPr>
        <a:xfrm>
          <a:off x="2255429" y="1118487"/>
          <a:ext cx="949637" cy="959230"/>
        </a:xfrm>
        <a:prstGeom prst="rect">
          <a:avLst/>
        </a:prstGeom>
        <a:blipFill rotWithShape="1">
          <a:blip xmlns:r="http://schemas.openxmlformats.org/officeDocument/2006/relationships" r:embed="rId2"/>
          <a:srcRect/>
          <a:stretch>
            <a:fillRect l="-17000" r="-17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61D663B6-59B2-4594-9902-776968D1ED3C}">
      <dsp:nvSpPr>
        <dsp:cNvPr id="0" name=""/>
        <dsp:cNvSpPr/>
      </dsp:nvSpPr>
      <dsp:spPr>
        <a:xfrm>
          <a:off x="1084209" y="2235991"/>
          <a:ext cx="2120857" cy="959230"/>
        </a:xfrm>
        <a:prstGeom prst="rect">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«Профилактика наркомании, незаконного потребления наркотических средств и психотропных веществ»</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50000 руб.</a:t>
          </a:r>
        </a:p>
      </dsp:txBody>
      <dsp:txXfrm>
        <a:off x="1084209" y="2235991"/>
        <a:ext cx="2120857" cy="959230"/>
      </dsp:txXfrm>
    </dsp:sp>
    <dsp:sp modelId="{1061B8BF-C621-4675-A6C7-7FA7DAA2D9F8}">
      <dsp:nvSpPr>
        <dsp:cNvPr id="0" name=""/>
        <dsp:cNvSpPr/>
      </dsp:nvSpPr>
      <dsp:spPr>
        <a:xfrm>
          <a:off x="39607" y="2235991"/>
          <a:ext cx="949637" cy="959230"/>
        </a:xfrm>
        <a:prstGeom prst="rect">
          <a:avLst/>
        </a:prstGeom>
        <a:blipFill rotWithShape="1">
          <a:blip xmlns:r="http://schemas.openxmlformats.org/officeDocument/2006/relationships" r:embed="rId3"/>
          <a:srcRect/>
          <a:stretch>
            <a:fillRect l="-17000" r="-17000"/>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List2#1">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xml><?xml version="1.0" encoding="utf-8"?>
<dgm:layoutDef xmlns:dgm="http://schemas.openxmlformats.org/drawingml/2006/diagram" xmlns:a="http://schemas.openxmlformats.org/drawingml/2006/main" uniqueId="urn:microsoft.com/office/officeart/2005/8/layout/pList2#3">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8.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588A96-8E69-49B7-A4CF-DF144947DBD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9C41A113-0116-4841-BF47-76F9994930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55A30043-879A-4AD8-A95F-E8B9CA70C361}"/>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5" name="Нижний колонтитул 4">
            <a:extLst>
              <a:ext uri="{FF2B5EF4-FFF2-40B4-BE49-F238E27FC236}">
                <a16:creationId xmlns:a16="http://schemas.microsoft.com/office/drawing/2014/main" id="{CD918D4A-1359-451F-A4C7-0C849C9EFF0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6AC7B1A-1E5B-4FF5-BBDA-5EE3333906F2}"/>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101542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1B544B-F9C6-4256-8122-67FEDE9A280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9E99C48-16C0-4D6E-A936-4395DBDD291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4C70A92-2024-4AFF-AA67-F722DF977793}"/>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5" name="Нижний колонтитул 4">
            <a:extLst>
              <a:ext uri="{FF2B5EF4-FFF2-40B4-BE49-F238E27FC236}">
                <a16:creationId xmlns:a16="http://schemas.microsoft.com/office/drawing/2014/main" id="{DFE370F2-496A-4A94-9E36-93852DD00AE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8B4EF44-E2B2-4763-999B-9947E506205B}"/>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1897115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2327EC-6475-4F11-9B20-9E98394C914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B216C450-2075-4D86-B24E-03313FE064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5D4E84F-9A1B-495D-9E6D-344BB22C6A93}"/>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5" name="Нижний колонтитул 4">
            <a:extLst>
              <a:ext uri="{FF2B5EF4-FFF2-40B4-BE49-F238E27FC236}">
                <a16:creationId xmlns:a16="http://schemas.microsoft.com/office/drawing/2014/main" id="{F73D15AA-182A-4CA0-9070-AA31E5B3D03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6F0E13C-8A25-4FE7-A515-13F50A0E0E62}"/>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3984710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7050EB-9AF8-4406-B820-58967733F1C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99449A9-2C9D-4685-844D-C93874B8C383}"/>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EEC50B9-A7AC-41F8-9E45-FBE2ABB9BC0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CBFB8AD-F468-4C10-896A-3260E53D43CB}"/>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6" name="Нижний колонтитул 5">
            <a:extLst>
              <a:ext uri="{FF2B5EF4-FFF2-40B4-BE49-F238E27FC236}">
                <a16:creationId xmlns:a16="http://schemas.microsoft.com/office/drawing/2014/main" id="{7A040C23-B85F-4648-87F2-0D33779E119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8174BE2-5983-4EA1-A756-4906FE105BD1}"/>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3756782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AF2601-3CA7-4188-9CAA-20155856865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2D876B9-3A22-45CC-A86F-BBA5A9514D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DF611829-06B0-4516-A678-19807A72A46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C4D4EF06-02C1-4507-A649-E0D6B770F3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083BB035-E97C-4E68-9330-855645D9317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6198753-41F0-423B-BEAF-89B827F9CB35}"/>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8" name="Нижний колонтитул 7">
            <a:extLst>
              <a:ext uri="{FF2B5EF4-FFF2-40B4-BE49-F238E27FC236}">
                <a16:creationId xmlns:a16="http://schemas.microsoft.com/office/drawing/2014/main" id="{5DA23308-648E-49E9-9BDA-82DC60D938F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A5F2BDB-AADD-4C25-BEE7-7EC510705EEF}"/>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165436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FFC271-632C-488F-BBF3-5E3E720439D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EB0F042D-F455-4E67-B42A-E988602E2619}"/>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4" name="Нижний колонтитул 3">
            <a:extLst>
              <a:ext uri="{FF2B5EF4-FFF2-40B4-BE49-F238E27FC236}">
                <a16:creationId xmlns:a16="http://schemas.microsoft.com/office/drawing/2014/main" id="{58D15B34-B5EF-4003-A7B5-215186FDB87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4372F6F8-7B00-47AB-A1E3-37C5C12629E9}"/>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2273547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D0106A7-B94C-4AFA-AF2C-EE566DBE8798}"/>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3" name="Нижний колонтитул 2">
            <a:extLst>
              <a:ext uri="{FF2B5EF4-FFF2-40B4-BE49-F238E27FC236}">
                <a16:creationId xmlns:a16="http://schemas.microsoft.com/office/drawing/2014/main" id="{4BC37A5D-431D-4E3A-9E48-B259C80216B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0F1CFF4-EBCC-4F64-A323-EDF4494BAAE6}"/>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4036390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8E6897-BE7F-4F87-97A4-12A9DCC585F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A4B5289-6981-4D6A-B76C-9744A584F1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AB4B4A7B-2B2D-46ED-B286-B8746CFAC2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E2C313B-B832-4F30-BE6C-7B1FF19B4490}"/>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6" name="Нижний колонтитул 5">
            <a:extLst>
              <a:ext uri="{FF2B5EF4-FFF2-40B4-BE49-F238E27FC236}">
                <a16:creationId xmlns:a16="http://schemas.microsoft.com/office/drawing/2014/main" id="{9482945C-8442-41FB-81A9-1795DC347B7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926E0DF-843F-4F02-8E04-7705488E3CB0}"/>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2397858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C420FD-AD44-4CD8-8AD0-DB1112280D4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01AE18A-66DE-4E62-AC2F-CA058B27F6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5B51FED-C8B6-4AB3-B7F9-2E76B0E258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141642C-8A46-449C-8B5D-4263F7EDB73C}"/>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6" name="Нижний колонтитул 5">
            <a:extLst>
              <a:ext uri="{FF2B5EF4-FFF2-40B4-BE49-F238E27FC236}">
                <a16:creationId xmlns:a16="http://schemas.microsoft.com/office/drawing/2014/main" id="{FC175781-C77C-4AC0-85E7-AEF1742E1DD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56E43BB-4CE7-4D7C-873B-3851CD3E7938}"/>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73140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1CA5A8-8B93-4402-8A00-A9862714FCE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76B36CB9-D0C2-494B-A2FF-E3C7E73D6AD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B057E58-B8DB-44F1-B4DB-DBBF6054AC9B}"/>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5" name="Нижний колонтитул 4">
            <a:extLst>
              <a:ext uri="{FF2B5EF4-FFF2-40B4-BE49-F238E27FC236}">
                <a16:creationId xmlns:a16="http://schemas.microsoft.com/office/drawing/2014/main" id="{25BF2CD8-782B-4CFA-AC11-87E2FDF1FDE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02EE90D-EE77-4494-948F-DE63FBEE3246}"/>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3560762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95F6F86-EC72-4CFC-8793-5BF5089FEB8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F370849-C758-4561-B6EF-65AA95FBF93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9CCEE83-7CB3-4316-9EB6-4DBDEFA7F24E}"/>
              </a:ext>
            </a:extLst>
          </p:cNvPr>
          <p:cNvSpPr>
            <a:spLocks noGrp="1"/>
          </p:cNvSpPr>
          <p:nvPr>
            <p:ph type="dt" sz="half" idx="10"/>
          </p:nvPr>
        </p:nvSpPr>
        <p:spPr/>
        <p:txBody>
          <a:bodyPr/>
          <a:lstStyle/>
          <a:p>
            <a:fld id="{50EB2BB9-A0D3-4A4A-9563-3C1317B40832}" type="datetimeFigureOut">
              <a:rPr lang="ru-RU" smtClean="0"/>
              <a:pPr/>
              <a:t>05.03.2025</a:t>
            </a:fld>
            <a:endParaRPr lang="ru-RU"/>
          </a:p>
        </p:txBody>
      </p:sp>
      <p:sp>
        <p:nvSpPr>
          <p:cNvPr id="5" name="Нижний колонтитул 4">
            <a:extLst>
              <a:ext uri="{FF2B5EF4-FFF2-40B4-BE49-F238E27FC236}">
                <a16:creationId xmlns:a16="http://schemas.microsoft.com/office/drawing/2014/main" id="{EDF3B8CA-3073-4AD1-8A03-E7711F298AC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B0EDED7-9D79-437D-A693-2D229C317283}"/>
              </a:ext>
            </a:extLst>
          </p:cNvPr>
          <p:cNvSpPr>
            <a:spLocks noGrp="1"/>
          </p:cNvSpPr>
          <p:nvPr>
            <p:ph type="sldNum" sz="quarter" idx="12"/>
          </p:nvPr>
        </p:nvSpPr>
        <p:spPr/>
        <p:txBody>
          <a:bodyPr/>
          <a:lstStyle/>
          <a:p>
            <a:fld id="{BBBD63C6-5636-45A2-8008-192092427022}" type="slidenum">
              <a:rPr lang="ru-RU" smtClean="0"/>
              <a:pPr/>
              <a:t>‹#›</a:t>
            </a:fld>
            <a:endParaRPr lang="ru-RU"/>
          </a:p>
        </p:txBody>
      </p:sp>
    </p:spTree>
    <p:extLst>
      <p:ext uri="{BB962C8B-B14F-4D97-AF65-F5344CB8AC3E}">
        <p14:creationId xmlns:p14="http://schemas.microsoft.com/office/powerpoint/2010/main" val="1810011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F889C7-6655-4D4C-A9BA-A0465526A3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A86A34A-BC01-4C8A-8BB8-AF593997A7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98B171A-F745-44B1-BEB8-EE251A41F8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EB2BB9-A0D3-4A4A-9563-3C1317B40832}" type="datetimeFigureOut">
              <a:rPr lang="ru-RU" smtClean="0"/>
              <a:pPr/>
              <a:t>05.03.2025</a:t>
            </a:fld>
            <a:endParaRPr lang="ru-RU"/>
          </a:p>
        </p:txBody>
      </p:sp>
      <p:sp>
        <p:nvSpPr>
          <p:cNvPr id="5" name="Нижний колонтитул 4">
            <a:extLst>
              <a:ext uri="{FF2B5EF4-FFF2-40B4-BE49-F238E27FC236}">
                <a16:creationId xmlns:a16="http://schemas.microsoft.com/office/drawing/2014/main" id="{6251279E-119E-4B85-9FCE-056F24D624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1388549-0569-4938-94D4-14B9F5F420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BD63C6-5636-45A2-8008-192092427022}" type="slidenum">
              <a:rPr lang="ru-RU" smtClean="0"/>
              <a:pPr/>
              <a:t>‹#›</a:t>
            </a:fld>
            <a:endParaRPr lang="ru-RU"/>
          </a:p>
        </p:txBody>
      </p:sp>
    </p:spTree>
    <p:extLst>
      <p:ext uri="{BB962C8B-B14F-4D97-AF65-F5344CB8AC3E}">
        <p14:creationId xmlns:p14="http://schemas.microsoft.com/office/powerpoint/2010/main" val="2491430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chart" Target="../charts/chart5.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chart" Target="../charts/chart4.xml"/><Relationship Id="rId4" Type="http://schemas.openxmlformats.org/officeDocument/2006/relationships/chart" Target="../charts/chart1.xml"/><Relationship Id="rId9" Type="http://schemas.openxmlformats.org/officeDocument/2006/relationships/chart" Target="../charts/chart3.xml"/></Relationships>
</file>

<file path=ppt/slides/_rels/slide7.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17.png"/><Relationship Id="rId7" Type="http://schemas.openxmlformats.org/officeDocument/2006/relationships/image" Target="../media/image19.png"/><Relationship Id="rId12" Type="http://schemas.openxmlformats.org/officeDocument/2006/relationships/chart" Target="../charts/chart10.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chart" Target="../charts/chart7.xml"/><Relationship Id="rId11" Type="http://schemas.openxmlformats.org/officeDocument/2006/relationships/image" Target="../media/image21.png"/><Relationship Id="rId5" Type="http://schemas.openxmlformats.org/officeDocument/2006/relationships/image" Target="../media/image18.png"/><Relationship Id="rId10" Type="http://schemas.openxmlformats.org/officeDocument/2006/relationships/chart" Target="../charts/chart9.xml"/><Relationship Id="rId4" Type="http://schemas.openxmlformats.org/officeDocument/2006/relationships/chart" Target="../charts/chart6.xml"/><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image" Target="../media/image22.png"/><Relationship Id="rId7" Type="http://schemas.openxmlformats.org/officeDocument/2006/relationships/diagramColors" Target="../diagrams/colors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image" Target="../media/image6.png"/><Relationship Id="rId16" Type="http://schemas.openxmlformats.org/officeDocument/2006/relationships/diagramQuickStyle" Target="../diagrams/quickStyle4.xml"/><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5" Type="http://schemas.openxmlformats.org/officeDocument/2006/relationships/diagramLayout" Target="../diagrams/layout4.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2.png"/><Relationship Id="rId7" Type="http://schemas.openxmlformats.org/officeDocument/2006/relationships/diagramColors" Target="../diagrams/colors5.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1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15.xml"/></Relationships>
</file>

<file path=ppt/slides/_rels/slide1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17.xml"/></Relationships>
</file>

<file path=ppt/slides/_rels/slide1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44.png"/><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5" Type="http://schemas.openxmlformats.org/officeDocument/2006/relationships/image" Target="../media/image46.png"/><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12.xml"/><Relationship Id="rId13" Type="http://schemas.openxmlformats.org/officeDocument/2006/relationships/diagramData" Target="../diagrams/data13.xml"/><Relationship Id="rId18" Type="http://schemas.openxmlformats.org/officeDocument/2006/relationships/diagramData" Target="../diagrams/data14.xml"/><Relationship Id="rId3" Type="http://schemas.openxmlformats.org/officeDocument/2006/relationships/diagramData" Target="../diagrams/data11.xml"/><Relationship Id="rId21" Type="http://schemas.openxmlformats.org/officeDocument/2006/relationships/diagramColors" Target="../diagrams/colors14.xml"/><Relationship Id="rId7" Type="http://schemas.microsoft.com/office/2007/relationships/diagramDrawing" Target="../diagrams/drawing11.xml"/><Relationship Id="rId12" Type="http://schemas.microsoft.com/office/2007/relationships/diagramDrawing" Target="../diagrams/drawing12.xml"/><Relationship Id="rId17" Type="http://schemas.microsoft.com/office/2007/relationships/diagramDrawing" Target="../diagrams/drawing13.xml"/><Relationship Id="rId2" Type="http://schemas.openxmlformats.org/officeDocument/2006/relationships/image" Target="../media/image6.png"/><Relationship Id="rId16" Type="http://schemas.openxmlformats.org/officeDocument/2006/relationships/diagramColors" Target="../diagrams/colors13.xml"/><Relationship Id="rId20" Type="http://schemas.openxmlformats.org/officeDocument/2006/relationships/diagramQuickStyle" Target="../diagrams/quickStyle14.xml"/><Relationship Id="rId1" Type="http://schemas.openxmlformats.org/officeDocument/2006/relationships/slideLayout" Target="../slideLayouts/slideLayout7.xml"/><Relationship Id="rId6" Type="http://schemas.openxmlformats.org/officeDocument/2006/relationships/diagramColors" Target="../diagrams/colors11.xml"/><Relationship Id="rId11" Type="http://schemas.openxmlformats.org/officeDocument/2006/relationships/diagramColors" Target="../diagrams/colors12.xml"/><Relationship Id="rId5" Type="http://schemas.openxmlformats.org/officeDocument/2006/relationships/diagramQuickStyle" Target="../diagrams/quickStyle11.xml"/><Relationship Id="rId15" Type="http://schemas.openxmlformats.org/officeDocument/2006/relationships/diagramQuickStyle" Target="../diagrams/quickStyle13.xml"/><Relationship Id="rId23" Type="http://schemas.openxmlformats.org/officeDocument/2006/relationships/image" Target="../media/image79.png"/><Relationship Id="rId10" Type="http://schemas.openxmlformats.org/officeDocument/2006/relationships/diagramQuickStyle" Target="../diagrams/quickStyle12.xml"/><Relationship Id="rId19" Type="http://schemas.openxmlformats.org/officeDocument/2006/relationships/diagramLayout" Target="../diagrams/layout14.xml"/><Relationship Id="rId4" Type="http://schemas.openxmlformats.org/officeDocument/2006/relationships/diagramLayout" Target="../diagrams/layout11.xml"/><Relationship Id="rId9" Type="http://schemas.openxmlformats.org/officeDocument/2006/relationships/diagramLayout" Target="../diagrams/layout12.xml"/><Relationship Id="rId14" Type="http://schemas.openxmlformats.org/officeDocument/2006/relationships/diagramLayout" Target="../diagrams/layout13.xml"/><Relationship Id="rId22" Type="http://schemas.microsoft.com/office/2007/relationships/diagramDrawing" Target="../diagrams/drawing14.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chart" Target="../charts/chart20.xml"/></Relationships>
</file>

<file path=ppt/slides/_rels/slide2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png"/></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15.xml"/><Relationship Id="rId13" Type="http://schemas.openxmlformats.org/officeDocument/2006/relationships/diagramQuickStyle" Target="../diagrams/quickStyle16.xml"/><Relationship Id="rId3" Type="http://schemas.openxmlformats.org/officeDocument/2006/relationships/image" Target="../media/image90.png"/><Relationship Id="rId7" Type="http://schemas.openxmlformats.org/officeDocument/2006/relationships/diagramLayout" Target="../diagrams/layout15.xml"/><Relationship Id="rId12" Type="http://schemas.openxmlformats.org/officeDocument/2006/relationships/diagramLayout" Target="../diagrams/layout16.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Data" Target="../diagrams/data15.xml"/><Relationship Id="rId11" Type="http://schemas.openxmlformats.org/officeDocument/2006/relationships/diagramData" Target="../diagrams/data16.xml"/><Relationship Id="rId5" Type="http://schemas.openxmlformats.org/officeDocument/2006/relationships/image" Target="../media/image92.png"/><Relationship Id="rId15" Type="http://schemas.microsoft.com/office/2007/relationships/diagramDrawing" Target="../diagrams/drawing16.xml"/><Relationship Id="rId10" Type="http://schemas.microsoft.com/office/2007/relationships/diagramDrawing" Target="../diagrams/drawing15.xml"/><Relationship Id="rId4" Type="http://schemas.openxmlformats.org/officeDocument/2006/relationships/image" Target="../media/image91.png"/><Relationship Id="rId9" Type="http://schemas.openxmlformats.org/officeDocument/2006/relationships/diagramColors" Target="../diagrams/colors15.xml"/><Relationship Id="rId14" Type="http://schemas.openxmlformats.org/officeDocument/2006/relationships/diagramColors" Target="../diagrams/colors16.xml"/></Relationships>
</file>

<file path=ppt/slides/_rels/slide3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png"/></Relationships>
</file>

<file path=ppt/slides/_rels/slide3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09.png"/><Relationship Id="rId4" Type="http://schemas.openxmlformats.org/officeDocument/2006/relationships/image" Target="../media/image108.png"/></Relationships>
</file>

<file path=ppt/slides/_rels/slide4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s>
</file>

<file path=ppt/slides/_rels/slide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15.png"/><Relationship Id="rId4" Type="http://schemas.openxmlformats.org/officeDocument/2006/relationships/image" Target="../media/image114.png"/></Relationships>
</file>

<file path=ppt/slides/_rels/slide4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5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5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23.png"/></Relationships>
</file>

<file path=ppt/slides/_rels/slide5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5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27.png"/></Relationships>
</file>

<file path=ppt/slides/_rels/slide5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5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132.png"/></Relationships>
</file>

<file path=ppt/slides/_rels/slide5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36.png"/><Relationship Id="rId4" Type="http://schemas.openxmlformats.org/officeDocument/2006/relationships/image" Target="../media/image135.png"/></Relationships>
</file>

<file path=ppt/slides/_rels/slide57.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4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5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43.png"/></Relationships>
</file>

<file path=ppt/slides/_rels/slide59.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6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6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62.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58.png"/></Relationships>
</file>

<file path=ppt/slides/_rels/slide63.xml.rels><?xml version="1.0" encoding="UTF-8" standalone="yes"?>
<Relationships xmlns="http://schemas.openxmlformats.org/package/2006/relationships"><Relationship Id="rId3" Type="http://schemas.openxmlformats.org/officeDocument/2006/relationships/image" Target="../media/image159.png"/><Relationship Id="rId7" Type="http://schemas.openxmlformats.org/officeDocument/2006/relationships/image" Target="../media/image16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hyperlink" Target="https://&#1072;&#1085;&#1091;&#1095;&#1080;&#1085;&#1089;&#1082;&#1080;&#1081;.&#1088;&#1092;/okrug/finansovaya-gramotnost/"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mailto:fin620@list.ru"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DEDF605-FEF4-A103-7BED-7386D8E288D5}"/>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742681D6-7CE3-65F7-0095-CEFB743F1237}"/>
              </a:ext>
            </a:extLst>
          </p:cNvPr>
          <p:cNvPicPr>
            <a:picLocks noChangeAspect="1"/>
          </p:cNvPicPr>
          <p:nvPr/>
        </p:nvPicPr>
        <p:blipFill>
          <a:blip r:embed="rId3"/>
          <a:stretch>
            <a:fillRect/>
          </a:stretch>
        </p:blipFill>
        <p:spPr>
          <a:xfrm>
            <a:off x="190627" y="0"/>
            <a:ext cx="1274174" cy="1627773"/>
          </a:xfrm>
          <a:prstGeom prst="rect">
            <a:avLst/>
          </a:prstGeom>
        </p:spPr>
      </p:pic>
      <p:sp>
        <p:nvSpPr>
          <p:cNvPr id="4" name="TextBox 3">
            <a:extLst>
              <a:ext uri="{FF2B5EF4-FFF2-40B4-BE49-F238E27FC236}">
                <a16:creationId xmlns:a16="http://schemas.microsoft.com/office/drawing/2014/main" id="{A93E14CC-E596-5AD0-B428-5B7F76FFE25A}"/>
              </a:ext>
            </a:extLst>
          </p:cNvPr>
          <p:cNvSpPr txBox="1"/>
          <p:nvPr/>
        </p:nvSpPr>
        <p:spPr>
          <a:xfrm>
            <a:off x="2751519" y="569270"/>
            <a:ext cx="5699061" cy="523220"/>
          </a:xfrm>
          <a:prstGeom prst="rect">
            <a:avLst/>
          </a:prstGeom>
          <a:noFill/>
        </p:spPr>
        <p:txBody>
          <a:bodyPr wrap="none" rtlCol="0">
            <a:spAutoFit/>
          </a:bodyPr>
          <a:lstStyle/>
          <a:p>
            <a:r>
              <a:rPr lang="ru-RU" sz="2800" b="1" i="1" dirty="0" err="1">
                <a:solidFill>
                  <a:srgbClr val="FC0CE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Анучинский</a:t>
            </a:r>
            <a:r>
              <a:rPr lang="ru-RU" sz="2800" b="1" i="1" dirty="0">
                <a:solidFill>
                  <a:srgbClr val="FC0CE5"/>
                </a:solidFill>
                <a:latin typeface="Times New Roman" panose="02020603050405020304" pitchFamily="18" charset="0"/>
                <a:cs typeface="Times New Roman" panose="02020603050405020304" pitchFamily="18" charset="0"/>
              </a:rPr>
              <a:t> </a:t>
            </a:r>
            <a:r>
              <a:rPr lang="ru-RU" sz="2800" b="1" i="1" dirty="0">
                <a:solidFill>
                  <a:srgbClr val="FC0CE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муниципальный округ</a:t>
            </a:r>
          </a:p>
        </p:txBody>
      </p:sp>
      <p:sp>
        <p:nvSpPr>
          <p:cNvPr id="5" name="TextBox 4">
            <a:extLst>
              <a:ext uri="{FF2B5EF4-FFF2-40B4-BE49-F238E27FC236}">
                <a16:creationId xmlns:a16="http://schemas.microsoft.com/office/drawing/2014/main" id="{D7709DAD-885E-13B8-B789-04CE094AE174}"/>
              </a:ext>
            </a:extLst>
          </p:cNvPr>
          <p:cNvSpPr txBox="1"/>
          <p:nvPr/>
        </p:nvSpPr>
        <p:spPr>
          <a:xfrm>
            <a:off x="1140903" y="2285647"/>
            <a:ext cx="8028264" cy="1384995"/>
          </a:xfrm>
          <a:prstGeom prst="rect">
            <a:avLst/>
          </a:prstGeom>
          <a:noFill/>
        </p:spPr>
        <p:txBody>
          <a:bodyPr wrap="square" rtlCol="0">
            <a:spAutoFit/>
          </a:bodyPr>
          <a:lstStyle/>
          <a:p>
            <a:pPr algn="ctr"/>
            <a:r>
              <a:rPr lang="ru-RU" sz="2800" b="1" i="1" dirty="0">
                <a:solidFill>
                  <a:srgbClr val="7030A0"/>
                </a:solidFill>
                <a:latin typeface="Times New Roman" panose="02020603050405020304" pitchFamily="18" charset="0"/>
                <a:cs typeface="Times New Roman" panose="02020603050405020304" pitchFamily="18" charset="0"/>
              </a:rPr>
              <a:t>БЮДЖЕТ ДЛЯ ГРАЖДАН</a:t>
            </a:r>
          </a:p>
          <a:p>
            <a:pPr algn="ctr"/>
            <a:r>
              <a:rPr lang="ru-RU" sz="2800" b="1" i="1" dirty="0">
                <a:solidFill>
                  <a:srgbClr val="7030A0"/>
                </a:solidFill>
                <a:latin typeface="Times New Roman" panose="02020603050405020304" pitchFamily="18" charset="0"/>
                <a:cs typeface="Times New Roman" panose="02020603050405020304" pitchFamily="18" charset="0"/>
              </a:rPr>
              <a:t>по проекту решения </a:t>
            </a:r>
          </a:p>
          <a:p>
            <a:pPr algn="ctr"/>
            <a:r>
              <a:rPr lang="ru-RU" sz="2800" b="1" i="1" dirty="0">
                <a:solidFill>
                  <a:srgbClr val="7030A0"/>
                </a:solidFill>
                <a:latin typeface="Times New Roman" panose="02020603050405020304" pitchFamily="18" charset="0"/>
                <a:cs typeface="Times New Roman" panose="02020603050405020304" pitchFamily="18" charset="0"/>
              </a:rPr>
              <a:t>«Об исполнении бюджета округа за 2024 год»</a:t>
            </a:r>
          </a:p>
        </p:txBody>
      </p:sp>
    </p:spTree>
    <p:extLst>
      <p:ext uri="{BB962C8B-B14F-4D97-AF65-F5344CB8AC3E}">
        <p14:creationId xmlns:p14="http://schemas.microsoft.com/office/powerpoint/2010/main" val="3941320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DC0262D-D156-1E06-8490-75677CD247CC}"/>
              </a:ext>
            </a:extLst>
          </p:cNvPr>
          <p:cNvPicPr>
            <a:picLocks noChangeAspect="1"/>
          </p:cNvPicPr>
          <p:nvPr/>
        </p:nvPicPr>
        <p:blipFill>
          <a:blip r:embed="rId2"/>
          <a:stretch>
            <a:fillRect/>
          </a:stretch>
        </p:blipFill>
        <p:spPr>
          <a:xfrm>
            <a:off x="0" y="0"/>
            <a:ext cx="12192000" cy="6857999"/>
          </a:xfrm>
          <a:prstGeom prst="rect">
            <a:avLst/>
          </a:prstGeom>
        </p:spPr>
      </p:pic>
      <p:sp>
        <p:nvSpPr>
          <p:cNvPr id="6" name="Прямоугольник 5">
            <a:extLst>
              <a:ext uri="{FF2B5EF4-FFF2-40B4-BE49-F238E27FC236}">
                <a16:creationId xmlns:a16="http://schemas.microsoft.com/office/drawing/2014/main" id="{F99E9757-230B-58F2-ECD5-697C1FBBF304}"/>
              </a:ext>
            </a:extLst>
          </p:cNvPr>
          <p:cNvSpPr/>
          <p:nvPr/>
        </p:nvSpPr>
        <p:spPr>
          <a:xfrm>
            <a:off x="2416028" y="154918"/>
            <a:ext cx="7902095" cy="276999"/>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a:ln w="0"/>
                <a:solidFill>
                  <a:srgbClr val="7030A0"/>
                </a:solidFill>
                <a:effectLst>
                  <a:outerShdw blurRad="38100" dist="19050" dir="2700000" algn="tl" rotWithShape="0">
                    <a:prstClr val="black">
                      <a:alpha val="40000"/>
                    </a:prstClr>
                  </a:outerShdw>
                </a:effectLst>
                <a:uLnTx/>
                <a:uFillTx/>
                <a:latin typeface="Times New Roman" panose="02020603050405020304" pitchFamily="18" charset="0"/>
                <a:cs typeface="Times New Roman" panose="02020603050405020304" pitchFamily="18" charset="0"/>
              </a:rPr>
              <a:t>Общая характеристика округа</a:t>
            </a:r>
          </a:p>
        </p:txBody>
      </p:sp>
      <p:pic>
        <p:nvPicPr>
          <p:cNvPr id="7" name="Рисунок 6">
            <a:extLst>
              <a:ext uri="{FF2B5EF4-FFF2-40B4-BE49-F238E27FC236}">
                <a16:creationId xmlns:a16="http://schemas.microsoft.com/office/drawing/2014/main" id="{7AC4B0B6-0AA6-CB71-7326-A0C8F779D2ED}"/>
              </a:ext>
            </a:extLst>
          </p:cNvPr>
          <p:cNvPicPr>
            <a:picLocks noChangeAspect="1"/>
          </p:cNvPicPr>
          <p:nvPr/>
        </p:nvPicPr>
        <p:blipFill>
          <a:blip r:embed="rId3" cstate="print"/>
          <a:stretch>
            <a:fillRect/>
          </a:stretch>
        </p:blipFill>
        <p:spPr>
          <a:xfrm>
            <a:off x="303258" y="602224"/>
            <a:ext cx="2676376" cy="3767655"/>
          </a:xfrm>
          <a:prstGeom prst="rect">
            <a:avLst/>
          </a:prstGeom>
        </p:spPr>
      </p:pic>
      <p:sp>
        <p:nvSpPr>
          <p:cNvPr id="8" name="TextBox 7">
            <a:extLst>
              <a:ext uri="{FF2B5EF4-FFF2-40B4-BE49-F238E27FC236}">
                <a16:creationId xmlns:a16="http://schemas.microsoft.com/office/drawing/2014/main" id="{673475BD-9974-AB14-EDCF-A83059313108}"/>
              </a:ext>
            </a:extLst>
          </p:cNvPr>
          <p:cNvSpPr txBox="1"/>
          <p:nvPr/>
        </p:nvSpPr>
        <p:spPr>
          <a:xfrm>
            <a:off x="3358275" y="815730"/>
            <a:ext cx="7631303" cy="669607"/>
          </a:xfrm>
          <a:prstGeom prst="rect">
            <a:avLst/>
          </a:prstGeom>
          <a:noFill/>
        </p:spPr>
        <p:txBody>
          <a:bodyPr wrap="square">
            <a:spAutoFit/>
          </a:bodyPr>
          <a:lstStyle/>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Законом Приморского края от 16.09.2019г № 568-КЗ «Об Анучинском муниципальном округе»  путем объединения 4-х сельских поселений, район был преобразован в муниципальный округ. Анучинский муниципальный округ находится в центральной части Приморского края.</a:t>
            </a:r>
            <a:endParaRPr kumimoji="0" lang="ru-RU" sz="11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cs typeface="+mn-cs"/>
            </a:endParaRPr>
          </a:p>
        </p:txBody>
      </p:sp>
      <p:sp>
        <p:nvSpPr>
          <p:cNvPr id="9" name="TextBox 8">
            <a:extLst>
              <a:ext uri="{FF2B5EF4-FFF2-40B4-BE49-F238E27FC236}">
                <a16:creationId xmlns:a16="http://schemas.microsoft.com/office/drawing/2014/main" id="{11E60CA9-BC41-53A5-57D4-1F46007A845E}"/>
              </a:ext>
            </a:extLst>
          </p:cNvPr>
          <p:cNvSpPr txBox="1"/>
          <p:nvPr/>
        </p:nvSpPr>
        <p:spPr>
          <a:xfrm>
            <a:off x="3282892" y="1570031"/>
            <a:ext cx="7706686" cy="2221377"/>
          </a:xfrm>
          <a:prstGeom prst="rect">
            <a:avLst/>
          </a:prstGeom>
          <a:noFill/>
        </p:spPr>
        <p:txBody>
          <a:bodyPr wrap="square">
            <a:spAutoFit/>
          </a:bodyPr>
          <a:lstStyle/>
          <a:p>
            <a:pPr marL="0" marR="0" lvl="0" indent="449580" algn="just" defTabSz="914400" eaLnBrk="1" fontAlgn="auto" latinLnBrk="0" hangingPunct="1">
              <a:lnSpc>
                <a:spcPct val="115000"/>
              </a:lnSpc>
              <a:spcBef>
                <a:spcPts val="0"/>
              </a:spcBef>
              <a:spcAft>
                <a:spcPts val="0"/>
              </a:spcAft>
              <a:buClrTx/>
              <a:buSzTx/>
              <a:buFontTx/>
              <a:buNone/>
              <a:tabLst/>
              <a:defRPr/>
            </a:pPr>
            <a:r>
              <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Административным центром муниципального округа является село Анучино. Площадь округа – 391383,28 га.</a:t>
            </a:r>
            <a:endParaRPr kumimoji="0" lang="ru-RU" sz="11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450215" algn="just" defTabSz="914400" eaLnBrk="1" fontAlgn="auto" latinLnBrk="0" hangingPunct="1">
              <a:lnSpc>
                <a:spcPct val="115000"/>
              </a:lnSpc>
              <a:spcBef>
                <a:spcPts val="0"/>
              </a:spcBef>
              <a:spcAft>
                <a:spcPts val="0"/>
              </a:spcAft>
              <a:buClrTx/>
              <a:buSzTx/>
              <a:buFontTx/>
              <a:buNone/>
              <a:tabLst/>
              <a:defRPr/>
            </a:pPr>
            <a:r>
              <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Округ граничит на севере со Спасским районом, на северо-западе – с Черниговским, на востоке – с Яковлевским, Чугуевским районами и городом Арсеньев, на юго-востоке – с Партизанским, на юге – с городом Партизанск, на юго-западе – со </a:t>
            </a:r>
            <a:r>
              <a:rPr kumimoji="0" lang="ru-RU" sz="11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rPr>
              <a:t>Шкотовским</a:t>
            </a:r>
            <a:r>
              <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 на западе – с Михайловским районом. Сеть населенных пунктов в границах района представлена 29 сельскими населенными пунктами.</a:t>
            </a:r>
            <a:endParaRPr kumimoji="0" lang="ru-RU" sz="11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0" defTabSz="914400" eaLnBrk="1" fontAlgn="auto" latinLnBrk="0" hangingPunct="1">
              <a:lnSpc>
                <a:spcPct val="115000"/>
              </a:lnSpc>
              <a:spcBef>
                <a:spcPts val="0"/>
              </a:spcBef>
              <a:spcAft>
                <a:spcPts val="0"/>
              </a:spcAft>
              <a:buClrTx/>
              <a:buSzTx/>
              <a:buFontTx/>
              <a:buNone/>
              <a:tabLst/>
              <a:defRPr/>
            </a:pPr>
            <a:r>
              <a:rPr kumimoji="0" lang="ru-RU" sz="1100" b="0" i="0" u="none" strike="noStrike" kern="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rPr>
              <a:t>Экономика района представлена следующими отраслями: сельское и лесное хозяйство, промышленность, строительство, торговля, общественное питание, платные услуги населению.</a:t>
            </a:r>
            <a:endParaRPr kumimoji="0" lang="ru-RU" sz="11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449580" algn="just" defTabSz="914400" eaLnBrk="1" fontAlgn="auto" latinLnBrk="0" hangingPunct="1">
              <a:lnSpc>
                <a:spcPct val="115000"/>
              </a:lnSpc>
              <a:spcBef>
                <a:spcPts val="0"/>
              </a:spcBef>
              <a:spcAft>
                <a:spcPts val="0"/>
              </a:spcAft>
              <a:buClrTx/>
              <a:buSzTx/>
              <a:buFontTx/>
              <a:buNone/>
              <a:tabLst/>
              <a:defRPr/>
            </a:pPr>
            <a:r>
              <a:rPr kumimoji="0" lang="ru-RU" sz="11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Сообщение между населенными пунктами в границах округа осуществляется автомобильным транспортом. Внешние связи района осуществляются главным образом железнодорожным транспортом по Транссибирской магистрали (через </a:t>
            </a:r>
            <a:r>
              <a:rPr kumimoji="0" lang="ru-RU" sz="11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ст.Сибирцево</a:t>
            </a:r>
            <a:r>
              <a:rPr kumimoji="0" lang="ru-RU" sz="11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автомобильным – по федеральной дороге М60 (через </a:t>
            </a:r>
            <a:r>
              <a:rPr kumimoji="0" lang="ru-RU" sz="11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г.Уссурийск</a:t>
            </a:r>
            <a:r>
              <a:rPr kumimoji="0" lang="ru-RU" sz="11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и воздушным – через аэропорт </a:t>
            </a:r>
            <a:r>
              <a:rPr kumimoji="0" lang="ru-RU" sz="11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Кневичи</a:t>
            </a:r>
            <a:r>
              <a:rPr kumimoji="0" lang="ru-RU" sz="11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г. Владивостока.</a:t>
            </a:r>
            <a:endParaRPr kumimoji="0" lang="ru-RU" sz="1100" b="0" i="0" u="none" strike="noStrike" kern="0" cap="none" spc="0" normalizeH="0" baseline="0" noProof="0" dirty="0">
              <a:ln>
                <a:noFill/>
              </a:ln>
              <a:solidFill>
                <a:schemeClr val="tx1">
                  <a:lumMod val="95000"/>
                  <a:lumOff val="5000"/>
                </a:schemeClr>
              </a:solidFill>
              <a:effectLst/>
              <a:uLnTx/>
              <a:uFillTx/>
            </a:endParaRPr>
          </a:p>
        </p:txBody>
      </p:sp>
      <p:pic>
        <p:nvPicPr>
          <p:cNvPr id="10" name="Рисунок 9">
            <a:extLst>
              <a:ext uri="{FF2B5EF4-FFF2-40B4-BE49-F238E27FC236}">
                <a16:creationId xmlns:a16="http://schemas.microsoft.com/office/drawing/2014/main" id="{9977D3BB-43A6-74C5-E59E-42A606C259FB}"/>
              </a:ext>
            </a:extLst>
          </p:cNvPr>
          <p:cNvPicPr>
            <a:picLocks noChangeAspect="1"/>
          </p:cNvPicPr>
          <p:nvPr/>
        </p:nvPicPr>
        <p:blipFill>
          <a:blip r:embed="rId4"/>
          <a:stretch>
            <a:fillRect/>
          </a:stretch>
        </p:blipFill>
        <p:spPr>
          <a:xfrm>
            <a:off x="3856832" y="4284936"/>
            <a:ext cx="5938019" cy="1743607"/>
          </a:xfrm>
          <a:prstGeom prst="rect">
            <a:avLst/>
          </a:prstGeom>
        </p:spPr>
      </p:pic>
    </p:spTree>
    <p:extLst>
      <p:ext uri="{BB962C8B-B14F-4D97-AF65-F5344CB8AC3E}">
        <p14:creationId xmlns:p14="http://schemas.microsoft.com/office/powerpoint/2010/main" val="547988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6BC972B-9923-42AF-71A4-127D1260B12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AD247E12-056A-B730-A162-746DD13DAEC0}"/>
              </a:ext>
            </a:extLst>
          </p:cNvPr>
          <p:cNvSpPr txBox="1"/>
          <p:nvPr/>
        </p:nvSpPr>
        <p:spPr>
          <a:xfrm>
            <a:off x="325072" y="134509"/>
            <a:ext cx="11612462" cy="1107996"/>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         «Бюджет для граждан» разработан в целях реализации принципа прозрачности, открытости бюджета и информирования жителей о расходовании средств бюджета Анучинского муниципального округа за 2024год.</a:t>
            </a:r>
          </a:p>
          <a:p>
            <a:pPr algn="just"/>
            <a:r>
              <a:rPr lang="ru-RU" sz="1100" dirty="0">
                <a:latin typeface="Times New Roman" panose="02020603050405020304" pitchFamily="18" charset="0"/>
                <a:cs typeface="Times New Roman" panose="02020603050405020304" pitchFamily="18" charset="0"/>
              </a:rPr>
              <a:t>«Бюджет для граждан» носит ознакомительный и осведомительный характер и размещен с целью информирования населения в доступной форме.</a:t>
            </a:r>
          </a:p>
          <a:p>
            <a:pPr algn="just"/>
            <a:r>
              <a:rPr lang="ru-RU" sz="1100" dirty="0">
                <a:latin typeface="Times New Roman" panose="02020603050405020304" pitchFamily="18" charset="0"/>
                <a:cs typeface="Times New Roman" panose="02020603050405020304" pitchFamily="18" charset="0"/>
              </a:rPr>
              <a:t>Информация на интернет - ресурсе наглядно отображает сопоставление плановых и фактических значений показателей развития экономики округа, содержит параметры исполнения доходной и расходной части бюджета округа. Представленная информация позволит гражданам составить представление об источниках формирования доходов бюджета округа, направлениях расходования бюджетных средств в 2024году.</a:t>
            </a:r>
          </a:p>
        </p:txBody>
      </p:sp>
      <p:pic>
        <p:nvPicPr>
          <p:cNvPr id="4" name="Рисунок 3">
            <a:extLst>
              <a:ext uri="{FF2B5EF4-FFF2-40B4-BE49-F238E27FC236}">
                <a16:creationId xmlns:a16="http://schemas.microsoft.com/office/drawing/2014/main" id="{370F4D40-7446-ABB5-536D-790BFF535F69}"/>
              </a:ext>
            </a:extLst>
          </p:cNvPr>
          <p:cNvPicPr>
            <a:picLocks noChangeAspect="1"/>
          </p:cNvPicPr>
          <p:nvPr/>
        </p:nvPicPr>
        <p:blipFill>
          <a:blip r:embed="rId3" cstate="print"/>
          <a:stretch>
            <a:fillRect/>
          </a:stretch>
        </p:blipFill>
        <p:spPr>
          <a:xfrm>
            <a:off x="325072" y="1377014"/>
            <a:ext cx="2231073" cy="1496973"/>
          </a:xfrm>
          <a:prstGeom prst="rect">
            <a:avLst/>
          </a:prstGeom>
        </p:spPr>
      </p:pic>
      <p:sp>
        <p:nvSpPr>
          <p:cNvPr id="5" name="TextBox 4">
            <a:extLst>
              <a:ext uri="{FF2B5EF4-FFF2-40B4-BE49-F238E27FC236}">
                <a16:creationId xmlns:a16="http://schemas.microsoft.com/office/drawing/2014/main" id="{EF54F935-6269-A44F-F350-DF9A6E0962AA}"/>
              </a:ext>
            </a:extLst>
          </p:cNvPr>
          <p:cNvSpPr txBox="1"/>
          <p:nvPr/>
        </p:nvSpPr>
        <p:spPr>
          <a:xfrm>
            <a:off x="2556145" y="1457948"/>
            <a:ext cx="9448501" cy="1277273"/>
          </a:xfrm>
          <a:prstGeom prst="rect">
            <a:avLst/>
          </a:prstGeom>
          <a:noFill/>
        </p:spPr>
        <p:txBody>
          <a:bodyPr wrap="square">
            <a:spAutoFit/>
          </a:bodyPr>
          <a:lstStyle/>
          <a:p>
            <a:pPr algn="just"/>
            <a:r>
              <a:rPr lang="ru-RU" sz="1100" b="1" i="1" dirty="0">
                <a:latin typeface="Times New Roman" panose="02020603050405020304" pitchFamily="18" charset="0"/>
                <a:cs typeface="Times New Roman" panose="02020603050405020304" pitchFamily="18" charset="0"/>
              </a:rPr>
              <a:t>Бюджетный кодекс Российской Федерации</a:t>
            </a:r>
            <a:r>
              <a:rPr lang="ru-RU" sz="1100" dirty="0">
                <a:latin typeface="Times New Roman" panose="02020603050405020304" pitchFamily="18" charset="0"/>
                <a:cs typeface="Times New Roman" panose="02020603050405020304" pitchFamily="18" charset="0"/>
              </a:rPr>
              <a:t> – основной документ, регулирующий отношения, связанные с формированием и исполнением бюджетов, государственными и муниципальными заимствованиями, долгом.</a:t>
            </a:r>
          </a:p>
          <a:p>
            <a:pPr algn="just"/>
            <a:r>
              <a:rPr lang="ru-RU" sz="1100" b="1" i="1" dirty="0">
                <a:latin typeface="Times New Roman" panose="02020603050405020304" pitchFamily="18" charset="0"/>
                <a:cs typeface="Times New Roman" panose="02020603050405020304" pitchFamily="18" charset="0"/>
              </a:rPr>
              <a:t>Бюджет</a:t>
            </a:r>
            <a:r>
              <a:rPr lang="ru-RU" sz="1100" dirty="0">
                <a:latin typeface="Times New Roman" panose="02020603050405020304" pitchFamily="18" charset="0"/>
                <a:cs typeface="Times New Roman" panose="02020603050405020304" pitchFamily="18" charset="0"/>
              </a:rPr>
              <a:t>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p>
          <a:p>
            <a:pPr algn="just"/>
            <a:r>
              <a:rPr lang="ru-RU" sz="1100" b="1" i="1" dirty="0">
                <a:solidFill>
                  <a:srgbClr val="202124"/>
                </a:solidFill>
                <a:effectLst/>
                <a:latin typeface="Times New Roman" panose="02020603050405020304" pitchFamily="18" charset="0"/>
                <a:cs typeface="Times New Roman" panose="02020603050405020304" pitchFamily="18" charset="0"/>
              </a:rPr>
              <a:t>Доходы бюджета </a:t>
            </a:r>
            <a:r>
              <a:rPr lang="ru-RU" sz="1100" b="0" i="0" dirty="0">
                <a:solidFill>
                  <a:srgbClr val="202124"/>
                </a:solidFill>
                <a:effectLst/>
                <a:latin typeface="Times New Roman" panose="02020603050405020304" pitchFamily="18" charset="0"/>
                <a:cs typeface="Times New Roman" panose="02020603050405020304" pitchFamily="18" charset="0"/>
              </a:rPr>
              <a:t>– </a:t>
            </a:r>
            <a:r>
              <a:rPr lang="ru-RU" sz="1100" b="0" i="0" dirty="0">
                <a:solidFill>
                  <a:srgbClr val="000000"/>
                </a:solidFill>
                <a:effectLst/>
                <a:latin typeface="Times New Roman" panose="02020603050405020304" pitchFamily="18" charset="0"/>
              </a:rPr>
              <a:t>поступающие в бюджет денежные средства, за исключением средств, являющихся источниками финансирования дефицита бюджета.</a:t>
            </a:r>
          </a:p>
          <a:p>
            <a:pPr algn="just"/>
            <a:r>
              <a:rPr lang="ru-RU" sz="1100" b="1" i="1" dirty="0">
                <a:solidFill>
                  <a:srgbClr val="000000"/>
                </a:solidFill>
                <a:latin typeface="Times New Roman" panose="02020603050405020304" pitchFamily="18" charset="0"/>
                <a:cs typeface="Times New Roman" panose="02020603050405020304" pitchFamily="18" charset="0"/>
              </a:rPr>
              <a:t>Расходы бюджета </a:t>
            </a:r>
            <a:r>
              <a:rPr lang="ru-RU" sz="1100" dirty="0">
                <a:solidFill>
                  <a:srgbClr val="000000"/>
                </a:solidFill>
                <a:latin typeface="Times New Roman" panose="02020603050405020304" pitchFamily="18" charset="0"/>
                <a:cs typeface="Times New Roman" panose="02020603050405020304" pitchFamily="18" charset="0"/>
              </a:rPr>
              <a:t>-</a:t>
            </a:r>
            <a:r>
              <a:rPr lang="ru-RU" sz="1100" b="0" i="0" dirty="0">
                <a:solidFill>
                  <a:srgbClr val="202124"/>
                </a:solidFill>
                <a:effectLst/>
                <a:latin typeface="arial" panose="020B0604020202020204" pitchFamily="34" charset="0"/>
              </a:rPr>
              <a:t> </a:t>
            </a:r>
            <a:r>
              <a:rPr lang="ru-RU" sz="1100" i="0" dirty="0">
                <a:solidFill>
                  <a:srgbClr val="202124"/>
                </a:solidFill>
                <a:effectLst/>
                <a:latin typeface="Times New Roman" panose="02020603050405020304" pitchFamily="18" charset="0"/>
                <a:cs typeface="Times New Roman" panose="02020603050405020304" pitchFamily="18" charset="0"/>
              </a:rPr>
              <a:t>денежные средства, предоставляемые из бюджета на выполнение органами государственной власти и местного самоуправления возложенных на них функций и задач</a:t>
            </a:r>
            <a:r>
              <a:rPr lang="ru-RU" sz="1100" b="0" i="0" dirty="0">
                <a:solidFill>
                  <a:srgbClr val="202124"/>
                </a:solidFill>
                <a:effectLst/>
                <a:latin typeface="arial" panose="020B0604020202020204" pitchFamily="34" charset="0"/>
              </a:rPr>
              <a:t>.</a:t>
            </a:r>
            <a:endParaRPr lang="ru-RU" sz="11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63FE9997-CEE9-252E-674F-B60755E141B9}"/>
              </a:ext>
            </a:extLst>
          </p:cNvPr>
          <p:cNvPicPr>
            <a:picLocks noChangeAspect="1"/>
          </p:cNvPicPr>
          <p:nvPr/>
        </p:nvPicPr>
        <p:blipFill rotWithShape="1">
          <a:blip r:embed="rId4" cstate="print"/>
          <a:srcRect t="5213" b="3037"/>
          <a:stretch/>
        </p:blipFill>
        <p:spPr>
          <a:xfrm>
            <a:off x="325072" y="3094127"/>
            <a:ext cx="3902979" cy="3096948"/>
          </a:xfrm>
          <a:prstGeom prst="rect">
            <a:avLst/>
          </a:prstGeom>
        </p:spPr>
      </p:pic>
      <p:pic>
        <p:nvPicPr>
          <p:cNvPr id="7" name="Рисунок 6">
            <a:extLst>
              <a:ext uri="{FF2B5EF4-FFF2-40B4-BE49-F238E27FC236}">
                <a16:creationId xmlns:a16="http://schemas.microsoft.com/office/drawing/2014/main" id="{76AC7C7D-E65B-7E8E-FE59-9C59538A99DC}"/>
              </a:ext>
            </a:extLst>
          </p:cNvPr>
          <p:cNvPicPr>
            <a:picLocks noChangeAspect="1"/>
          </p:cNvPicPr>
          <p:nvPr/>
        </p:nvPicPr>
        <p:blipFill>
          <a:blip r:embed="rId5" cstate="print"/>
          <a:stretch>
            <a:fillRect/>
          </a:stretch>
        </p:blipFill>
        <p:spPr>
          <a:xfrm>
            <a:off x="4343280" y="3017481"/>
            <a:ext cx="2141410" cy="1863767"/>
          </a:xfrm>
          <a:prstGeom prst="rect">
            <a:avLst/>
          </a:prstGeom>
        </p:spPr>
      </p:pic>
      <p:sp>
        <p:nvSpPr>
          <p:cNvPr id="8" name="TextBox 7">
            <a:extLst>
              <a:ext uri="{FF2B5EF4-FFF2-40B4-BE49-F238E27FC236}">
                <a16:creationId xmlns:a16="http://schemas.microsoft.com/office/drawing/2014/main" id="{CFEB573F-6B8A-1A2D-4BFD-6BB3AFAAD184}"/>
              </a:ext>
            </a:extLst>
          </p:cNvPr>
          <p:cNvSpPr txBox="1"/>
          <p:nvPr/>
        </p:nvSpPr>
        <p:spPr>
          <a:xfrm>
            <a:off x="6561064" y="2709406"/>
            <a:ext cx="5443582" cy="769441"/>
          </a:xfrm>
          <a:prstGeom prst="rect">
            <a:avLst/>
          </a:prstGeom>
          <a:noFill/>
        </p:spPr>
        <p:txBody>
          <a:bodyPr wrap="square">
            <a:spAutoFit/>
          </a:bodyPr>
          <a:lstStyle/>
          <a:p>
            <a:pPr algn="just"/>
            <a:r>
              <a:rPr lang="ru-RU" sz="1100" b="1" i="1" dirty="0">
                <a:solidFill>
                  <a:srgbClr val="202124"/>
                </a:solidFill>
                <a:effectLst/>
                <a:latin typeface="Times New Roman" panose="02020603050405020304" pitchFamily="18" charset="0"/>
                <a:cs typeface="Times New Roman" panose="02020603050405020304" pitchFamily="18" charset="0"/>
              </a:rPr>
              <a:t>Источники финансирования дефицита бюджета</a:t>
            </a:r>
            <a:r>
              <a:rPr lang="ru-RU" sz="1100" b="0" i="1" dirty="0">
                <a:solidFill>
                  <a:srgbClr val="202124"/>
                </a:solidFill>
                <a:effectLst/>
                <a:latin typeface="Times New Roman" panose="02020603050405020304" pitchFamily="18" charset="0"/>
                <a:cs typeface="Times New Roman" panose="02020603050405020304" pitchFamily="18" charset="0"/>
              </a:rPr>
              <a:t> </a:t>
            </a:r>
            <a:r>
              <a:rPr lang="ru-RU" sz="1100" b="0" i="0" dirty="0">
                <a:solidFill>
                  <a:srgbClr val="202124"/>
                </a:solidFill>
                <a:effectLst/>
                <a:latin typeface="Times New Roman" panose="02020603050405020304" pitchFamily="18" charset="0"/>
                <a:cs typeface="Times New Roman" panose="02020603050405020304" pitchFamily="18" charset="0"/>
              </a:rPr>
              <a:t>– поступления денежных средств в </a:t>
            </a:r>
            <a:r>
              <a:rPr lang="ru-RU" sz="1100" i="0" dirty="0">
                <a:solidFill>
                  <a:srgbClr val="202124"/>
                </a:solidFill>
                <a:effectLst/>
                <a:latin typeface="Times New Roman" panose="02020603050405020304" pitchFamily="18" charset="0"/>
                <a:cs typeface="Times New Roman" panose="02020603050405020304" pitchFamily="18" charset="0"/>
              </a:rPr>
              <a:t>бюджет</a:t>
            </a:r>
            <a:r>
              <a:rPr lang="ru-RU" sz="1100" b="0" i="0" dirty="0">
                <a:solidFill>
                  <a:srgbClr val="202124"/>
                </a:solidFill>
                <a:effectLst/>
                <a:latin typeface="Times New Roman" panose="02020603050405020304" pitchFamily="18" charset="0"/>
                <a:cs typeface="Times New Roman" panose="02020603050405020304" pitchFamily="18" charset="0"/>
              </a:rPr>
              <a:t>, направляемые на покрытие разницы, возникающей в результате превышения расходов </a:t>
            </a:r>
            <a:r>
              <a:rPr lang="ru-RU" sz="1100" i="0" dirty="0">
                <a:solidFill>
                  <a:srgbClr val="202124"/>
                </a:solidFill>
                <a:effectLst/>
                <a:latin typeface="Times New Roman" panose="02020603050405020304" pitchFamily="18" charset="0"/>
                <a:cs typeface="Times New Roman" panose="02020603050405020304" pitchFamily="18" charset="0"/>
              </a:rPr>
              <a:t>бюджета</a:t>
            </a:r>
            <a:r>
              <a:rPr lang="ru-RU" sz="1100" b="0" i="0" dirty="0">
                <a:solidFill>
                  <a:srgbClr val="202124"/>
                </a:solidFill>
                <a:effectLst/>
                <a:latin typeface="Times New Roman" panose="02020603050405020304" pitchFamily="18" charset="0"/>
                <a:cs typeface="Times New Roman" panose="02020603050405020304" pitchFamily="18" charset="0"/>
              </a:rPr>
              <a:t> над его доходами, и погашение ранее привлеченных долговых обязательств.</a:t>
            </a:r>
            <a:endParaRPr lang="ru-RU" sz="11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1C3B1966-13B8-CEFF-B94F-FC7A6DB75D36}"/>
              </a:ext>
            </a:extLst>
          </p:cNvPr>
          <p:cNvPicPr>
            <a:picLocks noChangeAspect="1"/>
          </p:cNvPicPr>
          <p:nvPr/>
        </p:nvPicPr>
        <p:blipFill>
          <a:blip r:embed="rId6" cstate="print"/>
          <a:stretch>
            <a:fillRect/>
          </a:stretch>
        </p:blipFill>
        <p:spPr>
          <a:xfrm>
            <a:off x="6889292" y="3478847"/>
            <a:ext cx="4487045" cy="2060627"/>
          </a:xfrm>
          <a:prstGeom prst="rect">
            <a:avLst/>
          </a:prstGeom>
        </p:spPr>
      </p:pic>
    </p:spTree>
    <p:extLst>
      <p:ext uri="{BB962C8B-B14F-4D97-AF65-F5344CB8AC3E}">
        <p14:creationId xmlns:p14="http://schemas.microsoft.com/office/powerpoint/2010/main" val="226246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5BAB758-5280-834B-F6AD-91EB1653A21C}"/>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2C624E62-D6D0-432B-F016-FF29544CAA36}"/>
              </a:ext>
            </a:extLst>
          </p:cNvPr>
          <p:cNvPicPr>
            <a:picLocks noChangeAspect="1"/>
          </p:cNvPicPr>
          <p:nvPr/>
        </p:nvPicPr>
        <p:blipFill>
          <a:blip r:embed="rId3" cstate="print"/>
          <a:stretch>
            <a:fillRect/>
          </a:stretch>
        </p:blipFill>
        <p:spPr>
          <a:xfrm>
            <a:off x="225465" y="259296"/>
            <a:ext cx="6052946" cy="2825769"/>
          </a:xfrm>
          <a:prstGeom prst="rect">
            <a:avLst/>
          </a:prstGeom>
        </p:spPr>
      </p:pic>
      <p:sp>
        <p:nvSpPr>
          <p:cNvPr id="4" name="TextBox 3">
            <a:extLst>
              <a:ext uri="{FF2B5EF4-FFF2-40B4-BE49-F238E27FC236}">
                <a16:creationId xmlns:a16="http://schemas.microsoft.com/office/drawing/2014/main" id="{63A29C59-510D-4618-A29F-4E96F7394FD7}"/>
              </a:ext>
            </a:extLst>
          </p:cNvPr>
          <p:cNvSpPr txBox="1"/>
          <p:nvPr/>
        </p:nvSpPr>
        <p:spPr>
          <a:xfrm>
            <a:off x="6278411" y="171593"/>
            <a:ext cx="5592998" cy="1785104"/>
          </a:xfrm>
          <a:prstGeom prst="rect">
            <a:avLst/>
          </a:prstGeom>
          <a:noFill/>
        </p:spPr>
        <p:txBody>
          <a:bodyPr wrap="square">
            <a:spAutoFit/>
          </a:bodyPr>
          <a:lstStyle/>
          <a:p>
            <a:pPr algn="just"/>
            <a:r>
              <a:rPr lang="ru-RU" sz="1100" b="1" i="1" dirty="0">
                <a:latin typeface="Times New Roman" panose="02020603050405020304" pitchFamily="18" charset="0"/>
                <a:cs typeface="Times New Roman" panose="02020603050405020304" pitchFamily="18" charset="0"/>
              </a:rPr>
              <a:t>Бюджетные ассигнования – </a:t>
            </a:r>
            <a:r>
              <a:rPr lang="ru-RU" sz="1100" dirty="0">
                <a:latin typeface="Times New Roman" panose="02020603050405020304" pitchFamily="18" charset="0"/>
                <a:cs typeface="Times New Roman" panose="02020603050405020304" pitchFamily="18" charset="0"/>
              </a:rPr>
              <a:t>предельные объемы денежных средств, предусмотренных в соответствующем финансовом году для исполнения бюджетных обязательств.</a:t>
            </a:r>
          </a:p>
          <a:p>
            <a:pPr algn="just"/>
            <a:r>
              <a:rPr lang="ru-RU" sz="1100" b="1" i="1" dirty="0">
                <a:latin typeface="Times New Roman" panose="02020603050405020304" pitchFamily="18" charset="0"/>
                <a:cs typeface="Times New Roman" panose="02020603050405020304" pitchFamily="18" charset="0"/>
              </a:rPr>
              <a:t>Бюджетные обязательства </a:t>
            </a:r>
            <a:r>
              <a:rPr lang="ru-RU" sz="1100" dirty="0">
                <a:latin typeface="Times New Roman" panose="02020603050405020304" pitchFamily="18" charset="0"/>
                <a:cs typeface="Times New Roman" panose="02020603050405020304" pitchFamily="18" charset="0"/>
              </a:rPr>
              <a:t>– расходные обязательства, подлежащие исполнению в соответствующем финансовом году.</a:t>
            </a:r>
          </a:p>
          <a:p>
            <a:pPr algn="just"/>
            <a:r>
              <a:rPr lang="ru-RU" sz="1100" b="1" i="1" dirty="0">
                <a:latin typeface="Times New Roman" panose="02020603050405020304" pitchFamily="18" charset="0"/>
                <a:cs typeface="Times New Roman" panose="02020603050405020304" pitchFamily="18" charset="0"/>
              </a:rPr>
              <a:t>Бюджетные инвестиции </a:t>
            </a:r>
            <a:r>
              <a:rPr lang="ru-RU" sz="1100" dirty="0">
                <a:latin typeface="Times New Roman" panose="02020603050405020304" pitchFamily="18" charset="0"/>
                <a:cs typeface="Times New Roman" panose="02020603050405020304" pitchFamily="18" charset="0"/>
              </a:rPr>
              <a:t>– бюджетные средства, направляемые на создание или увеличение за счет средств бюджета стоимости государственного (муниципального) имущества.</a:t>
            </a:r>
          </a:p>
          <a:p>
            <a:pPr algn="just"/>
            <a:r>
              <a:rPr lang="ru-RU" sz="1100" b="1" i="1" dirty="0">
                <a:latin typeface="Times New Roman" panose="02020603050405020304" pitchFamily="18" charset="0"/>
                <a:cs typeface="Times New Roman" panose="02020603050405020304" pitchFamily="18" charset="0"/>
              </a:rPr>
              <a:t>Сводная бюджетная роспись – </a:t>
            </a:r>
            <a:r>
              <a:rPr lang="ru-RU" sz="1100" dirty="0">
                <a:latin typeface="Times New Roman" panose="02020603050405020304" pitchFamily="18" charset="0"/>
                <a:cs typeface="Times New Roman" panose="02020603050405020304" pitchFamily="18" charset="0"/>
              </a:rPr>
              <a:t>документ, который составляется и ведется финансовым органом в целях организации исполнения бюджета по расходам бюджета и источникам финансирования дефицита бюджета.</a:t>
            </a:r>
          </a:p>
        </p:txBody>
      </p:sp>
      <p:sp>
        <p:nvSpPr>
          <p:cNvPr id="5" name="TextBox 4">
            <a:extLst>
              <a:ext uri="{FF2B5EF4-FFF2-40B4-BE49-F238E27FC236}">
                <a16:creationId xmlns:a16="http://schemas.microsoft.com/office/drawing/2014/main" id="{3A052F16-88B9-A116-526D-BB5F3A975E1E}"/>
              </a:ext>
            </a:extLst>
          </p:cNvPr>
          <p:cNvSpPr txBox="1"/>
          <p:nvPr/>
        </p:nvSpPr>
        <p:spPr>
          <a:xfrm>
            <a:off x="6278412" y="1938870"/>
            <a:ext cx="5592997" cy="1277273"/>
          </a:xfrm>
          <a:prstGeom prst="rect">
            <a:avLst/>
          </a:prstGeom>
          <a:noFill/>
        </p:spPr>
        <p:txBody>
          <a:bodyPr wrap="square">
            <a:spAutoFit/>
          </a:bodyPr>
          <a:lstStyle/>
          <a:p>
            <a:pPr algn="just"/>
            <a:r>
              <a:rPr lang="ru-RU" sz="1100" b="1" i="1" dirty="0">
                <a:latin typeface="Times New Roman" panose="02020603050405020304" pitchFamily="18" charset="0"/>
                <a:cs typeface="Times New Roman" panose="02020603050405020304" pitchFamily="18" charset="0"/>
              </a:rPr>
              <a:t>Кассовое обслуживание исполнения бюджета </a:t>
            </a:r>
            <a:r>
              <a:rPr lang="ru-RU" sz="1100" dirty="0">
                <a:latin typeface="Times New Roman" panose="02020603050405020304" pitchFamily="18" charset="0"/>
                <a:cs typeface="Times New Roman" panose="02020603050405020304" pitchFamily="18" charset="0"/>
              </a:rPr>
              <a:t>– проведение и учет операций по кассовым поступлениям в бюджет и кассовым выплатам из бюджета.</a:t>
            </a:r>
          </a:p>
          <a:p>
            <a:pPr algn="just"/>
            <a:r>
              <a:rPr lang="ru-RU" sz="1100" b="1" i="1" dirty="0">
                <a:latin typeface="Times New Roman" panose="02020603050405020304" pitchFamily="18" charset="0"/>
                <a:cs typeface="Times New Roman" panose="02020603050405020304" pitchFamily="18" charset="0"/>
              </a:rPr>
              <a:t>Межбюджетные отношения </a:t>
            </a:r>
            <a:r>
              <a:rPr lang="ru-RU" sz="1100" dirty="0">
                <a:latin typeface="Times New Roman" panose="02020603050405020304" pitchFamily="18" charset="0"/>
                <a:cs typeface="Times New Roman" panose="02020603050405020304" pitchFamily="18" charset="0"/>
              </a:rPr>
              <a:t>– взаимоотношения между публично – правовыми образованиями по вопросам регулирования бюджетных правоотношений.</a:t>
            </a:r>
          </a:p>
          <a:p>
            <a:pPr algn="just"/>
            <a:r>
              <a:rPr lang="ru-RU" sz="1100" b="1" i="1" dirty="0">
                <a:latin typeface="Times New Roman" panose="02020603050405020304" pitchFamily="18" charset="0"/>
                <a:cs typeface="Times New Roman" panose="02020603050405020304" pitchFamily="18" charset="0"/>
              </a:rPr>
              <a:t>Финансовый год </a:t>
            </a:r>
            <a:r>
              <a:rPr lang="ru-RU" sz="1100" dirty="0">
                <a:latin typeface="Times New Roman" panose="02020603050405020304" pitchFamily="18" charset="0"/>
                <a:cs typeface="Times New Roman" panose="02020603050405020304" pitchFamily="18" charset="0"/>
              </a:rPr>
              <a:t>- законодательно установленный годовой срок исполнения бюджета. В Российской Федерации соответствует календарному году с 1 января по 31 декабря.</a:t>
            </a:r>
          </a:p>
          <a:p>
            <a:pPr algn="just"/>
            <a:endParaRPr lang="ru-RU" sz="11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FA9EACBC-D789-892F-C9A5-AB5AC40BB564}"/>
              </a:ext>
            </a:extLst>
          </p:cNvPr>
          <p:cNvSpPr txBox="1"/>
          <p:nvPr/>
        </p:nvSpPr>
        <p:spPr>
          <a:xfrm>
            <a:off x="125087" y="3216143"/>
            <a:ext cx="11746321" cy="769441"/>
          </a:xfrm>
          <a:prstGeom prst="rect">
            <a:avLst/>
          </a:prstGeom>
          <a:noFill/>
        </p:spPr>
        <p:txBody>
          <a:bodyPr wrap="square">
            <a:spAutoFit/>
          </a:bodyPr>
          <a:lstStyle/>
          <a:p>
            <a:r>
              <a:rPr lang="ru-RU" sz="1100" b="1" i="1" dirty="0">
                <a:solidFill>
                  <a:srgbClr val="202124"/>
                </a:solidFill>
                <a:effectLst/>
                <a:latin typeface="Times New Roman" panose="02020603050405020304" pitchFamily="18" charset="0"/>
                <a:cs typeface="Times New Roman" panose="02020603050405020304" pitchFamily="18" charset="0"/>
              </a:rPr>
              <a:t>Муниципальный долг</a:t>
            </a:r>
            <a:r>
              <a:rPr lang="ru-RU" sz="1100" b="0" i="1" dirty="0">
                <a:solidFill>
                  <a:srgbClr val="202124"/>
                </a:solidFill>
                <a:effectLst/>
                <a:latin typeface="Times New Roman" panose="02020603050405020304" pitchFamily="18" charset="0"/>
                <a:cs typeface="Times New Roman" panose="02020603050405020304" pitchFamily="18" charset="0"/>
              </a:rPr>
              <a:t> </a:t>
            </a:r>
            <a:r>
              <a:rPr lang="ru-RU" sz="1100" b="0" i="0" dirty="0">
                <a:solidFill>
                  <a:srgbClr val="202124"/>
                </a:solidFill>
                <a:effectLst/>
                <a:latin typeface="Times New Roman" panose="02020603050405020304" pitchFamily="18" charset="0"/>
                <a:cs typeface="Times New Roman" panose="02020603050405020304" pitchFamily="18" charset="0"/>
              </a:rPr>
              <a:t>— обязательства, возникающие из </a:t>
            </a:r>
            <a:r>
              <a:rPr lang="ru-RU" sz="1100" i="0" dirty="0">
                <a:solidFill>
                  <a:srgbClr val="202124"/>
                </a:solidFill>
                <a:effectLst/>
                <a:latin typeface="Times New Roman" panose="02020603050405020304" pitchFamily="18" charset="0"/>
                <a:cs typeface="Times New Roman" panose="02020603050405020304" pitchFamily="18" charset="0"/>
              </a:rPr>
              <a:t>муниципальных</a:t>
            </a:r>
            <a:r>
              <a:rPr lang="ru-RU" sz="1100" b="0" i="0" dirty="0">
                <a:solidFill>
                  <a:srgbClr val="202124"/>
                </a:solidFill>
                <a:effectLst/>
                <a:latin typeface="Times New Roman" panose="02020603050405020304" pitchFamily="18" charset="0"/>
                <a:cs typeface="Times New Roman" panose="02020603050405020304" pitchFamily="18" charset="0"/>
              </a:rPr>
              <a:t> заимствований, гарантий по обязательствам третьих лиц, другие обязательства в соответствии с видами долговых обязательств, установленными Бюджетным Кодексом РФ, принятые на себя </a:t>
            </a:r>
            <a:r>
              <a:rPr lang="ru-RU" sz="1100" i="0" dirty="0">
                <a:solidFill>
                  <a:srgbClr val="202124"/>
                </a:solidFill>
                <a:effectLst/>
                <a:latin typeface="Times New Roman" panose="02020603050405020304" pitchFamily="18" charset="0"/>
                <a:cs typeface="Times New Roman" panose="02020603050405020304" pitchFamily="18" charset="0"/>
              </a:rPr>
              <a:t>муниципальным</a:t>
            </a:r>
            <a:r>
              <a:rPr lang="ru-RU" sz="1100" b="0" i="0" dirty="0">
                <a:solidFill>
                  <a:srgbClr val="202124"/>
                </a:solidFill>
                <a:effectLst/>
                <a:latin typeface="Times New Roman" panose="02020603050405020304" pitchFamily="18" charset="0"/>
                <a:cs typeface="Times New Roman" panose="02020603050405020304" pitchFamily="18" charset="0"/>
              </a:rPr>
              <a:t> образованием.</a:t>
            </a:r>
          </a:p>
          <a:p>
            <a:r>
              <a:rPr lang="ru-RU" sz="1100" b="1" i="1" dirty="0">
                <a:solidFill>
                  <a:srgbClr val="202124"/>
                </a:solidFill>
                <a:effectLst/>
                <a:latin typeface="Times New Roman" panose="02020603050405020304" pitchFamily="18" charset="0"/>
                <a:cs typeface="Times New Roman" panose="02020603050405020304" pitchFamily="18" charset="0"/>
              </a:rPr>
              <a:t>Муниципальная программа</a:t>
            </a:r>
            <a:r>
              <a:rPr lang="ru-RU" sz="1100" b="0" i="1" dirty="0">
                <a:solidFill>
                  <a:srgbClr val="202124"/>
                </a:solidFill>
                <a:effectLst/>
                <a:latin typeface="Times New Roman" panose="02020603050405020304" pitchFamily="18" charset="0"/>
                <a:cs typeface="Times New Roman" panose="02020603050405020304" pitchFamily="18" charset="0"/>
              </a:rPr>
              <a:t> </a:t>
            </a:r>
            <a:r>
              <a:rPr lang="ru-RU" sz="1100" b="0" i="0" dirty="0">
                <a:solidFill>
                  <a:srgbClr val="202124"/>
                </a:solidFill>
                <a:effectLst/>
                <a:latin typeface="Times New Roman" panose="02020603050405020304" pitchFamily="18" charset="0"/>
                <a:cs typeface="Times New Roman" panose="02020603050405020304" pitchFamily="18" charset="0"/>
              </a:rPr>
              <a:t>-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2249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06CC105-9E34-478B-280D-851DD8FEBEF7}"/>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6" name="Схема 5">
            <a:extLst>
              <a:ext uri="{FF2B5EF4-FFF2-40B4-BE49-F238E27FC236}">
                <a16:creationId xmlns:a16="http://schemas.microsoft.com/office/drawing/2014/main" id="{E98027C7-9158-4F4B-EFC4-8FE81DB349A8}"/>
              </a:ext>
            </a:extLst>
          </p:cNvPr>
          <p:cNvGraphicFramePr/>
          <p:nvPr>
            <p:extLst>
              <p:ext uri="{D42A27DB-BD31-4B8C-83A1-F6EECF244321}">
                <p14:modId xmlns:p14="http://schemas.microsoft.com/office/powerpoint/2010/main" val="3018216141"/>
              </p:ext>
            </p:extLst>
          </p:nvPr>
        </p:nvGraphicFramePr>
        <p:xfrm>
          <a:off x="505040" y="88778"/>
          <a:ext cx="11231240" cy="6258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5454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BD22DAB-E7FD-43C9-748B-EECF22ECEAAB}"/>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2B6255F-B8B7-4446-4B2F-5F77E198490A}"/>
              </a:ext>
            </a:extLst>
          </p:cNvPr>
          <p:cNvSpPr txBox="1"/>
          <p:nvPr/>
        </p:nvSpPr>
        <p:spPr>
          <a:xfrm>
            <a:off x="1649834" y="217924"/>
            <a:ext cx="8098173" cy="276999"/>
          </a:xfrm>
          <a:prstGeom prst="rect">
            <a:avLst/>
          </a:prstGeom>
          <a:solidFill>
            <a:schemeClr val="accent4">
              <a:lumMod val="40000"/>
              <a:lumOff val="60000"/>
            </a:schemeClr>
          </a:solidFill>
          <a:ln>
            <a:noFill/>
          </a:ln>
          <a:effectLst>
            <a:outerShdw blurRad="50800" dist="38100" dir="13500000" algn="br" rotWithShape="0">
              <a:prstClr val="black">
                <a:alpha val="40000"/>
              </a:prstClr>
            </a:outerShdw>
          </a:effectLst>
          <a:scene3d>
            <a:camera prst="orthographicFront">
              <a:rot lat="0" lon="0" rev="0"/>
            </a:camera>
            <a:lightRig rig="balanced" dir="t">
              <a:rot lat="0" lon="0" rev="8700000"/>
            </a:lightRig>
          </a:scene3d>
          <a:sp3d>
            <a:bevelT w="190500" h="38100" prst="softRound"/>
          </a:sp3d>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Основные показатели социально-экономического развития  Анучинского муниципального округа за 2024 год</a:t>
            </a:r>
          </a:p>
        </p:txBody>
      </p:sp>
      <p:pic>
        <p:nvPicPr>
          <p:cNvPr id="4" name="Рисунок 3">
            <a:extLst>
              <a:ext uri="{FF2B5EF4-FFF2-40B4-BE49-F238E27FC236}">
                <a16:creationId xmlns:a16="http://schemas.microsoft.com/office/drawing/2014/main" id="{D965A172-41BF-550F-EE1D-72BED12B67F6}"/>
              </a:ext>
            </a:extLst>
          </p:cNvPr>
          <p:cNvPicPr>
            <a:picLocks noChangeAspect="1"/>
          </p:cNvPicPr>
          <p:nvPr/>
        </p:nvPicPr>
        <p:blipFill>
          <a:blip r:embed="rId3"/>
          <a:stretch>
            <a:fillRect/>
          </a:stretch>
        </p:blipFill>
        <p:spPr>
          <a:xfrm>
            <a:off x="256742" y="815958"/>
            <a:ext cx="1210095" cy="1193678"/>
          </a:xfrm>
          <a:prstGeom prst="rect">
            <a:avLst/>
          </a:prstGeom>
        </p:spPr>
      </p:pic>
      <p:graphicFrame>
        <p:nvGraphicFramePr>
          <p:cNvPr id="5" name="Диаграмма 4">
            <a:extLst>
              <a:ext uri="{FF2B5EF4-FFF2-40B4-BE49-F238E27FC236}">
                <a16:creationId xmlns:a16="http://schemas.microsoft.com/office/drawing/2014/main" id="{B6756959-7A89-3399-B1A2-302E104EBACA}"/>
              </a:ext>
            </a:extLst>
          </p:cNvPr>
          <p:cNvGraphicFramePr/>
          <p:nvPr>
            <p:extLst>
              <p:ext uri="{D42A27DB-BD31-4B8C-83A1-F6EECF244321}">
                <p14:modId xmlns:p14="http://schemas.microsoft.com/office/powerpoint/2010/main" val="3357031156"/>
              </p:ext>
            </p:extLst>
          </p:nvPr>
        </p:nvGraphicFramePr>
        <p:xfrm>
          <a:off x="1569626" y="712847"/>
          <a:ext cx="2707734" cy="2314833"/>
        </p:xfrm>
        <a:graphic>
          <a:graphicData uri="http://schemas.openxmlformats.org/drawingml/2006/chart">
            <c:chart xmlns:c="http://schemas.openxmlformats.org/drawingml/2006/chart" xmlns:r="http://schemas.openxmlformats.org/officeDocument/2006/relationships" r:id="rId4"/>
          </a:graphicData>
        </a:graphic>
      </p:graphicFrame>
      <p:pic>
        <p:nvPicPr>
          <p:cNvPr id="6" name="Рисунок 5">
            <a:extLst>
              <a:ext uri="{FF2B5EF4-FFF2-40B4-BE49-F238E27FC236}">
                <a16:creationId xmlns:a16="http://schemas.microsoft.com/office/drawing/2014/main" id="{10A2E5F2-0AB1-0447-4F99-5EC80EB857F0}"/>
              </a:ext>
            </a:extLst>
          </p:cNvPr>
          <p:cNvPicPr>
            <a:picLocks noChangeAspect="1"/>
          </p:cNvPicPr>
          <p:nvPr/>
        </p:nvPicPr>
        <p:blipFill>
          <a:blip r:embed="rId5"/>
          <a:stretch>
            <a:fillRect/>
          </a:stretch>
        </p:blipFill>
        <p:spPr>
          <a:xfrm>
            <a:off x="7583872" y="712847"/>
            <a:ext cx="1493946" cy="1131324"/>
          </a:xfrm>
          <a:prstGeom prst="rect">
            <a:avLst/>
          </a:prstGeom>
        </p:spPr>
      </p:pic>
      <p:pic>
        <p:nvPicPr>
          <p:cNvPr id="8" name="Рисунок 7">
            <a:extLst>
              <a:ext uri="{FF2B5EF4-FFF2-40B4-BE49-F238E27FC236}">
                <a16:creationId xmlns:a16="http://schemas.microsoft.com/office/drawing/2014/main" id="{80296ECF-4FC8-E328-91A6-317A3ABA61E2}"/>
              </a:ext>
            </a:extLst>
          </p:cNvPr>
          <p:cNvPicPr>
            <a:picLocks noChangeAspect="1"/>
          </p:cNvPicPr>
          <p:nvPr/>
        </p:nvPicPr>
        <p:blipFill>
          <a:blip r:embed="rId6"/>
          <a:stretch>
            <a:fillRect/>
          </a:stretch>
        </p:blipFill>
        <p:spPr>
          <a:xfrm>
            <a:off x="221476" y="3082673"/>
            <a:ext cx="1287877" cy="1054699"/>
          </a:xfrm>
          <a:prstGeom prst="rect">
            <a:avLst/>
          </a:prstGeom>
        </p:spPr>
      </p:pic>
      <p:pic>
        <p:nvPicPr>
          <p:cNvPr id="10" name="Рисунок 9">
            <a:extLst>
              <a:ext uri="{FF2B5EF4-FFF2-40B4-BE49-F238E27FC236}">
                <a16:creationId xmlns:a16="http://schemas.microsoft.com/office/drawing/2014/main" id="{DAD733BA-C1AB-82CA-5E6C-4C07D5418DDD}"/>
              </a:ext>
            </a:extLst>
          </p:cNvPr>
          <p:cNvPicPr>
            <a:picLocks noChangeAspect="1"/>
          </p:cNvPicPr>
          <p:nvPr/>
        </p:nvPicPr>
        <p:blipFill>
          <a:blip r:embed="rId7"/>
          <a:stretch>
            <a:fillRect/>
          </a:stretch>
        </p:blipFill>
        <p:spPr>
          <a:xfrm>
            <a:off x="4430813" y="2090224"/>
            <a:ext cx="1603387" cy="1164437"/>
          </a:xfrm>
          <a:prstGeom prst="rect">
            <a:avLst/>
          </a:prstGeom>
        </p:spPr>
      </p:pic>
      <p:graphicFrame>
        <p:nvGraphicFramePr>
          <p:cNvPr id="15" name="Диаграмма 14">
            <a:extLst>
              <a:ext uri="{FF2B5EF4-FFF2-40B4-BE49-F238E27FC236}">
                <a16:creationId xmlns:a16="http://schemas.microsoft.com/office/drawing/2014/main" id="{D59907C1-BC70-658C-9D1F-F1370DCBDA7C}"/>
              </a:ext>
            </a:extLst>
          </p:cNvPr>
          <p:cNvGraphicFramePr/>
          <p:nvPr>
            <p:extLst>
              <p:ext uri="{D42A27DB-BD31-4B8C-83A1-F6EECF244321}">
                <p14:modId xmlns:p14="http://schemas.microsoft.com/office/powerpoint/2010/main" val="445575988"/>
              </p:ext>
            </p:extLst>
          </p:nvPr>
        </p:nvGraphicFramePr>
        <p:xfrm>
          <a:off x="9242693" y="570317"/>
          <a:ext cx="2865238" cy="2436753"/>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6" name="Диаграмма 15">
            <a:extLst>
              <a:ext uri="{FF2B5EF4-FFF2-40B4-BE49-F238E27FC236}">
                <a16:creationId xmlns:a16="http://schemas.microsoft.com/office/drawing/2014/main" id="{5D903AA7-BA79-67F1-A8E1-AD87A145FE8B}"/>
              </a:ext>
            </a:extLst>
          </p:cNvPr>
          <p:cNvGraphicFramePr/>
          <p:nvPr>
            <p:extLst>
              <p:ext uri="{D42A27DB-BD31-4B8C-83A1-F6EECF244321}">
                <p14:modId xmlns:p14="http://schemas.microsoft.com/office/powerpoint/2010/main" val="3773819179"/>
              </p:ext>
            </p:extLst>
          </p:nvPr>
        </p:nvGraphicFramePr>
        <p:xfrm>
          <a:off x="1606055" y="3053758"/>
          <a:ext cx="2938505" cy="2436753"/>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7" name="Диаграмма 16">
            <a:extLst>
              <a:ext uri="{FF2B5EF4-FFF2-40B4-BE49-F238E27FC236}">
                <a16:creationId xmlns:a16="http://schemas.microsoft.com/office/drawing/2014/main" id="{BC7CA343-0A02-7610-4B81-D459E8A8ED8E}"/>
              </a:ext>
            </a:extLst>
          </p:cNvPr>
          <p:cNvGraphicFramePr/>
          <p:nvPr>
            <p:extLst>
              <p:ext uri="{D42A27DB-BD31-4B8C-83A1-F6EECF244321}">
                <p14:modId xmlns:p14="http://schemas.microsoft.com/office/powerpoint/2010/main" val="3839826505"/>
              </p:ext>
            </p:extLst>
          </p:nvPr>
        </p:nvGraphicFramePr>
        <p:xfrm>
          <a:off x="6162534" y="2036285"/>
          <a:ext cx="2938505" cy="2436753"/>
        </p:xfrm>
        <a:graphic>
          <a:graphicData uri="http://schemas.openxmlformats.org/drawingml/2006/chart">
            <c:chart xmlns:c="http://schemas.openxmlformats.org/drawingml/2006/chart" xmlns:r="http://schemas.openxmlformats.org/officeDocument/2006/relationships" r:id="rId10"/>
          </a:graphicData>
        </a:graphic>
      </p:graphicFrame>
      <p:pic>
        <p:nvPicPr>
          <p:cNvPr id="18" name="Рисунок 17">
            <a:extLst>
              <a:ext uri="{FF2B5EF4-FFF2-40B4-BE49-F238E27FC236}">
                <a16:creationId xmlns:a16="http://schemas.microsoft.com/office/drawing/2014/main" id="{1DD5F3DE-7F74-B93F-2578-C09848125723}"/>
              </a:ext>
            </a:extLst>
          </p:cNvPr>
          <p:cNvPicPr>
            <a:picLocks noChangeAspect="1"/>
          </p:cNvPicPr>
          <p:nvPr/>
        </p:nvPicPr>
        <p:blipFill>
          <a:blip r:embed="rId11"/>
          <a:stretch>
            <a:fillRect/>
          </a:stretch>
        </p:blipFill>
        <p:spPr>
          <a:xfrm>
            <a:off x="7353322" y="4473038"/>
            <a:ext cx="1502578" cy="1324817"/>
          </a:xfrm>
          <a:prstGeom prst="rect">
            <a:avLst/>
          </a:prstGeom>
        </p:spPr>
      </p:pic>
      <p:graphicFrame>
        <p:nvGraphicFramePr>
          <p:cNvPr id="19" name="Диаграмма 18">
            <a:extLst>
              <a:ext uri="{FF2B5EF4-FFF2-40B4-BE49-F238E27FC236}">
                <a16:creationId xmlns:a16="http://schemas.microsoft.com/office/drawing/2014/main" id="{F2A4EFEE-F772-B51B-80A5-640D7D81449A}"/>
              </a:ext>
            </a:extLst>
          </p:cNvPr>
          <p:cNvGraphicFramePr/>
          <p:nvPr>
            <p:extLst>
              <p:ext uri="{D42A27DB-BD31-4B8C-83A1-F6EECF244321}">
                <p14:modId xmlns:p14="http://schemas.microsoft.com/office/powerpoint/2010/main" val="2840838793"/>
              </p:ext>
            </p:extLst>
          </p:nvPr>
        </p:nvGraphicFramePr>
        <p:xfrm>
          <a:off x="8913598" y="4272134"/>
          <a:ext cx="2938505" cy="243675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35659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D2282A5-4111-BF93-593E-9B0E5ABB902B}"/>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93A798AB-E90B-0F61-8F3D-B677BBB03C73}"/>
              </a:ext>
            </a:extLst>
          </p:cNvPr>
          <p:cNvSpPr txBox="1"/>
          <p:nvPr/>
        </p:nvSpPr>
        <p:spPr>
          <a:xfrm>
            <a:off x="1649834" y="217924"/>
            <a:ext cx="8098173" cy="276999"/>
          </a:xfrm>
          <a:prstGeom prst="rect">
            <a:avLst/>
          </a:prstGeom>
          <a:solidFill>
            <a:schemeClr val="accent4">
              <a:lumMod val="40000"/>
              <a:lumOff val="60000"/>
            </a:schemeClr>
          </a:solidFill>
          <a:ln>
            <a:noFill/>
          </a:ln>
          <a:effectLst>
            <a:outerShdw blurRad="50800" dist="38100" dir="13500000" algn="br" rotWithShape="0">
              <a:prstClr val="black">
                <a:alpha val="40000"/>
              </a:prstClr>
            </a:outerShdw>
          </a:effectLst>
          <a:scene3d>
            <a:camera prst="orthographicFront">
              <a:rot lat="0" lon="0" rev="0"/>
            </a:camera>
            <a:lightRig rig="balanced" dir="t">
              <a:rot lat="0" lon="0" rev="8700000"/>
            </a:lightRig>
          </a:scene3d>
          <a:sp3d>
            <a:bevelT w="190500" h="38100" prst="softRound"/>
          </a:sp3d>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Основные показатели социально-экономического развития  Анучинского муниципального округа за 2024 год</a:t>
            </a:r>
          </a:p>
        </p:txBody>
      </p:sp>
      <p:pic>
        <p:nvPicPr>
          <p:cNvPr id="4" name="Рисунок 3">
            <a:extLst>
              <a:ext uri="{FF2B5EF4-FFF2-40B4-BE49-F238E27FC236}">
                <a16:creationId xmlns:a16="http://schemas.microsoft.com/office/drawing/2014/main" id="{F431E68E-CE4A-6ADF-61D3-E9CB4FDC378D}"/>
              </a:ext>
            </a:extLst>
          </p:cNvPr>
          <p:cNvPicPr>
            <a:picLocks noChangeAspect="1"/>
          </p:cNvPicPr>
          <p:nvPr/>
        </p:nvPicPr>
        <p:blipFill>
          <a:blip r:embed="rId3"/>
          <a:stretch>
            <a:fillRect/>
          </a:stretch>
        </p:blipFill>
        <p:spPr>
          <a:xfrm>
            <a:off x="335182" y="906211"/>
            <a:ext cx="1473298" cy="1408298"/>
          </a:xfrm>
          <a:prstGeom prst="rect">
            <a:avLst/>
          </a:prstGeom>
        </p:spPr>
      </p:pic>
      <p:graphicFrame>
        <p:nvGraphicFramePr>
          <p:cNvPr id="5" name="Диаграмма 4">
            <a:extLst>
              <a:ext uri="{FF2B5EF4-FFF2-40B4-BE49-F238E27FC236}">
                <a16:creationId xmlns:a16="http://schemas.microsoft.com/office/drawing/2014/main" id="{297A7160-8326-5E7C-DFE2-48A52DD307E7}"/>
              </a:ext>
            </a:extLst>
          </p:cNvPr>
          <p:cNvGraphicFramePr/>
          <p:nvPr>
            <p:extLst>
              <p:ext uri="{D42A27DB-BD31-4B8C-83A1-F6EECF244321}">
                <p14:modId xmlns:p14="http://schemas.microsoft.com/office/powerpoint/2010/main" val="847603661"/>
              </p:ext>
            </p:extLst>
          </p:nvPr>
        </p:nvGraphicFramePr>
        <p:xfrm>
          <a:off x="1981975" y="712847"/>
          <a:ext cx="2938505" cy="2436753"/>
        </p:xfrm>
        <a:graphic>
          <a:graphicData uri="http://schemas.openxmlformats.org/drawingml/2006/chart">
            <c:chart xmlns:c="http://schemas.openxmlformats.org/drawingml/2006/chart" xmlns:r="http://schemas.openxmlformats.org/officeDocument/2006/relationships" r:id="rId4"/>
          </a:graphicData>
        </a:graphic>
      </p:graphicFrame>
      <p:pic>
        <p:nvPicPr>
          <p:cNvPr id="6" name="Рисунок 5">
            <a:extLst>
              <a:ext uri="{FF2B5EF4-FFF2-40B4-BE49-F238E27FC236}">
                <a16:creationId xmlns:a16="http://schemas.microsoft.com/office/drawing/2014/main" id="{7A81E368-E591-4179-D6A1-4DF4285468F9}"/>
              </a:ext>
            </a:extLst>
          </p:cNvPr>
          <p:cNvPicPr>
            <a:picLocks noChangeAspect="1"/>
          </p:cNvPicPr>
          <p:nvPr/>
        </p:nvPicPr>
        <p:blipFill>
          <a:blip r:embed="rId5"/>
          <a:stretch>
            <a:fillRect/>
          </a:stretch>
        </p:blipFill>
        <p:spPr>
          <a:xfrm>
            <a:off x="142110" y="3220720"/>
            <a:ext cx="1859441" cy="1243692"/>
          </a:xfrm>
          <a:prstGeom prst="rect">
            <a:avLst/>
          </a:prstGeom>
        </p:spPr>
      </p:pic>
      <p:graphicFrame>
        <p:nvGraphicFramePr>
          <p:cNvPr id="7" name="Диаграмма 6">
            <a:extLst>
              <a:ext uri="{FF2B5EF4-FFF2-40B4-BE49-F238E27FC236}">
                <a16:creationId xmlns:a16="http://schemas.microsoft.com/office/drawing/2014/main" id="{5EAE27C3-03DB-74E7-A010-A77A6D78C011}"/>
              </a:ext>
            </a:extLst>
          </p:cNvPr>
          <p:cNvGraphicFramePr/>
          <p:nvPr>
            <p:extLst>
              <p:ext uri="{D42A27DB-BD31-4B8C-83A1-F6EECF244321}">
                <p14:modId xmlns:p14="http://schemas.microsoft.com/office/powerpoint/2010/main" val="3136630631"/>
              </p:ext>
            </p:extLst>
          </p:nvPr>
        </p:nvGraphicFramePr>
        <p:xfrm>
          <a:off x="2175046" y="3204964"/>
          <a:ext cx="2938505" cy="2436753"/>
        </p:xfrm>
        <a:graphic>
          <a:graphicData uri="http://schemas.openxmlformats.org/drawingml/2006/chart">
            <c:chart xmlns:c="http://schemas.openxmlformats.org/drawingml/2006/chart" xmlns:r="http://schemas.openxmlformats.org/officeDocument/2006/relationships" r:id="rId6"/>
          </a:graphicData>
        </a:graphic>
      </p:graphicFrame>
      <p:pic>
        <p:nvPicPr>
          <p:cNvPr id="8" name="Рисунок 7">
            <a:extLst>
              <a:ext uri="{FF2B5EF4-FFF2-40B4-BE49-F238E27FC236}">
                <a16:creationId xmlns:a16="http://schemas.microsoft.com/office/drawing/2014/main" id="{FA6BD450-52F0-7C27-0985-2FA9303E1860}"/>
              </a:ext>
            </a:extLst>
          </p:cNvPr>
          <p:cNvPicPr>
            <a:picLocks noChangeAspect="1"/>
          </p:cNvPicPr>
          <p:nvPr/>
        </p:nvPicPr>
        <p:blipFill>
          <a:blip r:embed="rId7"/>
          <a:stretch>
            <a:fillRect/>
          </a:stretch>
        </p:blipFill>
        <p:spPr>
          <a:xfrm>
            <a:off x="5113551" y="711123"/>
            <a:ext cx="1429489" cy="1036398"/>
          </a:xfrm>
          <a:prstGeom prst="rect">
            <a:avLst/>
          </a:prstGeom>
        </p:spPr>
      </p:pic>
      <p:graphicFrame>
        <p:nvGraphicFramePr>
          <p:cNvPr id="9" name="Диаграмма 8">
            <a:extLst>
              <a:ext uri="{FF2B5EF4-FFF2-40B4-BE49-F238E27FC236}">
                <a16:creationId xmlns:a16="http://schemas.microsoft.com/office/drawing/2014/main" id="{95C775F0-D2E4-A2EC-FF22-CA18804D573C}"/>
              </a:ext>
            </a:extLst>
          </p:cNvPr>
          <p:cNvGraphicFramePr/>
          <p:nvPr>
            <p:extLst>
              <p:ext uri="{D42A27DB-BD31-4B8C-83A1-F6EECF244321}">
                <p14:modId xmlns:p14="http://schemas.microsoft.com/office/powerpoint/2010/main" val="1546749811"/>
              </p:ext>
            </p:extLst>
          </p:nvPr>
        </p:nvGraphicFramePr>
        <p:xfrm>
          <a:off x="6736111" y="624946"/>
          <a:ext cx="2938505" cy="2436753"/>
        </p:xfrm>
        <a:graphic>
          <a:graphicData uri="http://schemas.openxmlformats.org/drawingml/2006/chart">
            <c:chart xmlns:c="http://schemas.openxmlformats.org/drawingml/2006/chart" xmlns:r="http://schemas.openxmlformats.org/officeDocument/2006/relationships" r:id="rId8"/>
          </a:graphicData>
        </a:graphic>
      </p:graphicFrame>
      <p:pic>
        <p:nvPicPr>
          <p:cNvPr id="10" name="Рисунок 9">
            <a:extLst>
              <a:ext uri="{FF2B5EF4-FFF2-40B4-BE49-F238E27FC236}">
                <a16:creationId xmlns:a16="http://schemas.microsoft.com/office/drawing/2014/main" id="{934749AC-75B7-3731-F0BF-6C60ED5B83A3}"/>
              </a:ext>
            </a:extLst>
          </p:cNvPr>
          <p:cNvPicPr>
            <a:picLocks noChangeAspect="1"/>
          </p:cNvPicPr>
          <p:nvPr/>
        </p:nvPicPr>
        <p:blipFill>
          <a:blip r:embed="rId9"/>
          <a:stretch>
            <a:fillRect/>
          </a:stretch>
        </p:blipFill>
        <p:spPr>
          <a:xfrm>
            <a:off x="5841939" y="3095453"/>
            <a:ext cx="1402202" cy="877900"/>
          </a:xfrm>
          <a:prstGeom prst="rect">
            <a:avLst/>
          </a:prstGeom>
        </p:spPr>
      </p:pic>
      <p:graphicFrame>
        <p:nvGraphicFramePr>
          <p:cNvPr id="11" name="Диаграмма 10">
            <a:extLst>
              <a:ext uri="{FF2B5EF4-FFF2-40B4-BE49-F238E27FC236}">
                <a16:creationId xmlns:a16="http://schemas.microsoft.com/office/drawing/2014/main" id="{C21B71B0-F185-ECA5-5D82-212C2E86979A}"/>
              </a:ext>
            </a:extLst>
          </p:cNvPr>
          <p:cNvGraphicFramePr/>
          <p:nvPr>
            <p:extLst>
              <p:ext uri="{D42A27DB-BD31-4B8C-83A1-F6EECF244321}">
                <p14:modId xmlns:p14="http://schemas.microsoft.com/office/powerpoint/2010/main" val="1079690956"/>
              </p:ext>
            </p:extLst>
          </p:nvPr>
        </p:nvGraphicFramePr>
        <p:xfrm>
          <a:off x="5287046" y="4007107"/>
          <a:ext cx="2938505" cy="2436753"/>
        </p:xfrm>
        <a:graphic>
          <a:graphicData uri="http://schemas.openxmlformats.org/drawingml/2006/chart">
            <c:chart xmlns:c="http://schemas.openxmlformats.org/drawingml/2006/chart" xmlns:r="http://schemas.openxmlformats.org/officeDocument/2006/relationships" r:id="rId10"/>
          </a:graphicData>
        </a:graphic>
      </p:graphicFrame>
      <p:pic>
        <p:nvPicPr>
          <p:cNvPr id="12" name="Рисунок 11">
            <a:extLst>
              <a:ext uri="{FF2B5EF4-FFF2-40B4-BE49-F238E27FC236}">
                <a16:creationId xmlns:a16="http://schemas.microsoft.com/office/drawing/2014/main" id="{AB695C84-C6B9-5C44-F0BF-C1B14B3921C8}"/>
              </a:ext>
            </a:extLst>
          </p:cNvPr>
          <p:cNvPicPr>
            <a:picLocks noChangeAspect="1"/>
          </p:cNvPicPr>
          <p:nvPr/>
        </p:nvPicPr>
        <p:blipFill>
          <a:blip r:embed="rId11"/>
          <a:srcRect b="19464"/>
          <a:stretch/>
        </p:blipFill>
        <p:spPr>
          <a:xfrm>
            <a:off x="9592680" y="2729033"/>
            <a:ext cx="1897567" cy="983374"/>
          </a:xfrm>
          <a:prstGeom prst="rect">
            <a:avLst/>
          </a:prstGeom>
        </p:spPr>
      </p:pic>
      <p:graphicFrame>
        <p:nvGraphicFramePr>
          <p:cNvPr id="13" name="Диаграмма 12">
            <a:extLst>
              <a:ext uri="{FF2B5EF4-FFF2-40B4-BE49-F238E27FC236}">
                <a16:creationId xmlns:a16="http://schemas.microsoft.com/office/drawing/2014/main" id="{9B7D22DC-75F8-7A61-6738-5CED2C56E9F8}"/>
              </a:ext>
            </a:extLst>
          </p:cNvPr>
          <p:cNvGraphicFramePr/>
          <p:nvPr>
            <p:extLst>
              <p:ext uri="{D42A27DB-BD31-4B8C-83A1-F6EECF244321}">
                <p14:modId xmlns:p14="http://schemas.microsoft.com/office/powerpoint/2010/main" val="3777522657"/>
              </p:ext>
            </p:extLst>
          </p:nvPr>
        </p:nvGraphicFramePr>
        <p:xfrm>
          <a:off x="9147010" y="3947409"/>
          <a:ext cx="2938505" cy="243675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826714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F46CEB1-3F4D-5C1B-7B78-E8C4EF2B5BC3}"/>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F4D558B9-2F81-500C-E3F4-80CA1A0525AF}"/>
              </a:ext>
            </a:extLst>
          </p:cNvPr>
          <p:cNvPicPr>
            <a:picLocks noChangeAspect="1"/>
          </p:cNvPicPr>
          <p:nvPr/>
        </p:nvPicPr>
        <p:blipFill>
          <a:blip r:embed="rId3"/>
          <a:stretch>
            <a:fillRect/>
          </a:stretch>
        </p:blipFill>
        <p:spPr>
          <a:xfrm>
            <a:off x="103639" y="186742"/>
            <a:ext cx="2857500" cy="2038350"/>
          </a:xfrm>
          <a:prstGeom prst="rect">
            <a:avLst/>
          </a:prstGeom>
        </p:spPr>
      </p:pic>
      <p:sp>
        <p:nvSpPr>
          <p:cNvPr id="4" name="Прямоугольник 3">
            <a:extLst>
              <a:ext uri="{FF2B5EF4-FFF2-40B4-BE49-F238E27FC236}">
                <a16:creationId xmlns:a16="http://schemas.microsoft.com/office/drawing/2014/main" id="{4E661EBC-F466-1F38-ED3C-9FB08CD0F9CF}"/>
              </a:ext>
            </a:extLst>
          </p:cNvPr>
          <p:cNvSpPr/>
          <p:nvPr/>
        </p:nvSpPr>
        <p:spPr>
          <a:xfrm>
            <a:off x="2650921" y="86162"/>
            <a:ext cx="5972961" cy="276999"/>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a:ln w="0"/>
                <a:solidFill>
                  <a:srgbClr val="7030A0"/>
                </a:solidFill>
                <a:effectLst>
                  <a:outerShdw blurRad="38100" dist="19050" dir="2700000" algn="tl" rotWithShape="0">
                    <a:prstClr val="black">
                      <a:alpha val="40000"/>
                    </a:prstClr>
                  </a:outerShdw>
                </a:effectLst>
                <a:uLnTx/>
                <a:uFillTx/>
                <a:latin typeface="Times New Roman" panose="02020603050405020304" pitchFamily="18" charset="0"/>
                <a:cs typeface="Times New Roman" panose="02020603050405020304" pitchFamily="18" charset="0"/>
              </a:rPr>
              <a:t>Общие принципы исполнения бюджета</a:t>
            </a:r>
          </a:p>
        </p:txBody>
      </p:sp>
      <p:sp>
        <p:nvSpPr>
          <p:cNvPr id="5" name="TextBox 4">
            <a:extLst>
              <a:ext uri="{FF2B5EF4-FFF2-40B4-BE49-F238E27FC236}">
                <a16:creationId xmlns:a16="http://schemas.microsoft.com/office/drawing/2014/main" id="{9325F0D8-E5DB-B006-CE37-950E06788DC3}"/>
              </a:ext>
            </a:extLst>
          </p:cNvPr>
          <p:cNvSpPr txBox="1"/>
          <p:nvPr/>
        </p:nvSpPr>
        <p:spPr>
          <a:xfrm>
            <a:off x="3064778" y="449323"/>
            <a:ext cx="8767409" cy="1277273"/>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Исполнение бюджета является одним из этапов бюджетного процесса, который начинается с момента утверждения решения о бюджете представительным органом муниципального образования и продолжается в течение финансового года, включает в себя процесс сбора и учета доходов и осуществления расходов на основе сводной бюджетной росписи и кассового плана.</a:t>
            </a:r>
          </a:p>
          <a:p>
            <a:pPr algn="just"/>
            <a:r>
              <a:rPr lang="ru-RU" sz="1100" dirty="0">
                <a:latin typeface="Times New Roman" panose="02020603050405020304" pitchFamily="18" charset="0"/>
                <a:cs typeface="Times New Roman" panose="02020603050405020304" pitchFamily="18" charset="0"/>
              </a:rPr>
              <a:t>На этапе исполнения можно выделить следующие стадии :</a:t>
            </a:r>
          </a:p>
          <a:p>
            <a:pPr algn="just"/>
            <a:r>
              <a:rPr lang="ru-RU" sz="1100" dirty="0">
                <a:latin typeface="Times New Roman" panose="02020603050405020304" pitchFamily="18" charset="0"/>
                <a:cs typeface="Times New Roman" panose="02020603050405020304" pitchFamily="18" charset="0"/>
              </a:rPr>
              <a:t>- исполнение бюджета по доходам;</a:t>
            </a:r>
          </a:p>
          <a:p>
            <a:pPr algn="just"/>
            <a:r>
              <a:rPr lang="ru-RU" sz="1100" dirty="0">
                <a:latin typeface="Times New Roman" panose="02020603050405020304" pitchFamily="18" charset="0"/>
                <a:cs typeface="Times New Roman" panose="02020603050405020304" pitchFamily="18" charset="0"/>
              </a:rPr>
              <a:t>- исполнение бюджета по расходам;</a:t>
            </a:r>
          </a:p>
          <a:p>
            <a:pPr algn="just"/>
            <a:r>
              <a:rPr lang="ru-RU" sz="1100" dirty="0">
                <a:latin typeface="Times New Roman" panose="02020603050405020304" pitchFamily="18" charset="0"/>
                <a:cs typeface="Times New Roman" panose="02020603050405020304" pitchFamily="18" charset="0"/>
              </a:rPr>
              <a:t>-исполнение по источникам финансирования дефицита бюджета.</a:t>
            </a:r>
          </a:p>
        </p:txBody>
      </p:sp>
      <p:sp>
        <p:nvSpPr>
          <p:cNvPr id="6" name="TextBox 5">
            <a:extLst>
              <a:ext uri="{FF2B5EF4-FFF2-40B4-BE49-F238E27FC236}">
                <a16:creationId xmlns:a16="http://schemas.microsoft.com/office/drawing/2014/main" id="{158F1960-E8E5-305F-5D05-18A9C120A061}"/>
              </a:ext>
            </a:extLst>
          </p:cNvPr>
          <p:cNvSpPr txBox="1"/>
          <p:nvPr/>
        </p:nvSpPr>
        <p:spPr>
          <a:xfrm>
            <a:off x="0" y="2225092"/>
            <a:ext cx="11949438" cy="178510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В отношении доходов - задача участников бюджетного процесса заключается в обеспечении полного и своевременного поступления в бюджет налогов и других обязательных платежей.</a:t>
            </a:r>
          </a:p>
          <a:p>
            <a:pPr algn="just"/>
            <a:r>
              <a:rPr lang="ru-RU" sz="1100" dirty="0">
                <a:latin typeface="Times New Roman" panose="02020603050405020304" pitchFamily="18" charset="0"/>
                <a:cs typeface="Times New Roman" panose="02020603050405020304" pitchFamily="18" charset="0"/>
              </a:rPr>
              <a:t>В отношении расходов - задача обеспечить финансирование мероприятий в пределах сумм, утвержденных бюджетом с целью исполнения принятых муниципальным образованием расходных обязательств.</a:t>
            </a:r>
          </a:p>
          <a:p>
            <a:pPr algn="just"/>
            <a:r>
              <a:rPr lang="ru-RU" sz="1100" dirty="0">
                <a:latin typeface="Times New Roman" panose="02020603050405020304" pitchFamily="18" charset="0"/>
                <a:cs typeface="Times New Roman" panose="02020603050405020304" pitchFamily="18" charset="0"/>
              </a:rPr>
              <a:t>В процессе исполнения бюджета по расходам необходимо обеспечить:</a:t>
            </a:r>
          </a:p>
          <a:p>
            <a:pPr algn="just"/>
            <a:r>
              <a:rPr lang="ru-RU" sz="1100" dirty="0">
                <a:latin typeface="Times New Roman" panose="02020603050405020304" pitchFamily="18" charset="0"/>
                <a:cs typeface="Times New Roman" panose="02020603050405020304" pitchFamily="18" charset="0"/>
              </a:rPr>
              <a:t>-составление и утверждение бюджетной росписи;</a:t>
            </a:r>
          </a:p>
          <a:p>
            <a:pPr algn="just"/>
            <a:r>
              <a:rPr lang="ru-RU" sz="1100" dirty="0">
                <a:latin typeface="Times New Roman" panose="02020603050405020304" pitchFamily="18" charset="0"/>
                <a:cs typeface="Times New Roman" panose="02020603050405020304" pitchFamily="18" charset="0"/>
              </a:rPr>
              <a:t>-утверждение и доведение уведомлений о бюджетных ассигнованиях и лимитах бюджетных обязательств до распорядителей и получателей бюджетных средств;</a:t>
            </a:r>
          </a:p>
          <a:p>
            <a:pPr algn="just"/>
            <a:r>
              <a:rPr lang="ru-RU" sz="1100" dirty="0">
                <a:latin typeface="Times New Roman" panose="02020603050405020304" pitchFamily="18" charset="0"/>
                <a:cs typeface="Times New Roman" panose="02020603050405020304" pitchFamily="18" charset="0"/>
              </a:rPr>
              <a:t>-принятие бюджетных обязательств и подтверждение денежных обязательств;</a:t>
            </a:r>
          </a:p>
          <a:p>
            <a:pPr algn="just"/>
            <a:r>
              <a:rPr lang="ru-RU" sz="1100" dirty="0">
                <a:latin typeface="Times New Roman" panose="02020603050405020304" pitchFamily="18" charset="0"/>
                <a:cs typeface="Times New Roman" panose="02020603050405020304" pitchFamily="18" charset="0"/>
              </a:rPr>
              <a:t>-санкционирование оплаты денежных средств;</a:t>
            </a:r>
          </a:p>
          <a:p>
            <a:pPr algn="just"/>
            <a:r>
              <a:rPr lang="ru-RU" sz="1100" dirty="0">
                <a:latin typeface="Times New Roman" panose="02020603050405020304" pitchFamily="18" charset="0"/>
                <a:cs typeface="Times New Roman" panose="02020603050405020304" pitchFamily="18" charset="0"/>
              </a:rPr>
              <a:t>-подтверждение исполнения денежных обязательств.</a:t>
            </a:r>
          </a:p>
          <a:p>
            <a:pPr algn="just"/>
            <a:r>
              <a:rPr lang="ru-RU" sz="1100" dirty="0">
                <a:latin typeface="Times New Roman" panose="02020603050405020304" pitchFamily="18" charset="0"/>
                <a:cs typeface="Times New Roman" panose="02020603050405020304" pitchFamily="18" charset="0"/>
              </a:rPr>
              <a:t>Исполняется бюджет на основе принципов единства кассы и подведомственности расходов. Кассовое обслуживание исполнения бюджета осуществляется Федеральным казначейством.</a:t>
            </a:r>
          </a:p>
        </p:txBody>
      </p:sp>
      <p:graphicFrame>
        <p:nvGraphicFramePr>
          <p:cNvPr id="7" name="Схема 6">
            <a:extLst>
              <a:ext uri="{FF2B5EF4-FFF2-40B4-BE49-F238E27FC236}">
                <a16:creationId xmlns:a16="http://schemas.microsoft.com/office/drawing/2014/main" id="{28F714C2-434B-6419-ABB1-C7C9291F65CD}"/>
              </a:ext>
            </a:extLst>
          </p:cNvPr>
          <p:cNvGraphicFramePr/>
          <p:nvPr>
            <p:extLst>
              <p:ext uri="{D42A27DB-BD31-4B8C-83A1-F6EECF244321}">
                <p14:modId xmlns:p14="http://schemas.microsoft.com/office/powerpoint/2010/main" val="866994372"/>
              </p:ext>
            </p:extLst>
          </p:nvPr>
        </p:nvGraphicFramePr>
        <p:xfrm>
          <a:off x="103639" y="4073620"/>
          <a:ext cx="3942824" cy="19648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Схема 7">
            <a:extLst>
              <a:ext uri="{FF2B5EF4-FFF2-40B4-BE49-F238E27FC236}">
                <a16:creationId xmlns:a16="http://schemas.microsoft.com/office/drawing/2014/main" id="{743B30F1-F195-F497-A37E-5329F1155BCD}"/>
              </a:ext>
            </a:extLst>
          </p:cNvPr>
          <p:cNvGraphicFramePr/>
          <p:nvPr>
            <p:extLst>
              <p:ext uri="{D42A27DB-BD31-4B8C-83A1-F6EECF244321}">
                <p14:modId xmlns:p14="http://schemas.microsoft.com/office/powerpoint/2010/main" val="666360174"/>
              </p:ext>
            </p:extLst>
          </p:nvPr>
        </p:nvGraphicFramePr>
        <p:xfrm>
          <a:off x="4082003" y="4073619"/>
          <a:ext cx="4027993" cy="196482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 name="Схема 8">
            <a:extLst>
              <a:ext uri="{FF2B5EF4-FFF2-40B4-BE49-F238E27FC236}">
                <a16:creationId xmlns:a16="http://schemas.microsoft.com/office/drawing/2014/main" id="{9F28E5C9-F061-B165-B737-AFD3B8A22FCB}"/>
              </a:ext>
            </a:extLst>
          </p:cNvPr>
          <p:cNvGraphicFramePr/>
          <p:nvPr>
            <p:extLst>
              <p:ext uri="{D42A27DB-BD31-4B8C-83A1-F6EECF244321}">
                <p14:modId xmlns:p14="http://schemas.microsoft.com/office/powerpoint/2010/main" val="2662881552"/>
              </p:ext>
            </p:extLst>
          </p:nvPr>
        </p:nvGraphicFramePr>
        <p:xfrm>
          <a:off x="8164007" y="4070188"/>
          <a:ext cx="3857417" cy="196482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10" name="Прямоугольник: скругленные углы 9">
            <a:extLst>
              <a:ext uri="{FF2B5EF4-FFF2-40B4-BE49-F238E27FC236}">
                <a16:creationId xmlns:a16="http://schemas.microsoft.com/office/drawing/2014/main" id="{78BD224F-96D9-AB94-0921-9FD6DADBBAD6}"/>
              </a:ext>
            </a:extLst>
          </p:cNvPr>
          <p:cNvSpPr/>
          <p:nvPr/>
        </p:nvSpPr>
        <p:spPr>
          <a:xfrm>
            <a:off x="1258350" y="6189972"/>
            <a:ext cx="9135610" cy="509632"/>
          </a:xfrm>
          <a:prstGeom prst="roundRect">
            <a:avLst/>
          </a:prstGeom>
          <a:solidFill>
            <a:srgbClr val="DBF61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rgbClr val="002060"/>
                </a:solidFill>
                <a:latin typeface="Times New Roman" panose="02020603050405020304" pitchFamily="18" charset="0"/>
                <a:cs typeface="Times New Roman" panose="02020603050405020304" pitchFamily="18" charset="0"/>
              </a:rPr>
              <a:t>Участники бюджетного процесса</a:t>
            </a:r>
          </a:p>
        </p:txBody>
      </p:sp>
    </p:spTree>
    <p:extLst>
      <p:ext uri="{BB962C8B-B14F-4D97-AF65-F5344CB8AC3E}">
        <p14:creationId xmlns:p14="http://schemas.microsoft.com/office/powerpoint/2010/main" val="2459732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6FC16C9-0662-7BA9-B62F-B2891AF7B682}"/>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9B40F84-957E-AEFA-28B2-743731982E55}"/>
              </a:ext>
            </a:extLst>
          </p:cNvPr>
          <p:cNvSpPr txBox="1"/>
          <p:nvPr/>
        </p:nvSpPr>
        <p:spPr>
          <a:xfrm>
            <a:off x="1910180" y="111416"/>
            <a:ext cx="6802311" cy="276999"/>
          </a:xfrm>
          <a:prstGeom prst="rect">
            <a:avLst/>
          </a:prstGeom>
          <a:noFill/>
        </p:spPr>
        <p:txBody>
          <a:bodyPr wrap="none" rtlCol="0">
            <a:spAutoFit/>
          </a:bodyPr>
          <a:lstStyle/>
          <a:p>
            <a:r>
              <a:rPr lang="ru-RU" sz="1200" b="1" dirty="0">
                <a:solidFill>
                  <a:srgbClr val="7030A0"/>
                </a:solidFill>
                <a:latin typeface="Times New Roman" panose="02020603050405020304" pitchFamily="18" charset="0"/>
                <a:cs typeface="Times New Roman" panose="02020603050405020304" pitchFamily="18" charset="0"/>
              </a:rPr>
              <a:t>Организация процесса по исполнению бюджета и утверждению отчета об исполнении бюджет</a:t>
            </a:r>
            <a:r>
              <a:rPr lang="ru-RU" sz="1200" dirty="0">
                <a:solidFill>
                  <a:srgbClr val="7030A0"/>
                </a:solidFill>
                <a:latin typeface="Times New Roman" panose="02020603050405020304" pitchFamily="18" charset="0"/>
                <a:cs typeface="Times New Roman" panose="02020603050405020304" pitchFamily="18" charset="0"/>
              </a:rPr>
              <a:t>а</a:t>
            </a:r>
          </a:p>
        </p:txBody>
      </p:sp>
      <p:sp>
        <p:nvSpPr>
          <p:cNvPr id="4" name="TextBox 3">
            <a:extLst>
              <a:ext uri="{FF2B5EF4-FFF2-40B4-BE49-F238E27FC236}">
                <a16:creationId xmlns:a16="http://schemas.microsoft.com/office/drawing/2014/main" id="{985B2880-42AD-BF39-73B6-1C3F34C1E0C8}"/>
              </a:ext>
            </a:extLst>
          </p:cNvPr>
          <p:cNvSpPr txBox="1"/>
          <p:nvPr/>
        </p:nvSpPr>
        <p:spPr>
          <a:xfrm>
            <a:off x="3101830" y="499831"/>
            <a:ext cx="8818052" cy="430887"/>
          </a:xfrm>
          <a:prstGeom prst="rect">
            <a:avLst/>
          </a:prstGeom>
          <a:noFill/>
        </p:spPr>
        <p:txBody>
          <a:bodyPr wrap="square">
            <a:spAutoFit/>
          </a:bodyPr>
          <a:lstStyle/>
          <a:p>
            <a:r>
              <a:rPr lang="ru-RU" sz="1100" b="1" i="0" dirty="0">
                <a:solidFill>
                  <a:srgbClr val="202124"/>
                </a:solidFill>
                <a:effectLst/>
                <a:latin typeface="Times New Roman" panose="02020603050405020304" pitchFamily="18" charset="0"/>
                <a:cs typeface="Times New Roman" panose="02020603050405020304" pitchFamily="18" charset="0"/>
              </a:rPr>
              <a:t>Исполнение бюджета</a:t>
            </a:r>
            <a:r>
              <a:rPr lang="ru-RU" sz="1100" b="0" i="0" dirty="0">
                <a:solidFill>
                  <a:srgbClr val="202124"/>
                </a:solidFill>
                <a:effectLst/>
                <a:latin typeface="Times New Roman" panose="02020603050405020304" pitchFamily="18" charset="0"/>
                <a:cs typeface="Times New Roman" panose="02020603050405020304" pitchFamily="18" charset="0"/>
              </a:rPr>
              <a:t> - это </a:t>
            </a:r>
            <a:r>
              <a:rPr lang="ru-RU" sz="1100" i="0" dirty="0">
                <a:solidFill>
                  <a:srgbClr val="202124"/>
                </a:solidFill>
                <a:effectLst/>
                <a:latin typeface="Times New Roman" panose="02020603050405020304" pitchFamily="18" charset="0"/>
                <a:cs typeface="Times New Roman" panose="02020603050405020304" pitchFamily="18" charset="0"/>
              </a:rPr>
              <a:t>процесс</a:t>
            </a:r>
            <a:r>
              <a:rPr lang="ru-RU" sz="1100" b="0" i="0" dirty="0">
                <a:solidFill>
                  <a:srgbClr val="202124"/>
                </a:solidFill>
                <a:effectLst/>
                <a:latin typeface="Times New Roman" panose="02020603050405020304" pitchFamily="18" charset="0"/>
                <a:cs typeface="Times New Roman" panose="02020603050405020304" pitchFamily="18" charset="0"/>
              </a:rPr>
              <a:t>, который обеспечивает полное своевременное поступление доходов в целом и по каждому источнику, а также финансирование организаций и учреждений в пределах утвержденных по бюджету сумм в течение финансового года.</a:t>
            </a:r>
            <a:endParaRPr lang="ru-RU" sz="11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CBF244A2-8477-DFA8-426B-1EF05C3FA5A4}"/>
              </a:ext>
            </a:extLst>
          </p:cNvPr>
          <p:cNvPicPr>
            <a:picLocks noChangeAspect="1"/>
          </p:cNvPicPr>
          <p:nvPr/>
        </p:nvPicPr>
        <p:blipFill>
          <a:blip r:embed="rId3"/>
          <a:stretch>
            <a:fillRect/>
          </a:stretch>
        </p:blipFill>
        <p:spPr>
          <a:xfrm>
            <a:off x="182245" y="499831"/>
            <a:ext cx="2737341" cy="3395766"/>
          </a:xfrm>
          <a:prstGeom prst="rect">
            <a:avLst/>
          </a:prstGeom>
        </p:spPr>
      </p:pic>
      <p:graphicFrame>
        <p:nvGraphicFramePr>
          <p:cNvPr id="7" name="Схема 6">
            <a:extLst>
              <a:ext uri="{FF2B5EF4-FFF2-40B4-BE49-F238E27FC236}">
                <a16:creationId xmlns:a16="http://schemas.microsoft.com/office/drawing/2014/main" id="{3A025749-1CBE-9896-2791-287589C66C59}"/>
              </a:ext>
            </a:extLst>
          </p:cNvPr>
          <p:cNvGraphicFramePr/>
          <p:nvPr>
            <p:extLst>
              <p:ext uri="{D42A27DB-BD31-4B8C-83A1-F6EECF244321}">
                <p14:modId xmlns:p14="http://schemas.microsoft.com/office/powerpoint/2010/main" val="1658320502"/>
              </p:ext>
            </p:extLst>
          </p:nvPr>
        </p:nvGraphicFramePr>
        <p:xfrm>
          <a:off x="3101830" y="1455056"/>
          <a:ext cx="8128000" cy="48345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1210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6194052-48BC-9F2B-395E-7ED909DC0AC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Схема 2">
            <a:extLst>
              <a:ext uri="{FF2B5EF4-FFF2-40B4-BE49-F238E27FC236}">
                <a16:creationId xmlns:a16="http://schemas.microsoft.com/office/drawing/2014/main" id="{5600F4AA-BB20-207B-733C-7D55C8CDCCEC}"/>
              </a:ext>
            </a:extLst>
          </p:cNvPr>
          <p:cNvGraphicFramePr/>
          <p:nvPr>
            <p:extLst>
              <p:ext uri="{D42A27DB-BD31-4B8C-83A1-F6EECF244321}">
                <p14:modId xmlns:p14="http://schemas.microsoft.com/office/powerpoint/2010/main" val="1574172171"/>
              </p:ext>
            </p:extLst>
          </p:nvPr>
        </p:nvGraphicFramePr>
        <p:xfrm>
          <a:off x="253533" y="65325"/>
          <a:ext cx="6259027" cy="9665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D310D84-00EB-96BD-75E3-FDA808B2619B}"/>
              </a:ext>
            </a:extLst>
          </p:cNvPr>
          <p:cNvSpPr txBox="1"/>
          <p:nvPr/>
        </p:nvSpPr>
        <p:spPr>
          <a:xfrm>
            <a:off x="173372" y="1031846"/>
            <a:ext cx="11845255" cy="3985706"/>
          </a:xfrm>
          <a:prstGeom prst="rect">
            <a:avLst/>
          </a:prstGeom>
          <a:noFill/>
        </p:spPr>
        <p:txBody>
          <a:bodyPr wrap="square">
            <a:spAutoFit/>
          </a:bodyPr>
          <a:lstStyle/>
          <a:p>
            <a:pPr algn="just"/>
            <a:r>
              <a:rPr lang="ru-RU" sz="1050" dirty="0">
                <a:effectLst/>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Для повышения эффективности работы по укреплению доходной базы бюджета принято распоряжение администрации Анучинского муниципального округа от 16.11.2021г №575-р "Об утверждении Плана мероприятий по росту доходного потенциала, оптимизации расходов и совершенствованию долговой политики Анучинского муниципального округа на период с 2021 по 2024 годы».</a:t>
            </a:r>
          </a:p>
          <a:p>
            <a:pPr algn="just"/>
            <a:r>
              <a:rPr lang="ru-RU" sz="1100" dirty="0">
                <a:effectLst/>
                <a:latin typeface="Times New Roman" panose="02020603050405020304" pitchFamily="18" charset="0"/>
                <a:ea typeface="Times New Roman" panose="02020603050405020304" pitchFamily="18" charset="0"/>
              </a:rPr>
              <a:t>    Налогоплательщики, имеющие задолженность, приглашались на заседания Межведомственной комиссии по налоговой и социальной политике и снижению неформальной занятости при главе Анучинского муниципального округа. </a:t>
            </a:r>
            <a:r>
              <a:rPr lang="ru-RU" sz="1100" dirty="0">
                <a:latin typeface="Times New Roman" panose="02020603050405020304" pitchFamily="18" charset="0"/>
                <a:cs typeface="Times New Roman" panose="02020603050405020304" pitchFamily="18" charset="0"/>
              </a:rPr>
              <a:t>За 2024 год было проведено 12 заседаний Межведомственной комиссии. В целях увеличения налоговой базы и повышения собираемости обязательных платежей в бюджетную систему на заседания комиссий было приглашено 193 юридических лиц (в том числе с низким уровнем оплаты труда 5), 43 индивидуальных предпринимателей (в том числе с низким уровнем оплаты труда 4) и 75 физических лиц. </a:t>
            </a:r>
          </a:p>
          <a:p>
            <a:pPr algn="just"/>
            <a:r>
              <a:rPr lang="ru-RU" sz="1100" dirty="0">
                <a:latin typeface="Times New Roman" panose="02020603050405020304" pitchFamily="18" charset="0"/>
                <a:cs typeface="Times New Roman" panose="02020603050405020304" pitchFamily="18" charset="0"/>
              </a:rPr>
              <a:t>   Сумма задолженности налогоплательщиков, приглашенных на МК составила 39477,0 тыс. руб. В результате проведенной работы общая сумма погашенной задолженности составила 39986,3 тыс. руб. (101,3 % от общей суммы задолженности погашение задолженности прошлых периодов в текущем году), в том числе была ликвидирована задолженность по:</a:t>
            </a:r>
          </a:p>
          <a:p>
            <a:pPr algn="just"/>
            <a:r>
              <a:rPr lang="ru-RU" sz="1100" dirty="0">
                <a:latin typeface="Times New Roman" panose="02020603050405020304" pitchFamily="18" charset="0"/>
                <a:cs typeface="Times New Roman" panose="02020603050405020304" pitchFamily="18" charset="0"/>
              </a:rPr>
              <a:t>- единому налоговому счету – 39979,4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a:p>
            <a:pPr algn="just"/>
            <a:r>
              <a:rPr lang="ru-RU" sz="1100" dirty="0">
                <a:latin typeface="Times New Roman" panose="02020603050405020304" pitchFamily="18" charset="0"/>
                <a:cs typeface="Times New Roman" panose="02020603050405020304" pitchFamily="18" charset="0"/>
              </a:rPr>
              <a:t>- страховым взносам на обязательное социальное страхование – 6,9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a:p>
            <a:pPr algn="just"/>
            <a:r>
              <a:rPr lang="ru-RU" sz="1100" dirty="0">
                <a:latin typeface="Times New Roman" panose="02020603050405020304" pitchFamily="18" charset="0"/>
                <a:ea typeface="Times New Roman" panose="02020603050405020304" pitchFamily="18" charset="0"/>
              </a:rPr>
              <a:t>    С физическими лицами, имеющими задолженность по уплате налогов, производилась разъяснительная работа по телефону и при личных встречах с налогоплательщиками. Кроме того в селах округа на доске объявлений размещались обращения к жителям округа, с напоминанием об оплате имеющейся задолженности по имущественным налогам и рекомендацией, при </a:t>
            </a:r>
            <a:r>
              <a:rPr lang="ru-RU" sz="1100" dirty="0" err="1">
                <a:latin typeface="Times New Roman" panose="02020603050405020304" pitchFamily="18" charset="0"/>
                <a:ea typeface="Times New Roman" panose="02020603050405020304" pitchFamily="18" charset="0"/>
              </a:rPr>
              <a:t>отсутвии</a:t>
            </a:r>
            <a:r>
              <a:rPr lang="ru-RU" sz="1100" dirty="0">
                <a:latin typeface="Times New Roman" panose="02020603050405020304" pitchFamily="18" charset="0"/>
                <a:ea typeface="Times New Roman" panose="02020603050405020304" pitchFamily="18" charset="0"/>
              </a:rPr>
              <a:t> квитанций на оплату, обратиться в Межрайонную ИФНС № 10 по Приморскому краю  или Анучинское отделение КГАУ «МФЦ Приморского края».</a:t>
            </a:r>
          </a:p>
          <a:p>
            <a:pPr algn="just"/>
            <a:r>
              <a:rPr lang="ru-RU" sz="1100" dirty="0">
                <a:latin typeface="Times New Roman" panose="02020603050405020304" pitchFamily="18" charset="0"/>
                <a:ea typeface="Times New Roman" panose="02020603050405020304" pitchFamily="18" charset="0"/>
              </a:rPr>
              <a:t>Также в газете Анучинского муниципального округа «Анучинские зори» от 30.10.2024года № 43, от 12.11.2024г № 45, от 20.11.2024г № 46 публиковались обращения администрации округа с напоминанием о сроках оплаты имущественных налогов (налог на имущество физических лиц, транспортный и земельный налоги) за 2024 год, так же публиковалось напоминание Межрайонной ИФНС № 10 по Приморскому краю, что 2 декабря 2024 года истекает срок уплаты налогов за 2024 год, о возможности получения сводного налогового уведомления и возможностях оплаты налогов.    </a:t>
            </a:r>
          </a:p>
          <a:p>
            <a:pPr algn="just"/>
            <a:r>
              <a:rPr lang="ru-RU" sz="1100" dirty="0">
                <a:latin typeface="Times New Roman" panose="02020603050405020304" pitchFamily="18" charset="0"/>
                <a:ea typeface="Times New Roman" panose="02020603050405020304" pitchFamily="18" charset="0"/>
              </a:rPr>
              <a:t>      Межведомственной рабочей группой по снижению неформальной занятости проведено 1 рейдовое мероприятие в 2 предприятиях розничной торговли. Случаев нарушения трудового законодательства не установлено.</a:t>
            </a:r>
          </a:p>
          <a:p>
            <a:pPr algn="just"/>
            <a:r>
              <a:rPr lang="ru-RU" sz="1100" dirty="0">
                <a:latin typeface="Times New Roman" panose="02020603050405020304" pitchFamily="18" charset="0"/>
                <a:cs typeface="Times New Roman" panose="02020603050405020304" pitchFamily="18" charset="0"/>
              </a:rPr>
              <a:t>      На заседания были приглашены работодатели, выплачивающие заработную плату наемным работникам ниже минимального размера оплаты труда (в соответствии со списком, представленным МИФНС по Приморскому краю). Руководителями данных предприятий (31 предприятие) на заседание комиссии предоставлены расчетные документы, в соответствии с которыми размер заработной платы соответствует минимальному размеру оплаты труда.</a:t>
            </a:r>
          </a:p>
        </p:txBody>
      </p:sp>
    </p:spTree>
    <p:extLst>
      <p:ext uri="{BB962C8B-B14F-4D97-AF65-F5344CB8AC3E}">
        <p14:creationId xmlns:p14="http://schemas.microsoft.com/office/powerpoint/2010/main" val="1045725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AEF09D9-9165-058D-3327-A2EC4484A2DA}"/>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2BA6A276-8989-E5E6-4C36-DBBF54821BF3}"/>
              </a:ext>
            </a:extLst>
          </p:cNvPr>
          <p:cNvPicPr>
            <a:picLocks noChangeAspect="1"/>
          </p:cNvPicPr>
          <p:nvPr/>
        </p:nvPicPr>
        <p:blipFill>
          <a:blip r:embed="rId3"/>
          <a:stretch>
            <a:fillRect/>
          </a:stretch>
        </p:blipFill>
        <p:spPr>
          <a:xfrm>
            <a:off x="171711" y="48236"/>
            <a:ext cx="4643569" cy="5152938"/>
          </a:xfrm>
          <a:prstGeom prst="rect">
            <a:avLst/>
          </a:prstGeom>
        </p:spPr>
      </p:pic>
      <p:graphicFrame>
        <p:nvGraphicFramePr>
          <p:cNvPr id="4" name="Таблица 3">
            <a:extLst>
              <a:ext uri="{FF2B5EF4-FFF2-40B4-BE49-F238E27FC236}">
                <a16:creationId xmlns:a16="http://schemas.microsoft.com/office/drawing/2014/main" id="{7F30EBCC-DBCC-AC29-3254-76DEF565043A}"/>
              </a:ext>
            </a:extLst>
          </p:cNvPr>
          <p:cNvGraphicFramePr>
            <a:graphicFrameLocks noGrp="1"/>
          </p:cNvGraphicFramePr>
          <p:nvPr>
            <p:extLst>
              <p:ext uri="{D42A27DB-BD31-4B8C-83A1-F6EECF244321}">
                <p14:modId xmlns:p14="http://schemas.microsoft.com/office/powerpoint/2010/main" val="2797848340"/>
              </p:ext>
            </p:extLst>
          </p:nvPr>
        </p:nvGraphicFramePr>
        <p:xfrm>
          <a:off x="5306629" y="129164"/>
          <a:ext cx="6201075" cy="6111837"/>
        </p:xfrm>
        <a:graphic>
          <a:graphicData uri="http://schemas.openxmlformats.org/drawingml/2006/table">
            <a:tbl>
              <a:tblPr/>
              <a:tblGrid>
                <a:gridCol w="2298915">
                  <a:extLst>
                    <a:ext uri="{9D8B030D-6E8A-4147-A177-3AD203B41FA5}">
                      <a16:colId xmlns:a16="http://schemas.microsoft.com/office/drawing/2014/main" val="3790492289"/>
                    </a:ext>
                  </a:extLst>
                </a:gridCol>
                <a:gridCol w="1067601">
                  <a:extLst>
                    <a:ext uri="{9D8B030D-6E8A-4147-A177-3AD203B41FA5}">
                      <a16:colId xmlns:a16="http://schemas.microsoft.com/office/drawing/2014/main" val="2328092850"/>
                    </a:ext>
                  </a:extLst>
                </a:gridCol>
                <a:gridCol w="1067601">
                  <a:extLst>
                    <a:ext uri="{9D8B030D-6E8A-4147-A177-3AD203B41FA5}">
                      <a16:colId xmlns:a16="http://schemas.microsoft.com/office/drawing/2014/main" val="1809836121"/>
                    </a:ext>
                  </a:extLst>
                </a:gridCol>
                <a:gridCol w="928045">
                  <a:extLst>
                    <a:ext uri="{9D8B030D-6E8A-4147-A177-3AD203B41FA5}">
                      <a16:colId xmlns:a16="http://schemas.microsoft.com/office/drawing/2014/main" val="2407652973"/>
                    </a:ext>
                  </a:extLst>
                </a:gridCol>
                <a:gridCol w="838913">
                  <a:extLst>
                    <a:ext uri="{9D8B030D-6E8A-4147-A177-3AD203B41FA5}">
                      <a16:colId xmlns:a16="http://schemas.microsoft.com/office/drawing/2014/main" val="1055191475"/>
                    </a:ext>
                  </a:extLst>
                </a:gridCol>
              </a:tblGrid>
              <a:tr h="370229">
                <a:tc gridSpan="5">
                  <a:txBody>
                    <a:bodyPr/>
                    <a:lstStyle/>
                    <a:p>
                      <a:pPr algn="ctr" fontAlgn="b"/>
                      <a:r>
                        <a:rPr lang="ru-RU" sz="1100" b="1" i="0" u="none" strike="noStrike" dirty="0">
                          <a:solidFill>
                            <a:srgbClr val="000000"/>
                          </a:solidFill>
                          <a:effectLst/>
                          <a:latin typeface="Times New Roman" panose="02020603050405020304" pitchFamily="18" charset="0"/>
                        </a:rPr>
                        <a:t>Сведения об объеме муниципального долга Анучинского муниципального округа за 2024 год</a:t>
                      </a:r>
                    </a:p>
                  </a:txBody>
                  <a:tcPr marL="6603" marR="6603" marT="6603" marB="0" anchor="b">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89538843"/>
                  </a:ext>
                </a:extLst>
              </a:tr>
              <a:tr h="188690">
                <a:tc>
                  <a:txBody>
                    <a:bodyPr/>
                    <a:lstStyle/>
                    <a:p>
                      <a:pPr algn="l" fontAlgn="b"/>
                      <a:endParaRPr lang="ru-RU" sz="1100" b="0" i="0" u="none" strike="noStrike" dirty="0">
                        <a:solidFill>
                          <a:srgbClr val="000000"/>
                        </a:solidFill>
                        <a:effectLst/>
                        <a:latin typeface="Calibri" panose="020F0502020204030204" pitchFamily="34" charset="0"/>
                      </a:endParaRPr>
                    </a:p>
                  </a:txBody>
                  <a:tcPr marL="6603" marR="6603" marT="660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Calibri" panose="020F0502020204030204" pitchFamily="34" charset="0"/>
                      </a:endParaRPr>
                    </a:p>
                  </a:txBody>
                  <a:tcPr marL="6603" marR="6603" marT="660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Calibri" panose="020F0502020204030204" pitchFamily="34" charset="0"/>
                      </a:endParaRPr>
                    </a:p>
                  </a:txBody>
                  <a:tcPr marL="6603" marR="6603" marT="660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100" b="0" i="0" u="none" strike="noStrike">
                        <a:solidFill>
                          <a:srgbClr val="000000"/>
                        </a:solidFill>
                        <a:effectLst/>
                        <a:latin typeface="Calibri" panose="020F0502020204030204" pitchFamily="34" charset="0"/>
                      </a:endParaRPr>
                    </a:p>
                  </a:txBody>
                  <a:tcPr marL="6603" marR="6603" marT="660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ru-RU" sz="1100" b="0" i="0" u="none" strike="noStrike">
                          <a:solidFill>
                            <a:srgbClr val="000000"/>
                          </a:solidFill>
                          <a:effectLst/>
                          <a:latin typeface="Times New Roman" panose="02020603050405020304" pitchFamily="18" charset="0"/>
                        </a:rPr>
                        <a:t>руб.</a:t>
                      </a:r>
                    </a:p>
                  </a:txBody>
                  <a:tcPr marL="6603" marR="6603" marT="6603"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195595"/>
                  </a:ext>
                </a:extLst>
              </a:tr>
              <a:tr h="527493">
                <a:tc>
                  <a:txBody>
                    <a:bodyPr/>
                    <a:lstStyle/>
                    <a:p>
                      <a:pPr algn="l" fontAlgn="b"/>
                      <a:r>
                        <a:rPr lang="ru-RU" sz="1100" b="0" i="0" u="none" strike="noStrike" dirty="0">
                          <a:solidFill>
                            <a:srgbClr val="000000"/>
                          </a:solidFill>
                          <a:effectLst/>
                          <a:latin typeface="Times New Roman" panose="02020603050405020304" pitchFamily="18" charset="0"/>
                        </a:rPr>
                        <a:t> </a:t>
                      </a:r>
                    </a:p>
                  </a:txBody>
                  <a:tcPr marL="6603" marR="6603" marT="66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Факт на 01.01.2024г</a:t>
                      </a:r>
                    </a:p>
                  </a:txBody>
                  <a:tcPr marL="6603" marR="6603" marT="6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План</a:t>
                      </a:r>
                    </a:p>
                  </a:txBody>
                  <a:tcPr marL="6603" marR="6603" marT="6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Факт на 01.01.2025г</a:t>
                      </a:r>
                    </a:p>
                  </a:txBody>
                  <a:tcPr marL="6603" marR="6603" marT="6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Процент исполнения</a:t>
                      </a:r>
                    </a:p>
                  </a:txBody>
                  <a:tcPr marL="6603" marR="6603" marT="660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4819819"/>
                  </a:ext>
                </a:extLst>
              </a:tr>
              <a:tr h="260886">
                <a:tc>
                  <a:txBody>
                    <a:bodyPr/>
                    <a:lstStyle/>
                    <a:p>
                      <a:pPr algn="just" fontAlgn="t"/>
                      <a:r>
                        <a:rPr lang="ru-RU" sz="1000" b="0" i="0" u="none" strike="noStrike" dirty="0">
                          <a:solidFill>
                            <a:srgbClr val="000000"/>
                          </a:solidFill>
                          <a:effectLst/>
                          <a:latin typeface="Times New Roman" panose="02020603050405020304" pitchFamily="18" charset="0"/>
                        </a:rPr>
                        <a:t>Муниципальный внутренний</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3085390"/>
                  </a:ext>
                </a:extLst>
              </a:tr>
              <a:tr h="200950">
                <a:tc>
                  <a:txBody>
                    <a:bodyPr/>
                    <a:lstStyle/>
                    <a:p>
                      <a:pPr algn="just" fontAlgn="t"/>
                      <a:r>
                        <a:rPr lang="ru-RU" sz="1000" b="0" i="0" u="none" strike="noStrike" dirty="0">
                          <a:solidFill>
                            <a:srgbClr val="000000"/>
                          </a:solidFill>
                          <a:effectLst/>
                          <a:latin typeface="Times New Roman" panose="02020603050405020304" pitchFamily="18" charset="0"/>
                        </a:rPr>
                        <a:t>1. Муниципальные ценные бумаги:</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094204"/>
                  </a:ext>
                </a:extLst>
              </a:tr>
              <a:tr h="337221">
                <a:tc>
                  <a:txBody>
                    <a:bodyPr/>
                    <a:lstStyle/>
                    <a:p>
                      <a:pPr algn="just" fontAlgn="t"/>
                      <a:r>
                        <a:rPr lang="ru-RU" sz="1000" b="0" i="0" u="none" strike="noStrike" dirty="0">
                          <a:solidFill>
                            <a:srgbClr val="000000"/>
                          </a:solidFill>
                          <a:effectLst/>
                          <a:latin typeface="Times New Roman" panose="02020603050405020304" pitchFamily="18" charset="0"/>
                        </a:rPr>
                        <a:t>- привлечение средств от размещения ценных бумаг</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6285952"/>
                  </a:ext>
                </a:extLst>
              </a:tr>
              <a:tr h="337221">
                <a:tc>
                  <a:txBody>
                    <a:bodyPr/>
                    <a:lstStyle/>
                    <a:p>
                      <a:pPr algn="just" fontAlgn="t"/>
                      <a:r>
                        <a:rPr lang="ru-RU" sz="1000" b="0" i="0" u="none" strike="noStrike" dirty="0">
                          <a:solidFill>
                            <a:srgbClr val="000000"/>
                          </a:solidFill>
                          <a:effectLst/>
                          <a:latin typeface="Times New Roman" panose="02020603050405020304" pitchFamily="18" charset="0"/>
                        </a:rPr>
                        <a:t>- погашение номинальной стоимости ценных бумаг</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047779"/>
                  </a:ext>
                </a:extLst>
              </a:tr>
              <a:tr h="376780">
                <a:tc>
                  <a:txBody>
                    <a:bodyPr/>
                    <a:lstStyle/>
                    <a:p>
                      <a:pPr algn="just" fontAlgn="t"/>
                      <a:r>
                        <a:rPr lang="ru-RU" sz="1000" b="0" i="0" u="none" strike="noStrike">
                          <a:solidFill>
                            <a:srgbClr val="000000"/>
                          </a:solidFill>
                          <a:effectLst/>
                          <a:latin typeface="Times New Roman" panose="02020603050405020304" pitchFamily="18" charset="0"/>
                        </a:rPr>
                        <a:t>2. Кредиты, полученные от кредитных организаций:</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761063"/>
                  </a:ext>
                </a:extLst>
              </a:tr>
              <a:tr h="259559">
                <a:tc>
                  <a:txBody>
                    <a:bodyPr/>
                    <a:lstStyle/>
                    <a:p>
                      <a:pPr algn="just" fontAlgn="t"/>
                      <a:r>
                        <a:rPr lang="ru-RU" sz="1000" b="0" i="0" u="none" strike="noStrike">
                          <a:solidFill>
                            <a:srgbClr val="000000"/>
                          </a:solidFill>
                          <a:effectLst/>
                          <a:latin typeface="Times New Roman" panose="02020603050405020304" pitchFamily="18" charset="0"/>
                        </a:rPr>
                        <a:t>- привлечение кредитов</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2186683"/>
                  </a:ext>
                </a:extLst>
              </a:tr>
              <a:tr h="226068">
                <a:tc>
                  <a:txBody>
                    <a:bodyPr/>
                    <a:lstStyle/>
                    <a:p>
                      <a:pPr algn="just" fontAlgn="t"/>
                      <a:r>
                        <a:rPr lang="ru-RU" sz="1000" b="0" i="0" u="none" strike="noStrike">
                          <a:solidFill>
                            <a:srgbClr val="000000"/>
                          </a:solidFill>
                          <a:effectLst/>
                          <a:latin typeface="Times New Roman" panose="02020603050405020304" pitchFamily="18" charset="0"/>
                        </a:rPr>
                        <a:t>- погашение основной суммы долга</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5436153"/>
                  </a:ext>
                </a:extLst>
              </a:tr>
              <a:tr h="502257">
                <a:tc>
                  <a:txBody>
                    <a:bodyPr/>
                    <a:lstStyle/>
                    <a:p>
                      <a:pPr algn="just" fontAlgn="t"/>
                      <a:r>
                        <a:rPr lang="ru-RU" sz="1000" b="0" i="0" u="none" strike="noStrike" dirty="0">
                          <a:solidFill>
                            <a:srgbClr val="000000"/>
                          </a:solidFill>
                          <a:effectLst/>
                          <a:latin typeface="Times New Roman" panose="02020603050405020304" pitchFamily="18" charset="0"/>
                        </a:rPr>
                        <a:t>3. Бюджетные кредиты, привлеченные от других бюджетов бюджетной системы РФ:</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4895770"/>
                  </a:ext>
                </a:extLst>
              </a:tr>
              <a:tr h="251186">
                <a:tc>
                  <a:txBody>
                    <a:bodyPr/>
                    <a:lstStyle/>
                    <a:p>
                      <a:pPr algn="just" fontAlgn="t"/>
                      <a:r>
                        <a:rPr lang="ru-RU" sz="1000" b="0" i="0" u="none" strike="noStrike">
                          <a:solidFill>
                            <a:srgbClr val="000000"/>
                          </a:solidFill>
                          <a:effectLst/>
                          <a:latin typeface="Times New Roman" panose="02020603050405020304" pitchFamily="18" charset="0"/>
                        </a:rPr>
                        <a:t>- привлечение кредитов</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582572"/>
                  </a:ext>
                </a:extLst>
              </a:tr>
              <a:tr h="234441">
                <a:tc>
                  <a:txBody>
                    <a:bodyPr/>
                    <a:lstStyle/>
                    <a:p>
                      <a:pPr algn="just" fontAlgn="t"/>
                      <a:r>
                        <a:rPr lang="ru-RU" sz="1000" b="0" i="0" u="none" strike="noStrike">
                          <a:solidFill>
                            <a:srgbClr val="000000"/>
                          </a:solidFill>
                          <a:effectLst/>
                          <a:latin typeface="Times New Roman" panose="02020603050405020304" pitchFamily="18" charset="0"/>
                        </a:rPr>
                        <a:t>- погашение основной суммы долга</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437811"/>
                  </a:ext>
                </a:extLst>
              </a:tr>
              <a:tr h="227242">
                <a:tc>
                  <a:txBody>
                    <a:bodyPr/>
                    <a:lstStyle/>
                    <a:p>
                      <a:pPr algn="just" fontAlgn="t"/>
                      <a:r>
                        <a:rPr lang="ru-RU" sz="1000" b="0" i="0" u="none" strike="noStrike">
                          <a:solidFill>
                            <a:srgbClr val="000000"/>
                          </a:solidFill>
                          <a:effectLst/>
                          <a:latin typeface="Times New Roman" panose="02020603050405020304" pitchFamily="18" charset="0"/>
                        </a:rPr>
                        <a:t>4. Муниципальные гарантии</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9428444"/>
                  </a:ext>
                </a:extLst>
              </a:tr>
              <a:tr h="337221">
                <a:tc>
                  <a:txBody>
                    <a:bodyPr/>
                    <a:lstStyle/>
                    <a:p>
                      <a:pPr algn="just" fontAlgn="t"/>
                      <a:r>
                        <a:rPr lang="ru-RU" sz="1000" b="0" i="0" u="none" strike="noStrike" dirty="0">
                          <a:solidFill>
                            <a:srgbClr val="000000"/>
                          </a:solidFill>
                          <a:effectLst/>
                          <a:latin typeface="Times New Roman" panose="02020603050405020304" pitchFamily="18" charset="0"/>
                        </a:rPr>
                        <a:t>- предоставление  муниципальных гарантий</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8338988"/>
                  </a:ext>
                </a:extLst>
              </a:tr>
              <a:tr h="224841">
                <a:tc>
                  <a:txBody>
                    <a:bodyPr/>
                    <a:lstStyle/>
                    <a:p>
                      <a:pPr algn="just" fontAlgn="t"/>
                      <a:r>
                        <a:rPr lang="ru-RU" sz="1000" b="0" i="0" u="none" strike="noStrike" dirty="0">
                          <a:solidFill>
                            <a:srgbClr val="000000"/>
                          </a:solidFill>
                          <a:effectLst/>
                          <a:latin typeface="Times New Roman" panose="02020603050405020304" pitchFamily="18" charset="0"/>
                        </a:rPr>
                        <a:t>- исполнение муниципальных гарантий</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7684377"/>
                  </a:ext>
                </a:extLst>
              </a:tr>
              <a:tr h="502257">
                <a:tc>
                  <a:txBody>
                    <a:bodyPr/>
                    <a:lstStyle/>
                    <a:p>
                      <a:pPr algn="just" fontAlgn="t"/>
                      <a:r>
                        <a:rPr lang="ru-RU" sz="1000" b="0" i="0" u="none" strike="noStrike" dirty="0">
                          <a:solidFill>
                            <a:srgbClr val="000000"/>
                          </a:solidFill>
                          <a:effectLst/>
                          <a:latin typeface="Times New Roman" panose="02020603050405020304" pitchFamily="18" charset="0"/>
                        </a:rPr>
                        <a:t>5. Объем иных непогашенных долговых обязательств муниципального образования</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6538477"/>
                  </a:ext>
                </a:extLst>
              </a:tr>
              <a:tr h="410074">
                <a:tc>
                  <a:txBody>
                    <a:bodyPr/>
                    <a:lstStyle/>
                    <a:p>
                      <a:pPr algn="just" fontAlgn="t"/>
                      <a:r>
                        <a:rPr lang="ru-RU" sz="1000" b="0" i="0" u="none" strike="noStrike" dirty="0">
                          <a:solidFill>
                            <a:srgbClr val="000000"/>
                          </a:solidFill>
                          <a:effectLst/>
                          <a:latin typeface="Times New Roman" panose="02020603050405020304" pitchFamily="18" charset="0"/>
                        </a:rPr>
                        <a:t>Верхний предел муниципального внутреннего долга всего</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8212359"/>
                  </a:ext>
                </a:extLst>
              </a:tr>
              <a:tr h="337221">
                <a:tc>
                  <a:txBody>
                    <a:bodyPr/>
                    <a:lstStyle/>
                    <a:p>
                      <a:pPr algn="just" fontAlgn="t"/>
                      <a:r>
                        <a:rPr lang="ru-RU" sz="1000" b="0" i="0" u="none" strike="noStrike">
                          <a:solidFill>
                            <a:srgbClr val="000000"/>
                          </a:solidFill>
                          <a:effectLst/>
                          <a:latin typeface="Times New Roman" panose="02020603050405020304" pitchFamily="18" charset="0"/>
                        </a:rPr>
                        <a:t>в том числе по муниципальным гарантиям</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000" b="0" i="0" u="none" strike="noStrike" dirty="0">
                          <a:solidFill>
                            <a:srgbClr val="000000"/>
                          </a:solidFill>
                          <a:effectLst/>
                          <a:latin typeface="Times New Roman" panose="02020603050405020304" pitchFamily="18" charset="0"/>
                        </a:rPr>
                        <a:t>0,00</a:t>
                      </a:r>
                    </a:p>
                  </a:txBody>
                  <a:tcPr marL="6603" marR="6603" marT="66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3751120"/>
                  </a:ext>
                </a:extLst>
              </a:tr>
            </a:tbl>
          </a:graphicData>
        </a:graphic>
      </p:graphicFrame>
      <p:sp>
        <p:nvSpPr>
          <p:cNvPr id="6" name="TextBox 5">
            <a:extLst>
              <a:ext uri="{FF2B5EF4-FFF2-40B4-BE49-F238E27FC236}">
                <a16:creationId xmlns:a16="http://schemas.microsoft.com/office/drawing/2014/main" id="{B8E9515C-4D79-BF57-06CF-D801D58FD209}"/>
              </a:ext>
            </a:extLst>
          </p:cNvPr>
          <p:cNvSpPr txBox="1"/>
          <p:nvPr/>
        </p:nvSpPr>
        <p:spPr>
          <a:xfrm>
            <a:off x="171711" y="5317671"/>
            <a:ext cx="4450622" cy="600164"/>
          </a:xfrm>
          <a:prstGeom prst="rect">
            <a:avLst/>
          </a:prstGeom>
          <a:noFill/>
        </p:spPr>
        <p:txBody>
          <a:bodyPr wrap="square">
            <a:spAutoFit/>
          </a:bodyPr>
          <a:lstStyle/>
          <a:p>
            <a:r>
              <a:rPr lang="ru-RU" sz="1100" b="0" i="0" u="none" strike="noStrike" dirty="0">
                <a:solidFill>
                  <a:srgbClr val="000000"/>
                </a:solidFill>
                <a:effectLst/>
                <a:latin typeface="Times New Roman" panose="02020603050405020304" pitchFamily="18" charset="0"/>
              </a:rPr>
              <a:t>Сведения о соблюдении в отчетном году установленных решением о бюджете ограничений по объему муниципального долга - не установлено</a:t>
            </a:r>
            <a:r>
              <a:rPr lang="ru-RU" sz="1100" dirty="0"/>
              <a:t> </a:t>
            </a:r>
          </a:p>
        </p:txBody>
      </p:sp>
    </p:spTree>
    <p:extLst>
      <p:ext uri="{BB962C8B-B14F-4D97-AF65-F5344CB8AC3E}">
        <p14:creationId xmlns:p14="http://schemas.microsoft.com/office/powerpoint/2010/main" val="255103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6E0E6CC-C73C-3C17-6BA9-66905DF4DD21}"/>
              </a:ext>
            </a:extLst>
          </p:cNvPr>
          <p:cNvPicPr>
            <a:picLocks noChangeAspect="1"/>
          </p:cNvPicPr>
          <p:nvPr/>
        </p:nvPicPr>
        <p:blipFill>
          <a:blip r:embed="rId2"/>
          <a:stretch>
            <a:fillRect/>
          </a:stretch>
        </p:blipFill>
        <p:spPr>
          <a:xfrm>
            <a:off x="0" y="-111758"/>
            <a:ext cx="12192000" cy="6857999"/>
          </a:xfrm>
          <a:prstGeom prst="rect">
            <a:avLst/>
          </a:prstGeom>
        </p:spPr>
      </p:pic>
      <p:sp>
        <p:nvSpPr>
          <p:cNvPr id="6" name="TextBox 5">
            <a:extLst>
              <a:ext uri="{FF2B5EF4-FFF2-40B4-BE49-F238E27FC236}">
                <a16:creationId xmlns:a16="http://schemas.microsoft.com/office/drawing/2014/main" id="{D5D6E660-7958-7E74-5667-2AECA5ABD0EC}"/>
              </a:ext>
            </a:extLst>
          </p:cNvPr>
          <p:cNvSpPr txBox="1"/>
          <p:nvPr/>
        </p:nvSpPr>
        <p:spPr>
          <a:xfrm>
            <a:off x="1631113" y="-72907"/>
            <a:ext cx="8651146" cy="369332"/>
          </a:xfrm>
          <a:prstGeom prst="rect">
            <a:avLst/>
          </a:prstGeom>
          <a:noFill/>
        </p:spPr>
        <p:txBody>
          <a:bodyPr wrap="square">
            <a:spAutoFit/>
          </a:bodyPr>
          <a:lstStyle/>
          <a:p>
            <a:r>
              <a:rPr lang="ru-RU" sz="1200" b="1" i="0" u="none" strike="noStrike" dirty="0">
                <a:solidFill>
                  <a:srgbClr val="000000"/>
                </a:solidFill>
                <a:effectLst/>
                <a:latin typeface="Times New Roman" panose="02020603050405020304" pitchFamily="18" charset="0"/>
              </a:rPr>
              <a:t>Сводная оценка муниципальных образований Приморского края по уровню открытости бюджетных данных за 2024</a:t>
            </a:r>
            <a:r>
              <a:rPr lang="ru-RU" dirty="0"/>
              <a:t> </a:t>
            </a:r>
          </a:p>
        </p:txBody>
      </p:sp>
      <p:graphicFrame>
        <p:nvGraphicFramePr>
          <p:cNvPr id="7" name="Таблица 6">
            <a:extLst>
              <a:ext uri="{FF2B5EF4-FFF2-40B4-BE49-F238E27FC236}">
                <a16:creationId xmlns:a16="http://schemas.microsoft.com/office/drawing/2014/main" id="{85EA3A54-6270-5CAA-C026-E69442D47168}"/>
              </a:ext>
            </a:extLst>
          </p:cNvPr>
          <p:cNvGraphicFramePr>
            <a:graphicFrameLocks noGrp="1"/>
          </p:cNvGraphicFramePr>
          <p:nvPr>
            <p:extLst>
              <p:ext uri="{D42A27DB-BD31-4B8C-83A1-F6EECF244321}">
                <p14:modId xmlns:p14="http://schemas.microsoft.com/office/powerpoint/2010/main" val="1653450614"/>
              </p:ext>
            </p:extLst>
          </p:nvPr>
        </p:nvGraphicFramePr>
        <p:xfrm>
          <a:off x="146262" y="369332"/>
          <a:ext cx="4589688" cy="6265150"/>
        </p:xfrm>
        <a:graphic>
          <a:graphicData uri="http://schemas.openxmlformats.org/drawingml/2006/table">
            <a:tbl>
              <a:tblPr firstRow="1" bandRow="1">
                <a:tableStyleId>{16D9F66E-5EB9-4882-86FB-DCBF35E3C3E4}</a:tableStyleId>
              </a:tblPr>
              <a:tblGrid>
                <a:gridCol w="1560352">
                  <a:extLst>
                    <a:ext uri="{9D8B030D-6E8A-4147-A177-3AD203B41FA5}">
                      <a16:colId xmlns:a16="http://schemas.microsoft.com/office/drawing/2014/main" val="3603193937"/>
                    </a:ext>
                  </a:extLst>
                </a:gridCol>
                <a:gridCol w="1028197">
                  <a:extLst>
                    <a:ext uri="{9D8B030D-6E8A-4147-A177-3AD203B41FA5}">
                      <a16:colId xmlns:a16="http://schemas.microsoft.com/office/drawing/2014/main" val="2927948961"/>
                    </a:ext>
                  </a:extLst>
                </a:gridCol>
                <a:gridCol w="989901">
                  <a:extLst>
                    <a:ext uri="{9D8B030D-6E8A-4147-A177-3AD203B41FA5}">
                      <a16:colId xmlns:a16="http://schemas.microsoft.com/office/drawing/2014/main" val="3211916195"/>
                    </a:ext>
                  </a:extLst>
                </a:gridCol>
                <a:gridCol w="1011238">
                  <a:extLst>
                    <a:ext uri="{9D8B030D-6E8A-4147-A177-3AD203B41FA5}">
                      <a16:colId xmlns:a16="http://schemas.microsoft.com/office/drawing/2014/main" val="3719551648"/>
                    </a:ext>
                  </a:extLst>
                </a:gridCol>
              </a:tblGrid>
              <a:tr h="370840">
                <a:tc>
                  <a:txBody>
                    <a:bodyPr/>
                    <a:lstStyle/>
                    <a:p>
                      <a:pPr algn="ctr" fontAlgn="ctr"/>
                      <a:r>
                        <a:rPr lang="ru-RU" sz="900" b="0" i="0" u="none" strike="noStrike" dirty="0">
                          <a:solidFill>
                            <a:srgbClr val="000000"/>
                          </a:solidFill>
                          <a:effectLst/>
                          <a:latin typeface="Times New Roman" panose="02020603050405020304" pitchFamily="18" charset="0"/>
                        </a:rPr>
                        <a:t>Наименование муниципального образования</a:t>
                      </a:r>
                    </a:p>
                  </a:txBody>
                  <a:tcPr marL="9525" marR="9525" marT="9525" marB="0" anchor="ctr"/>
                </a:tc>
                <a:tc>
                  <a:txBody>
                    <a:bodyPr/>
                    <a:lstStyle/>
                    <a:p>
                      <a:pPr algn="ctr" fontAlgn="ctr"/>
                      <a:r>
                        <a:rPr lang="ru-RU" sz="900" b="0" i="0" u="none" strike="noStrike" dirty="0">
                          <a:solidFill>
                            <a:srgbClr val="000000"/>
                          </a:solidFill>
                          <a:effectLst/>
                          <a:latin typeface="Times New Roman" panose="02020603050405020304" pitchFamily="18" charset="0"/>
                        </a:rPr>
                        <a:t>% от максимального количества баллов по разделам</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Место по Приморскому краю</a:t>
                      </a:r>
                    </a:p>
                  </a:txBody>
                  <a:tcPr marL="9525" marR="9525" marT="9525" marB="0" anchor="ctr"/>
                </a:tc>
                <a:tc>
                  <a:txBody>
                    <a:bodyPr/>
                    <a:lstStyle/>
                    <a:p>
                      <a:pPr algn="ctr" fontAlgn="ctr"/>
                      <a:r>
                        <a:rPr lang="ru-RU" sz="900" b="1" i="0" u="none" strike="noStrike" dirty="0">
                          <a:solidFill>
                            <a:srgbClr val="000000"/>
                          </a:solidFill>
                          <a:effectLst/>
                          <a:latin typeface="Times New Roman" panose="02020603050405020304" pitchFamily="18" charset="0"/>
                        </a:rPr>
                        <a:t>Итого по разделам</a:t>
                      </a:r>
                    </a:p>
                  </a:txBody>
                  <a:tcPr marL="9525" marR="9525" marT="9525" marB="0" anchor="ctr"/>
                </a:tc>
                <a:extLst>
                  <a:ext uri="{0D108BD9-81ED-4DB2-BD59-A6C34878D82A}">
                    <a16:rowId xmlns:a16="http://schemas.microsoft.com/office/drawing/2014/main" val="2154772594"/>
                  </a:ext>
                </a:extLst>
              </a:tr>
              <a:tr h="192186">
                <a:tc>
                  <a:txBody>
                    <a:bodyPr/>
                    <a:lstStyle/>
                    <a:p>
                      <a:pPr algn="ctr" fontAlgn="ctr"/>
                      <a:r>
                        <a:rPr lang="ru-RU" sz="900" b="0" i="1" u="none" strike="noStrike" dirty="0">
                          <a:solidFill>
                            <a:srgbClr val="000000"/>
                          </a:solidFill>
                          <a:effectLst/>
                          <a:latin typeface="Times New Roman" panose="02020603050405020304" pitchFamily="18" charset="0"/>
                        </a:rPr>
                        <a:t>Единица измерения</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место</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баллов</a:t>
                      </a:r>
                    </a:p>
                  </a:txBody>
                  <a:tcPr marL="9525" marR="9525" marT="9525" marB="0"/>
                </a:tc>
                <a:extLst>
                  <a:ext uri="{0D108BD9-81ED-4DB2-BD59-A6C34878D82A}">
                    <a16:rowId xmlns:a16="http://schemas.microsoft.com/office/drawing/2014/main" val="35401143"/>
                  </a:ext>
                </a:extLst>
              </a:tr>
              <a:tr h="201336">
                <a:tc>
                  <a:txBody>
                    <a:bodyPr/>
                    <a:lstStyle/>
                    <a:p>
                      <a:pPr algn="ctr" fontAlgn="t"/>
                      <a:r>
                        <a:rPr lang="ru-RU" sz="900" b="0" i="1" u="none" strike="noStrike">
                          <a:solidFill>
                            <a:srgbClr val="000000"/>
                          </a:solidFill>
                          <a:effectLst/>
                          <a:latin typeface="Times New Roman" panose="02020603050405020304" pitchFamily="18" charset="0"/>
                        </a:rPr>
                        <a:t>Максимальное количество баллов</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100,0</a:t>
                      </a:r>
                    </a:p>
                  </a:txBody>
                  <a:tcPr marL="9525" marR="9525" marT="9525" marB="0"/>
                </a:tc>
                <a:tc>
                  <a:txBody>
                    <a:bodyPr/>
                    <a:lstStyle/>
                    <a:p>
                      <a:pPr algn="ctr" fontAlgn="ctr"/>
                      <a:r>
                        <a:rPr lang="ru-RU" sz="900" b="0" i="1" u="none" strike="noStrike" dirty="0">
                          <a:solidFill>
                            <a:srgbClr val="000000"/>
                          </a:solidFill>
                          <a:effectLst/>
                          <a:latin typeface="Times New Roman" panose="02020603050405020304" pitchFamily="18" charset="0"/>
                        </a:rPr>
                        <a:t> </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96,0</a:t>
                      </a:r>
                    </a:p>
                  </a:txBody>
                  <a:tcPr marL="9525" marR="9525" marT="9525" marB="0"/>
                </a:tc>
                <a:extLst>
                  <a:ext uri="{0D108BD9-81ED-4DB2-BD59-A6C34878D82A}">
                    <a16:rowId xmlns:a16="http://schemas.microsoft.com/office/drawing/2014/main" val="1157032090"/>
                  </a:ext>
                </a:extLst>
              </a:tr>
              <a:tr h="192946">
                <a:tc>
                  <a:txBody>
                    <a:bodyPr/>
                    <a:lstStyle/>
                    <a:p>
                      <a:pPr algn="l" fontAlgn="t"/>
                      <a:r>
                        <a:rPr lang="ru-RU" sz="900" b="0" i="0" u="none" strike="noStrike" dirty="0">
                          <a:solidFill>
                            <a:srgbClr val="000000"/>
                          </a:solidFill>
                          <a:effectLst/>
                          <a:latin typeface="Times New Roman" panose="02020603050405020304" pitchFamily="18" charset="0"/>
                        </a:rPr>
                        <a:t>Кавалеровский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100,0</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96,0</a:t>
                      </a:r>
                    </a:p>
                  </a:txBody>
                  <a:tcPr marL="9525" marR="9525" marT="9525" marB="0" anchor="ctr"/>
                </a:tc>
                <a:extLst>
                  <a:ext uri="{0D108BD9-81ED-4DB2-BD59-A6C34878D82A}">
                    <a16:rowId xmlns:a16="http://schemas.microsoft.com/office/drawing/2014/main" val="1869357326"/>
                  </a:ext>
                </a:extLst>
              </a:tr>
              <a:tr h="166055">
                <a:tc>
                  <a:txBody>
                    <a:bodyPr/>
                    <a:lstStyle/>
                    <a:p>
                      <a:pPr algn="l" fontAlgn="t"/>
                      <a:r>
                        <a:rPr lang="ru-RU" sz="900" b="0" i="0" u="none" strike="noStrike">
                          <a:solidFill>
                            <a:srgbClr val="000000"/>
                          </a:solidFill>
                          <a:effectLst/>
                          <a:latin typeface="Times New Roman" panose="02020603050405020304" pitchFamily="18" charset="0"/>
                        </a:rPr>
                        <a:t>Городской округ Спасск-Дальний</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100,0</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96,0</a:t>
                      </a:r>
                    </a:p>
                  </a:txBody>
                  <a:tcPr marL="9525" marR="9525" marT="9525" marB="0" anchor="ctr"/>
                </a:tc>
                <a:extLst>
                  <a:ext uri="{0D108BD9-81ED-4DB2-BD59-A6C34878D82A}">
                    <a16:rowId xmlns:a16="http://schemas.microsoft.com/office/drawing/2014/main" val="1109336803"/>
                  </a:ext>
                </a:extLst>
              </a:tr>
              <a:tr h="209725">
                <a:tc>
                  <a:txBody>
                    <a:bodyPr/>
                    <a:lstStyle/>
                    <a:p>
                      <a:pPr algn="l" fontAlgn="t"/>
                      <a:r>
                        <a:rPr lang="ru-RU" sz="900" b="0" i="0" u="none" strike="noStrike" dirty="0">
                          <a:solidFill>
                            <a:srgbClr val="000000"/>
                          </a:solidFill>
                          <a:effectLst/>
                          <a:latin typeface="Times New Roman" panose="02020603050405020304" pitchFamily="18" charset="0"/>
                        </a:rPr>
                        <a:t>Находкинский городской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100,0</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96,0</a:t>
                      </a:r>
                    </a:p>
                  </a:txBody>
                  <a:tcPr marL="9525" marR="9525" marT="9525" marB="0" anchor="ctr"/>
                </a:tc>
                <a:extLst>
                  <a:ext uri="{0D108BD9-81ED-4DB2-BD59-A6C34878D82A}">
                    <a16:rowId xmlns:a16="http://schemas.microsoft.com/office/drawing/2014/main" val="2949080107"/>
                  </a:ext>
                </a:extLst>
              </a:tr>
              <a:tr h="176714">
                <a:tc>
                  <a:txBody>
                    <a:bodyPr/>
                    <a:lstStyle/>
                    <a:p>
                      <a:pPr algn="l" fontAlgn="t"/>
                      <a:r>
                        <a:rPr lang="ru-RU" sz="900" b="0" i="0" u="none" strike="noStrike" dirty="0">
                          <a:solidFill>
                            <a:srgbClr val="000000"/>
                          </a:solidFill>
                          <a:effectLst/>
                          <a:latin typeface="Times New Roman" panose="02020603050405020304" pitchFamily="18" charset="0"/>
                        </a:rPr>
                        <a:t>Чугуевский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100,0</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96,0</a:t>
                      </a:r>
                    </a:p>
                  </a:txBody>
                  <a:tcPr marL="9525" marR="9525" marT="9525" marB="0" anchor="ctr"/>
                </a:tc>
                <a:extLst>
                  <a:ext uri="{0D108BD9-81ED-4DB2-BD59-A6C34878D82A}">
                    <a16:rowId xmlns:a16="http://schemas.microsoft.com/office/drawing/2014/main" val="396873384"/>
                  </a:ext>
                </a:extLst>
              </a:tr>
              <a:tr h="151001">
                <a:tc>
                  <a:txBody>
                    <a:bodyPr/>
                    <a:lstStyle/>
                    <a:p>
                      <a:pPr algn="l" fontAlgn="t"/>
                      <a:r>
                        <a:rPr lang="ru-RU" sz="900" b="0" i="0" u="none" strike="noStrike">
                          <a:solidFill>
                            <a:srgbClr val="000000"/>
                          </a:solidFill>
                          <a:effectLst/>
                          <a:latin typeface="Times New Roman" panose="02020603050405020304" pitchFamily="18" charset="0"/>
                        </a:rPr>
                        <a:t>Пограничный муниципальный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100,0</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nchor="ctr"/>
                </a:tc>
                <a:tc>
                  <a:txBody>
                    <a:bodyPr/>
                    <a:lstStyle/>
                    <a:p>
                      <a:pPr algn="ctr" fontAlgn="ctr"/>
                      <a:r>
                        <a:rPr lang="ru-RU" sz="900" b="1" i="0" u="none" strike="noStrike" dirty="0">
                          <a:solidFill>
                            <a:srgbClr val="000000"/>
                          </a:solidFill>
                          <a:effectLst/>
                          <a:latin typeface="Times New Roman" panose="02020603050405020304" pitchFamily="18" charset="0"/>
                        </a:rPr>
                        <a:t>96,0</a:t>
                      </a:r>
                    </a:p>
                  </a:txBody>
                  <a:tcPr marL="9525" marR="9525" marT="9525" marB="0" anchor="ctr"/>
                </a:tc>
                <a:extLst>
                  <a:ext uri="{0D108BD9-81ED-4DB2-BD59-A6C34878D82A}">
                    <a16:rowId xmlns:a16="http://schemas.microsoft.com/office/drawing/2014/main" val="1112203584"/>
                  </a:ext>
                </a:extLst>
              </a:tr>
              <a:tr h="198801">
                <a:tc>
                  <a:txBody>
                    <a:bodyPr/>
                    <a:lstStyle/>
                    <a:p>
                      <a:pPr algn="l" fontAlgn="t"/>
                      <a:r>
                        <a:rPr lang="ru-RU" sz="900" b="0" i="0" u="none" strike="noStrike" dirty="0">
                          <a:solidFill>
                            <a:srgbClr val="000000"/>
                          </a:solidFill>
                          <a:effectLst/>
                          <a:latin typeface="Times New Roman" panose="02020603050405020304" pitchFamily="18" charset="0"/>
                        </a:rPr>
                        <a:t>Уссурийский городской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100,0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96,0</a:t>
                      </a:r>
                    </a:p>
                  </a:txBody>
                  <a:tcPr marL="9525" marR="9525" marT="9525" marB="0"/>
                </a:tc>
                <a:extLst>
                  <a:ext uri="{0D108BD9-81ED-4DB2-BD59-A6C34878D82A}">
                    <a16:rowId xmlns:a16="http://schemas.microsoft.com/office/drawing/2014/main" val="4261108192"/>
                  </a:ext>
                </a:extLst>
              </a:tr>
              <a:tr h="151002">
                <a:tc>
                  <a:txBody>
                    <a:bodyPr/>
                    <a:lstStyle/>
                    <a:p>
                      <a:pPr algn="l" fontAlgn="t"/>
                      <a:r>
                        <a:rPr lang="ru-RU" sz="900" b="0" i="0" u="none" strike="noStrike">
                          <a:solidFill>
                            <a:srgbClr val="000000"/>
                          </a:solidFill>
                          <a:effectLst/>
                          <a:latin typeface="Times New Roman" panose="02020603050405020304" pitchFamily="18" charset="0"/>
                        </a:rPr>
                        <a:t>Артёмовский городской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100,0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96,0</a:t>
                      </a:r>
                    </a:p>
                  </a:txBody>
                  <a:tcPr marL="9525" marR="9525" marT="9525" marB="0"/>
                </a:tc>
                <a:extLst>
                  <a:ext uri="{0D108BD9-81ED-4DB2-BD59-A6C34878D82A}">
                    <a16:rowId xmlns:a16="http://schemas.microsoft.com/office/drawing/2014/main" val="2890170702"/>
                  </a:ext>
                </a:extLst>
              </a:tr>
              <a:tr h="173635">
                <a:tc>
                  <a:txBody>
                    <a:bodyPr/>
                    <a:lstStyle/>
                    <a:p>
                      <a:pPr algn="l" fontAlgn="t"/>
                      <a:r>
                        <a:rPr lang="ru-RU" sz="900" b="0" i="0" u="none" strike="noStrike">
                          <a:solidFill>
                            <a:srgbClr val="000000"/>
                          </a:solidFill>
                          <a:effectLst/>
                          <a:latin typeface="Times New Roman" panose="02020603050405020304" pitchFamily="18" charset="0"/>
                        </a:rPr>
                        <a:t>Владивостокский городской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100,0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1-8</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96,0</a:t>
                      </a:r>
                    </a:p>
                  </a:txBody>
                  <a:tcPr marL="9525" marR="9525" marT="9525" marB="0"/>
                </a:tc>
                <a:extLst>
                  <a:ext uri="{0D108BD9-81ED-4DB2-BD59-A6C34878D82A}">
                    <a16:rowId xmlns:a16="http://schemas.microsoft.com/office/drawing/2014/main" val="2826457111"/>
                  </a:ext>
                </a:extLst>
              </a:tr>
              <a:tr h="167780">
                <a:tc>
                  <a:txBody>
                    <a:bodyPr/>
                    <a:lstStyle/>
                    <a:p>
                      <a:pPr algn="l" fontAlgn="t"/>
                      <a:r>
                        <a:rPr lang="ru-RU" sz="900" b="0" i="0" u="none" strike="noStrike">
                          <a:solidFill>
                            <a:srgbClr val="000000"/>
                          </a:solidFill>
                          <a:effectLst/>
                          <a:latin typeface="Times New Roman" panose="02020603050405020304" pitchFamily="18" charset="0"/>
                        </a:rPr>
                        <a:t>Яковлевский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99,0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9-10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95,0</a:t>
                      </a:r>
                    </a:p>
                  </a:txBody>
                  <a:tcPr marL="9525" marR="9525" marT="9525" marB="0"/>
                </a:tc>
                <a:extLst>
                  <a:ext uri="{0D108BD9-81ED-4DB2-BD59-A6C34878D82A}">
                    <a16:rowId xmlns:a16="http://schemas.microsoft.com/office/drawing/2014/main" val="4262485859"/>
                  </a:ext>
                </a:extLst>
              </a:tr>
              <a:tr h="192946">
                <a:tc>
                  <a:txBody>
                    <a:bodyPr/>
                    <a:lstStyle/>
                    <a:p>
                      <a:pPr algn="l" fontAlgn="t"/>
                      <a:r>
                        <a:rPr lang="ru-RU" sz="900" b="0" i="0" u="none" strike="noStrike">
                          <a:solidFill>
                            <a:srgbClr val="000000"/>
                          </a:solidFill>
                          <a:effectLst/>
                          <a:latin typeface="Times New Roman" panose="02020603050405020304" pitchFamily="18" charset="0"/>
                        </a:rPr>
                        <a:t>Партизанский городской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99,0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9-10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95,0</a:t>
                      </a:r>
                    </a:p>
                  </a:txBody>
                  <a:tcPr marL="9525" marR="9525" marT="9525" marB="0"/>
                </a:tc>
                <a:extLst>
                  <a:ext uri="{0D108BD9-81ED-4DB2-BD59-A6C34878D82A}">
                    <a16:rowId xmlns:a16="http://schemas.microsoft.com/office/drawing/2014/main" val="2944412836"/>
                  </a:ext>
                </a:extLst>
              </a:tr>
              <a:tr h="159391">
                <a:tc>
                  <a:txBody>
                    <a:bodyPr/>
                    <a:lstStyle/>
                    <a:p>
                      <a:pPr algn="l" fontAlgn="t"/>
                      <a:r>
                        <a:rPr lang="ru-RU" sz="900" b="0" i="0" u="none" strike="noStrike">
                          <a:solidFill>
                            <a:srgbClr val="000000"/>
                          </a:solidFill>
                          <a:effectLst/>
                          <a:latin typeface="Times New Roman" panose="02020603050405020304" pitchFamily="18" charset="0"/>
                        </a:rPr>
                        <a:t>Хасанский муниципальный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98,4</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11</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94,5</a:t>
                      </a:r>
                    </a:p>
                  </a:txBody>
                  <a:tcPr marL="9525" marR="9525" marT="9525" marB="0"/>
                </a:tc>
                <a:extLst>
                  <a:ext uri="{0D108BD9-81ED-4DB2-BD59-A6C34878D82A}">
                    <a16:rowId xmlns:a16="http://schemas.microsoft.com/office/drawing/2014/main" val="1402534624"/>
                  </a:ext>
                </a:extLst>
              </a:tr>
              <a:tr h="198802">
                <a:tc>
                  <a:txBody>
                    <a:bodyPr/>
                    <a:lstStyle/>
                    <a:p>
                      <a:pPr algn="l" fontAlgn="t"/>
                      <a:r>
                        <a:rPr lang="ru-RU" sz="900" b="0" i="0" u="none" strike="noStrike" dirty="0">
                          <a:solidFill>
                            <a:srgbClr val="000000"/>
                          </a:solidFill>
                          <a:effectLst/>
                          <a:latin typeface="Times New Roman" panose="02020603050405020304" pitchFamily="18" charset="0"/>
                        </a:rPr>
                        <a:t>Надеждинский муниципальный район</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97,9</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12-16</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94,0</a:t>
                      </a:r>
                    </a:p>
                  </a:txBody>
                  <a:tcPr marL="9525" marR="9525" marT="9525" marB="0"/>
                </a:tc>
                <a:extLst>
                  <a:ext uri="{0D108BD9-81ED-4DB2-BD59-A6C34878D82A}">
                    <a16:rowId xmlns:a16="http://schemas.microsoft.com/office/drawing/2014/main" val="2287731044"/>
                  </a:ext>
                </a:extLst>
              </a:tr>
              <a:tr h="161116">
                <a:tc>
                  <a:txBody>
                    <a:bodyPr/>
                    <a:lstStyle/>
                    <a:p>
                      <a:pPr algn="l" fontAlgn="t"/>
                      <a:r>
                        <a:rPr lang="ru-RU" sz="900" b="0" i="0" u="none" strike="noStrike">
                          <a:solidFill>
                            <a:srgbClr val="000000"/>
                          </a:solidFill>
                          <a:effectLst/>
                          <a:latin typeface="Times New Roman" panose="02020603050405020304" pitchFamily="18" charset="0"/>
                        </a:rPr>
                        <a:t>Черниговский муниципальный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97,9</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12-16</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94,0</a:t>
                      </a:r>
                    </a:p>
                  </a:txBody>
                  <a:tcPr marL="9525" marR="9525" marT="9525" marB="0"/>
                </a:tc>
                <a:extLst>
                  <a:ext uri="{0D108BD9-81ED-4DB2-BD59-A6C34878D82A}">
                    <a16:rowId xmlns:a16="http://schemas.microsoft.com/office/drawing/2014/main" val="256390834"/>
                  </a:ext>
                </a:extLst>
              </a:tr>
              <a:tr h="175360">
                <a:tc>
                  <a:txBody>
                    <a:bodyPr/>
                    <a:lstStyle/>
                    <a:p>
                      <a:pPr algn="l" fontAlgn="t"/>
                      <a:r>
                        <a:rPr lang="ru-RU" sz="900" b="0" i="0" u="none" strike="noStrike">
                          <a:solidFill>
                            <a:srgbClr val="000000"/>
                          </a:solidFill>
                          <a:effectLst/>
                          <a:latin typeface="Times New Roman" panose="02020603050405020304" pitchFamily="18" charset="0"/>
                        </a:rPr>
                        <a:t>Дальнереченский муниципальный район</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97,9</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12-16</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94,0</a:t>
                      </a:r>
                    </a:p>
                  </a:txBody>
                  <a:tcPr marL="9525" marR="9525" marT="9525" marB="0"/>
                </a:tc>
                <a:extLst>
                  <a:ext uri="{0D108BD9-81ED-4DB2-BD59-A6C34878D82A}">
                    <a16:rowId xmlns:a16="http://schemas.microsoft.com/office/drawing/2014/main" val="977125941"/>
                  </a:ext>
                </a:extLst>
              </a:tr>
              <a:tr h="203783">
                <a:tc>
                  <a:txBody>
                    <a:bodyPr/>
                    <a:lstStyle/>
                    <a:p>
                      <a:pPr algn="l" fontAlgn="t"/>
                      <a:r>
                        <a:rPr lang="ru-RU" sz="900" b="0" i="0" u="none" strike="noStrike">
                          <a:solidFill>
                            <a:srgbClr val="000000"/>
                          </a:solidFill>
                          <a:effectLst/>
                          <a:latin typeface="Times New Roman" panose="02020603050405020304" pitchFamily="18" charset="0"/>
                        </a:rPr>
                        <a:t>Дальнереченский городской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97,9</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12-16</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94,0</a:t>
                      </a:r>
                    </a:p>
                  </a:txBody>
                  <a:tcPr marL="9525" marR="9525" marT="9525" marB="0"/>
                </a:tc>
                <a:extLst>
                  <a:ext uri="{0D108BD9-81ED-4DB2-BD59-A6C34878D82A}">
                    <a16:rowId xmlns:a16="http://schemas.microsoft.com/office/drawing/2014/main" val="1012690973"/>
                  </a:ext>
                </a:extLst>
              </a:tr>
              <a:tr h="184558">
                <a:tc>
                  <a:txBody>
                    <a:bodyPr/>
                    <a:lstStyle/>
                    <a:p>
                      <a:pPr algn="l" fontAlgn="t"/>
                      <a:r>
                        <a:rPr lang="ru-RU" sz="900" b="0" i="0" u="none" strike="noStrike">
                          <a:solidFill>
                            <a:srgbClr val="000000"/>
                          </a:solidFill>
                          <a:effectLst/>
                          <a:latin typeface="Times New Roman" panose="02020603050405020304" pitchFamily="18" charset="0"/>
                        </a:rPr>
                        <a:t>Хорольский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97,9</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12-16</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94,0</a:t>
                      </a:r>
                    </a:p>
                  </a:txBody>
                  <a:tcPr marL="9525" marR="9525" marT="9525" marB="0"/>
                </a:tc>
                <a:extLst>
                  <a:ext uri="{0D108BD9-81ED-4DB2-BD59-A6C34878D82A}">
                    <a16:rowId xmlns:a16="http://schemas.microsoft.com/office/drawing/2014/main" val="2343022633"/>
                  </a:ext>
                </a:extLst>
              </a:tr>
              <a:tr h="190499">
                <a:tc>
                  <a:txBody>
                    <a:bodyPr/>
                    <a:lstStyle/>
                    <a:p>
                      <a:pPr algn="l" fontAlgn="t"/>
                      <a:r>
                        <a:rPr lang="ru-RU" sz="900" b="0" i="0" u="none" strike="noStrike">
                          <a:solidFill>
                            <a:srgbClr val="000000"/>
                          </a:solidFill>
                          <a:effectLst/>
                          <a:latin typeface="Times New Roman" panose="02020603050405020304" pitchFamily="18" charset="0"/>
                        </a:rPr>
                        <a:t>Городской округ Большой Камень</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97,4</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17</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93,5</a:t>
                      </a:r>
                    </a:p>
                  </a:txBody>
                  <a:tcPr marL="9525" marR="9525" marT="9525" marB="0"/>
                </a:tc>
                <a:extLst>
                  <a:ext uri="{0D108BD9-81ED-4DB2-BD59-A6C34878D82A}">
                    <a16:rowId xmlns:a16="http://schemas.microsoft.com/office/drawing/2014/main" val="3110726892"/>
                  </a:ext>
                </a:extLst>
              </a:tr>
              <a:tr h="192947">
                <a:tc>
                  <a:txBody>
                    <a:bodyPr/>
                    <a:lstStyle/>
                    <a:p>
                      <a:pPr algn="l" fontAlgn="t"/>
                      <a:r>
                        <a:rPr lang="ru-RU" sz="900" b="0" i="0" u="none" strike="noStrike" dirty="0">
                          <a:solidFill>
                            <a:srgbClr val="000000"/>
                          </a:solidFill>
                          <a:effectLst/>
                          <a:latin typeface="Times New Roman" panose="02020603050405020304" pitchFamily="18" charset="0"/>
                        </a:rPr>
                        <a:t>Партизанский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96,9</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18</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93,0</a:t>
                      </a:r>
                    </a:p>
                  </a:txBody>
                  <a:tcPr marL="9525" marR="9525" marT="9525" marB="0"/>
                </a:tc>
                <a:extLst>
                  <a:ext uri="{0D108BD9-81ED-4DB2-BD59-A6C34878D82A}">
                    <a16:rowId xmlns:a16="http://schemas.microsoft.com/office/drawing/2014/main" val="1053037061"/>
                  </a:ext>
                </a:extLst>
              </a:tr>
              <a:tr h="176169">
                <a:tc>
                  <a:txBody>
                    <a:bodyPr/>
                    <a:lstStyle/>
                    <a:p>
                      <a:pPr algn="l" fontAlgn="t"/>
                      <a:r>
                        <a:rPr lang="ru-RU" sz="900" b="0" i="0" u="none" strike="noStrike">
                          <a:solidFill>
                            <a:srgbClr val="000000"/>
                          </a:solidFill>
                          <a:effectLst/>
                          <a:latin typeface="Times New Roman" panose="02020603050405020304" pitchFamily="18" charset="0"/>
                        </a:rPr>
                        <a:t>Анучинский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95,8</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19-20</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92,0</a:t>
                      </a:r>
                    </a:p>
                  </a:txBody>
                  <a:tcPr marL="9525" marR="9525" marT="9525" marB="0"/>
                </a:tc>
                <a:extLst>
                  <a:ext uri="{0D108BD9-81ED-4DB2-BD59-A6C34878D82A}">
                    <a16:rowId xmlns:a16="http://schemas.microsoft.com/office/drawing/2014/main" val="2219284610"/>
                  </a:ext>
                </a:extLst>
              </a:tr>
              <a:tr h="209725">
                <a:tc>
                  <a:txBody>
                    <a:bodyPr/>
                    <a:lstStyle/>
                    <a:p>
                      <a:pPr algn="l" fontAlgn="t"/>
                      <a:r>
                        <a:rPr lang="ru-RU" sz="900" b="0" i="0" u="none" strike="noStrike">
                          <a:solidFill>
                            <a:srgbClr val="000000"/>
                          </a:solidFill>
                          <a:effectLst/>
                          <a:latin typeface="Times New Roman" panose="02020603050405020304" pitchFamily="18" charset="0"/>
                        </a:rPr>
                        <a:t>Ханкайский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95,8</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19-20</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92,0</a:t>
                      </a:r>
                    </a:p>
                  </a:txBody>
                  <a:tcPr marL="9525" marR="9525" marT="9525" marB="0"/>
                </a:tc>
                <a:extLst>
                  <a:ext uri="{0D108BD9-81ED-4DB2-BD59-A6C34878D82A}">
                    <a16:rowId xmlns:a16="http://schemas.microsoft.com/office/drawing/2014/main" val="254697648"/>
                  </a:ext>
                </a:extLst>
              </a:tr>
            </a:tbl>
          </a:graphicData>
        </a:graphic>
      </p:graphicFrame>
      <p:graphicFrame>
        <p:nvGraphicFramePr>
          <p:cNvPr id="10" name="Таблица 9">
            <a:extLst>
              <a:ext uri="{FF2B5EF4-FFF2-40B4-BE49-F238E27FC236}">
                <a16:creationId xmlns:a16="http://schemas.microsoft.com/office/drawing/2014/main" id="{4DA2A964-3110-FF74-31EC-000B6BD96388}"/>
              </a:ext>
            </a:extLst>
          </p:cNvPr>
          <p:cNvGraphicFramePr>
            <a:graphicFrameLocks noGrp="1"/>
          </p:cNvGraphicFramePr>
          <p:nvPr>
            <p:extLst>
              <p:ext uri="{D42A27DB-BD31-4B8C-83A1-F6EECF244321}">
                <p14:modId xmlns:p14="http://schemas.microsoft.com/office/powerpoint/2010/main" val="1619162925"/>
              </p:ext>
            </p:extLst>
          </p:nvPr>
        </p:nvGraphicFramePr>
        <p:xfrm>
          <a:off x="6610524" y="461611"/>
          <a:ext cx="5016617" cy="5117305"/>
        </p:xfrm>
        <a:graphic>
          <a:graphicData uri="http://schemas.openxmlformats.org/drawingml/2006/table">
            <a:tbl>
              <a:tblPr firstRow="1" bandRow="1">
                <a:tableStyleId>{16D9F66E-5EB9-4882-86FB-DCBF35E3C3E4}</a:tableStyleId>
              </a:tblPr>
              <a:tblGrid>
                <a:gridCol w="1705495">
                  <a:extLst>
                    <a:ext uri="{9D8B030D-6E8A-4147-A177-3AD203B41FA5}">
                      <a16:colId xmlns:a16="http://schemas.microsoft.com/office/drawing/2014/main" val="3603193937"/>
                    </a:ext>
                  </a:extLst>
                </a:gridCol>
                <a:gridCol w="1123839">
                  <a:extLst>
                    <a:ext uri="{9D8B030D-6E8A-4147-A177-3AD203B41FA5}">
                      <a16:colId xmlns:a16="http://schemas.microsoft.com/office/drawing/2014/main" val="2927948961"/>
                    </a:ext>
                  </a:extLst>
                </a:gridCol>
                <a:gridCol w="1081980">
                  <a:extLst>
                    <a:ext uri="{9D8B030D-6E8A-4147-A177-3AD203B41FA5}">
                      <a16:colId xmlns:a16="http://schemas.microsoft.com/office/drawing/2014/main" val="3211916195"/>
                    </a:ext>
                  </a:extLst>
                </a:gridCol>
                <a:gridCol w="1105303">
                  <a:extLst>
                    <a:ext uri="{9D8B030D-6E8A-4147-A177-3AD203B41FA5}">
                      <a16:colId xmlns:a16="http://schemas.microsoft.com/office/drawing/2014/main" val="3719551648"/>
                    </a:ext>
                  </a:extLst>
                </a:gridCol>
              </a:tblGrid>
              <a:tr h="623796">
                <a:tc>
                  <a:txBody>
                    <a:bodyPr/>
                    <a:lstStyle/>
                    <a:p>
                      <a:pPr algn="ctr" fontAlgn="ctr"/>
                      <a:r>
                        <a:rPr lang="ru-RU" sz="900" b="0" i="0" u="none" strike="noStrike" dirty="0">
                          <a:solidFill>
                            <a:srgbClr val="000000"/>
                          </a:solidFill>
                          <a:effectLst/>
                          <a:latin typeface="Times New Roman" panose="02020603050405020304" pitchFamily="18" charset="0"/>
                        </a:rPr>
                        <a:t>Наименование муниципального образования</a:t>
                      </a:r>
                    </a:p>
                  </a:txBody>
                  <a:tcPr marL="9525" marR="9525" marT="9525" marB="0" anchor="ctr"/>
                </a:tc>
                <a:tc>
                  <a:txBody>
                    <a:bodyPr/>
                    <a:lstStyle/>
                    <a:p>
                      <a:pPr algn="ctr" fontAlgn="ctr"/>
                      <a:r>
                        <a:rPr lang="ru-RU" sz="900" b="0" i="0" u="none" strike="noStrike" dirty="0">
                          <a:solidFill>
                            <a:srgbClr val="000000"/>
                          </a:solidFill>
                          <a:effectLst/>
                          <a:latin typeface="Times New Roman" panose="02020603050405020304" pitchFamily="18" charset="0"/>
                        </a:rPr>
                        <a:t>% от максимального количества баллов по разделам</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Место по Приморскому краю</a:t>
                      </a:r>
                    </a:p>
                  </a:txBody>
                  <a:tcPr marL="9525" marR="9525" marT="9525" marB="0" anchor="ctr"/>
                </a:tc>
                <a:tc>
                  <a:txBody>
                    <a:bodyPr/>
                    <a:lstStyle/>
                    <a:p>
                      <a:pPr algn="ctr" fontAlgn="ctr"/>
                      <a:r>
                        <a:rPr lang="ru-RU" sz="900" b="1" i="0" u="none" strike="noStrike" dirty="0">
                          <a:solidFill>
                            <a:srgbClr val="000000"/>
                          </a:solidFill>
                          <a:effectLst/>
                          <a:latin typeface="Times New Roman" panose="02020603050405020304" pitchFamily="18" charset="0"/>
                        </a:rPr>
                        <a:t>Итого по разделам</a:t>
                      </a:r>
                    </a:p>
                  </a:txBody>
                  <a:tcPr marL="9525" marR="9525" marT="9525" marB="0" anchor="ctr"/>
                </a:tc>
                <a:extLst>
                  <a:ext uri="{0D108BD9-81ED-4DB2-BD59-A6C34878D82A}">
                    <a16:rowId xmlns:a16="http://schemas.microsoft.com/office/drawing/2014/main" val="2154772594"/>
                  </a:ext>
                </a:extLst>
              </a:tr>
              <a:tr h="284759">
                <a:tc>
                  <a:txBody>
                    <a:bodyPr/>
                    <a:lstStyle/>
                    <a:p>
                      <a:pPr algn="ctr" fontAlgn="ctr"/>
                      <a:r>
                        <a:rPr lang="ru-RU" sz="900" b="0" i="1" u="none" strike="noStrike" dirty="0">
                          <a:solidFill>
                            <a:srgbClr val="000000"/>
                          </a:solidFill>
                          <a:effectLst/>
                          <a:latin typeface="Times New Roman" panose="02020603050405020304" pitchFamily="18" charset="0"/>
                        </a:rPr>
                        <a:t>Единица измерения</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место</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баллов</a:t>
                      </a:r>
                    </a:p>
                  </a:txBody>
                  <a:tcPr marL="9525" marR="9525" marT="9525" marB="0"/>
                </a:tc>
                <a:extLst>
                  <a:ext uri="{0D108BD9-81ED-4DB2-BD59-A6C34878D82A}">
                    <a16:rowId xmlns:a16="http://schemas.microsoft.com/office/drawing/2014/main" val="35401143"/>
                  </a:ext>
                </a:extLst>
              </a:tr>
              <a:tr h="298316">
                <a:tc>
                  <a:txBody>
                    <a:bodyPr/>
                    <a:lstStyle/>
                    <a:p>
                      <a:pPr algn="ctr" fontAlgn="t"/>
                      <a:r>
                        <a:rPr lang="ru-RU" sz="900" b="0" i="1" u="none" strike="noStrike">
                          <a:solidFill>
                            <a:srgbClr val="000000"/>
                          </a:solidFill>
                          <a:effectLst/>
                          <a:latin typeface="Times New Roman" panose="02020603050405020304" pitchFamily="18" charset="0"/>
                        </a:rPr>
                        <a:t>Максимальное количество баллов</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100,0</a:t>
                      </a:r>
                    </a:p>
                  </a:txBody>
                  <a:tcPr marL="9525" marR="9525" marT="9525" marB="0"/>
                </a:tc>
                <a:tc>
                  <a:txBody>
                    <a:bodyPr/>
                    <a:lstStyle/>
                    <a:p>
                      <a:pPr algn="ctr" fontAlgn="ctr"/>
                      <a:r>
                        <a:rPr lang="ru-RU" sz="900" b="0" i="1" u="none" strike="noStrike" dirty="0">
                          <a:solidFill>
                            <a:srgbClr val="000000"/>
                          </a:solidFill>
                          <a:effectLst/>
                          <a:latin typeface="Times New Roman" panose="02020603050405020304" pitchFamily="18" charset="0"/>
                        </a:rPr>
                        <a:t> </a:t>
                      </a:r>
                    </a:p>
                  </a:txBody>
                  <a:tcPr marL="9525" marR="9525" marT="9525" marB="0"/>
                </a:tc>
                <a:tc>
                  <a:txBody>
                    <a:bodyPr/>
                    <a:lstStyle/>
                    <a:p>
                      <a:pPr algn="ctr" fontAlgn="ctr"/>
                      <a:r>
                        <a:rPr lang="ru-RU" sz="900" b="1" i="1" u="none" strike="noStrike" dirty="0">
                          <a:solidFill>
                            <a:srgbClr val="000000"/>
                          </a:solidFill>
                          <a:effectLst/>
                          <a:latin typeface="Times New Roman" panose="02020603050405020304" pitchFamily="18" charset="0"/>
                        </a:rPr>
                        <a:t>96,0</a:t>
                      </a:r>
                    </a:p>
                  </a:txBody>
                  <a:tcPr marL="9525" marR="9525" marT="9525" marB="0"/>
                </a:tc>
                <a:extLst>
                  <a:ext uri="{0D108BD9-81ED-4DB2-BD59-A6C34878D82A}">
                    <a16:rowId xmlns:a16="http://schemas.microsoft.com/office/drawing/2014/main" val="1157032090"/>
                  </a:ext>
                </a:extLst>
              </a:tr>
              <a:tr h="285885">
                <a:tc>
                  <a:txBody>
                    <a:bodyPr/>
                    <a:lstStyle/>
                    <a:p>
                      <a:pPr algn="l" fontAlgn="t"/>
                      <a:r>
                        <a:rPr lang="ru-RU" sz="900" b="0" i="0" u="none" strike="noStrike" dirty="0">
                          <a:solidFill>
                            <a:srgbClr val="000000"/>
                          </a:solidFill>
                          <a:effectLst/>
                          <a:latin typeface="Times New Roman" panose="02020603050405020304" pitchFamily="18" charset="0"/>
                        </a:rPr>
                        <a:t>Пожарский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95,3</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21</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91,5</a:t>
                      </a:r>
                    </a:p>
                  </a:txBody>
                  <a:tcPr marL="9525" marR="9525" marT="9525" marB="0" anchor="ctr"/>
                </a:tc>
                <a:extLst>
                  <a:ext uri="{0D108BD9-81ED-4DB2-BD59-A6C34878D82A}">
                    <a16:rowId xmlns:a16="http://schemas.microsoft.com/office/drawing/2014/main" val="1869357326"/>
                  </a:ext>
                </a:extLst>
              </a:tr>
              <a:tr h="246041">
                <a:tc>
                  <a:txBody>
                    <a:bodyPr/>
                    <a:lstStyle/>
                    <a:p>
                      <a:pPr algn="l" fontAlgn="t"/>
                      <a:r>
                        <a:rPr lang="ru-RU" sz="900" b="0" i="0" u="none" strike="noStrike">
                          <a:solidFill>
                            <a:srgbClr val="000000"/>
                          </a:solidFill>
                          <a:effectLst/>
                          <a:latin typeface="Times New Roman" panose="02020603050405020304" pitchFamily="18" charset="0"/>
                        </a:rPr>
                        <a:t>Спасский муниципальный район</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93,2</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22-23</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89,5</a:t>
                      </a:r>
                    </a:p>
                  </a:txBody>
                  <a:tcPr marL="9525" marR="9525" marT="9525" marB="0" anchor="ctr"/>
                </a:tc>
                <a:extLst>
                  <a:ext uri="{0D108BD9-81ED-4DB2-BD59-A6C34878D82A}">
                    <a16:rowId xmlns:a16="http://schemas.microsoft.com/office/drawing/2014/main" val="1109336803"/>
                  </a:ext>
                </a:extLst>
              </a:tr>
              <a:tr h="310746">
                <a:tc>
                  <a:txBody>
                    <a:bodyPr/>
                    <a:lstStyle/>
                    <a:p>
                      <a:pPr algn="l" fontAlgn="t"/>
                      <a:r>
                        <a:rPr lang="ru-RU" sz="900" b="0" i="0" u="none" strike="noStrike">
                          <a:solidFill>
                            <a:srgbClr val="000000"/>
                          </a:solidFill>
                          <a:effectLst/>
                          <a:latin typeface="Times New Roman" panose="02020603050405020304" pitchFamily="18" charset="0"/>
                        </a:rPr>
                        <a:t>Октябрьский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93,2</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22-23</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89,5</a:t>
                      </a:r>
                    </a:p>
                  </a:txBody>
                  <a:tcPr marL="9525" marR="9525" marT="9525" marB="0" anchor="ctr"/>
                </a:tc>
                <a:extLst>
                  <a:ext uri="{0D108BD9-81ED-4DB2-BD59-A6C34878D82A}">
                    <a16:rowId xmlns:a16="http://schemas.microsoft.com/office/drawing/2014/main" val="2949080107"/>
                  </a:ext>
                </a:extLst>
              </a:tr>
              <a:tr h="420568">
                <a:tc>
                  <a:txBody>
                    <a:bodyPr/>
                    <a:lstStyle/>
                    <a:p>
                      <a:pPr algn="l" fontAlgn="t"/>
                      <a:r>
                        <a:rPr lang="ru-RU" sz="900" b="0" i="0" u="none" strike="noStrike">
                          <a:solidFill>
                            <a:srgbClr val="000000"/>
                          </a:solidFill>
                          <a:effectLst/>
                          <a:latin typeface="Times New Roman" panose="02020603050405020304" pitchFamily="18" charset="0"/>
                        </a:rPr>
                        <a:t>Красноармейский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92,7</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24</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89,0</a:t>
                      </a:r>
                    </a:p>
                  </a:txBody>
                  <a:tcPr marL="9525" marR="9525" marT="9525" marB="0" anchor="ctr"/>
                </a:tc>
                <a:extLst>
                  <a:ext uri="{0D108BD9-81ED-4DB2-BD59-A6C34878D82A}">
                    <a16:rowId xmlns:a16="http://schemas.microsoft.com/office/drawing/2014/main" val="396873384"/>
                  </a:ext>
                </a:extLst>
              </a:tr>
              <a:tr h="223736">
                <a:tc>
                  <a:txBody>
                    <a:bodyPr/>
                    <a:lstStyle/>
                    <a:p>
                      <a:pPr algn="l" fontAlgn="t"/>
                      <a:r>
                        <a:rPr lang="ru-RU" sz="900" b="0" i="0" u="none" strike="noStrike">
                          <a:solidFill>
                            <a:srgbClr val="000000"/>
                          </a:solidFill>
                          <a:effectLst/>
                          <a:latin typeface="Times New Roman" panose="02020603050405020304" pitchFamily="18" charset="0"/>
                        </a:rPr>
                        <a:t>Тернейский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90,1</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25</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86,5</a:t>
                      </a:r>
                    </a:p>
                  </a:txBody>
                  <a:tcPr marL="9525" marR="9525" marT="9525" marB="0" anchor="ctr"/>
                </a:tc>
                <a:extLst>
                  <a:ext uri="{0D108BD9-81ED-4DB2-BD59-A6C34878D82A}">
                    <a16:rowId xmlns:a16="http://schemas.microsoft.com/office/drawing/2014/main" val="1112203584"/>
                  </a:ext>
                </a:extLst>
              </a:tr>
              <a:tr h="294560">
                <a:tc>
                  <a:txBody>
                    <a:bodyPr/>
                    <a:lstStyle/>
                    <a:p>
                      <a:pPr algn="l" fontAlgn="t"/>
                      <a:r>
                        <a:rPr lang="ru-RU" sz="900" b="0" i="0" u="none" strike="noStrike">
                          <a:solidFill>
                            <a:srgbClr val="000000"/>
                          </a:solidFill>
                          <a:effectLst/>
                          <a:latin typeface="Times New Roman" panose="02020603050405020304" pitchFamily="18" charset="0"/>
                        </a:rPr>
                        <a:t>Лесозаводский городской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89,1</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26</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85,5</a:t>
                      </a:r>
                    </a:p>
                  </a:txBody>
                  <a:tcPr marL="9525" marR="9525" marT="9525" marB="0" anchor="ctr"/>
                </a:tc>
                <a:extLst>
                  <a:ext uri="{0D108BD9-81ED-4DB2-BD59-A6C34878D82A}">
                    <a16:rowId xmlns:a16="http://schemas.microsoft.com/office/drawing/2014/main" val="4261108192"/>
                  </a:ext>
                </a:extLst>
              </a:tr>
              <a:tr h="223737">
                <a:tc>
                  <a:txBody>
                    <a:bodyPr/>
                    <a:lstStyle/>
                    <a:p>
                      <a:pPr algn="l" fontAlgn="t"/>
                      <a:r>
                        <a:rPr lang="ru-RU" sz="900" b="0" i="0" u="none" strike="noStrike">
                          <a:solidFill>
                            <a:srgbClr val="000000"/>
                          </a:solidFill>
                          <a:effectLst/>
                          <a:latin typeface="Times New Roman" panose="02020603050405020304" pitchFamily="18" charset="0"/>
                        </a:rPr>
                        <a:t>Лазовский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87,0</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27</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83,5</a:t>
                      </a:r>
                    </a:p>
                  </a:txBody>
                  <a:tcPr marL="9525" marR="9525" marT="9525" marB="0" anchor="ctr"/>
                </a:tc>
                <a:extLst>
                  <a:ext uri="{0D108BD9-81ED-4DB2-BD59-A6C34878D82A}">
                    <a16:rowId xmlns:a16="http://schemas.microsoft.com/office/drawing/2014/main" val="2890170702"/>
                  </a:ext>
                </a:extLst>
              </a:tr>
              <a:tr h="257273">
                <a:tc>
                  <a:txBody>
                    <a:bodyPr/>
                    <a:lstStyle/>
                    <a:p>
                      <a:pPr algn="l" fontAlgn="t"/>
                      <a:r>
                        <a:rPr lang="ru-RU" sz="900" b="0" i="0" u="none" strike="noStrike">
                          <a:solidFill>
                            <a:srgbClr val="000000"/>
                          </a:solidFill>
                          <a:effectLst/>
                          <a:latin typeface="Times New Roman" panose="02020603050405020304" pitchFamily="18" charset="0"/>
                        </a:rPr>
                        <a:t>Арсеньевский городской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84,9</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28</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81,5</a:t>
                      </a:r>
                    </a:p>
                  </a:txBody>
                  <a:tcPr marL="9525" marR="9525" marT="9525" marB="0" anchor="ctr"/>
                </a:tc>
                <a:extLst>
                  <a:ext uri="{0D108BD9-81ED-4DB2-BD59-A6C34878D82A}">
                    <a16:rowId xmlns:a16="http://schemas.microsoft.com/office/drawing/2014/main" val="2826457111"/>
                  </a:ext>
                </a:extLst>
              </a:tr>
              <a:tr h="248597">
                <a:tc>
                  <a:txBody>
                    <a:bodyPr/>
                    <a:lstStyle/>
                    <a:p>
                      <a:pPr algn="l" fontAlgn="t"/>
                      <a:r>
                        <a:rPr lang="ru-RU" sz="900" b="0" i="0" u="none" strike="noStrike">
                          <a:solidFill>
                            <a:srgbClr val="000000"/>
                          </a:solidFill>
                          <a:effectLst/>
                          <a:latin typeface="Times New Roman" panose="02020603050405020304" pitchFamily="18" charset="0"/>
                        </a:rPr>
                        <a:t>Дальнегорский городской округ</a:t>
                      </a:r>
                    </a:p>
                  </a:txBody>
                  <a:tcPr marL="9525" marR="9525" marT="9525" marB="0"/>
                </a:tc>
                <a:tc>
                  <a:txBody>
                    <a:bodyPr/>
                    <a:lstStyle/>
                    <a:p>
                      <a:pPr algn="ctr" fontAlgn="ctr"/>
                      <a:r>
                        <a:rPr lang="ru-RU" sz="900" b="1" i="0" u="none" strike="noStrike" dirty="0">
                          <a:solidFill>
                            <a:srgbClr val="000000"/>
                          </a:solidFill>
                          <a:effectLst/>
                          <a:latin typeface="Times New Roman" panose="02020603050405020304" pitchFamily="18" charset="0"/>
                        </a:rPr>
                        <a:t>83,3</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29</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80,0</a:t>
                      </a:r>
                    </a:p>
                  </a:txBody>
                  <a:tcPr marL="9525" marR="9525" marT="9525" marB="0" anchor="ctr"/>
                </a:tc>
                <a:extLst>
                  <a:ext uri="{0D108BD9-81ED-4DB2-BD59-A6C34878D82A}">
                    <a16:rowId xmlns:a16="http://schemas.microsoft.com/office/drawing/2014/main" val="4262485859"/>
                  </a:ext>
                </a:extLst>
              </a:tr>
              <a:tr h="285885">
                <a:tc>
                  <a:txBody>
                    <a:bodyPr/>
                    <a:lstStyle/>
                    <a:p>
                      <a:pPr algn="l" fontAlgn="t"/>
                      <a:r>
                        <a:rPr lang="ru-RU" sz="900" b="0" i="0" u="none" strike="noStrike">
                          <a:solidFill>
                            <a:srgbClr val="000000"/>
                          </a:solidFill>
                          <a:effectLst/>
                          <a:latin typeface="Times New Roman" panose="02020603050405020304" pitchFamily="18" charset="0"/>
                        </a:rPr>
                        <a:t>Михайловский муниципальный район</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71,9</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30</a:t>
                      </a:r>
                    </a:p>
                  </a:txBody>
                  <a:tcPr marL="9525" marR="9525" marT="9525" marB="0" anchor="ctr"/>
                </a:tc>
                <a:tc>
                  <a:txBody>
                    <a:bodyPr/>
                    <a:lstStyle/>
                    <a:p>
                      <a:pPr algn="ctr" fontAlgn="ctr"/>
                      <a:r>
                        <a:rPr lang="ru-RU" sz="900" b="1" i="0" u="none" strike="noStrike" dirty="0">
                          <a:solidFill>
                            <a:srgbClr val="000000"/>
                          </a:solidFill>
                          <a:effectLst/>
                          <a:latin typeface="Times New Roman" panose="02020603050405020304" pitchFamily="18" charset="0"/>
                        </a:rPr>
                        <a:t>69,0</a:t>
                      </a:r>
                    </a:p>
                  </a:txBody>
                  <a:tcPr marL="9525" marR="9525" marT="9525" marB="0" anchor="ctr"/>
                </a:tc>
                <a:extLst>
                  <a:ext uri="{0D108BD9-81ED-4DB2-BD59-A6C34878D82A}">
                    <a16:rowId xmlns:a16="http://schemas.microsoft.com/office/drawing/2014/main" val="2944412836"/>
                  </a:ext>
                </a:extLst>
              </a:tr>
              <a:tr h="236167">
                <a:tc>
                  <a:txBody>
                    <a:bodyPr/>
                    <a:lstStyle/>
                    <a:p>
                      <a:pPr algn="l" fontAlgn="t"/>
                      <a:r>
                        <a:rPr lang="ru-RU" sz="900" b="0" i="0" u="none" strike="noStrike" dirty="0">
                          <a:solidFill>
                            <a:srgbClr val="000000"/>
                          </a:solidFill>
                          <a:effectLst/>
                          <a:latin typeface="Times New Roman" panose="02020603050405020304" pitchFamily="18" charset="0"/>
                        </a:rPr>
                        <a:t>Городской округ ЗАТО г. Фокино</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66,7</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31</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64,0</a:t>
                      </a:r>
                    </a:p>
                  </a:txBody>
                  <a:tcPr marL="9525" marR="9525" marT="9525" marB="0" anchor="ctr"/>
                </a:tc>
                <a:extLst>
                  <a:ext uri="{0D108BD9-81ED-4DB2-BD59-A6C34878D82A}">
                    <a16:rowId xmlns:a16="http://schemas.microsoft.com/office/drawing/2014/main" val="1402534624"/>
                  </a:ext>
                </a:extLst>
              </a:tr>
              <a:tr h="294562">
                <a:tc>
                  <a:txBody>
                    <a:bodyPr/>
                    <a:lstStyle/>
                    <a:p>
                      <a:pPr algn="l" fontAlgn="t"/>
                      <a:r>
                        <a:rPr lang="ru-RU" sz="900" b="0" i="0" u="none" strike="noStrike">
                          <a:solidFill>
                            <a:srgbClr val="000000"/>
                          </a:solidFill>
                          <a:effectLst/>
                          <a:latin typeface="Times New Roman" panose="02020603050405020304" pitchFamily="18" charset="0"/>
                        </a:rPr>
                        <a:t>Шкотовский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43,8</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32</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42,0</a:t>
                      </a:r>
                    </a:p>
                  </a:txBody>
                  <a:tcPr marL="9525" marR="9525" marT="9525" marB="0" anchor="ctr"/>
                </a:tc>
                <a:extLst>
                  <a:ext uri="{0D108BD9-81ED-4DB2-BD59-A6C34878D82A}">
                    <a16:rowId xmlns:a16="http://schemas.microsoft.com/office/drawing/2014/main" val="2287731044"/>
                  </a:ext>
                </a:extLst>
              </a:tr>
              <a:tr h="238723">
                <a:tc>
                  <a:txBody>
                    <a:bodyPr/>
                    <a:lstStyle/>
                    <a:p>
                      <a:pPr algn="l" fontAlgn="t"/>
                      <a:r>
                        <a:rPr lang="ru-RU" sz="900" b="0" i="0" u="none" strike="noStrike">
                          <a:solidFill>
                            <a:srgbClr val="000000"/>
                          </a:solidFill>
                          <a:effectLst/>
                          <a:latin typeface="Times New Roman" panose="02020603050405020304" pitchFamily="18" charset="0"/>
                        </a:rPr>
                        <a:t>Кировский муниципальный район</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34,4</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33</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33,0</a:t>
                      </a:r>
                    </a:p>
                  </a:txBody>
                  <a:tcPr marL="9525" marR="9525" marT="9525" marB="0" anchor="ctr"/>
                </a:tc>
                <a:extLst>
                  <a:ext uri="{0D108BD9-81ED-4DB2-BD59-A6C34878D82A}">
                    <a16:rowId xmlns:a16="http://schemas.microsoft.com/office/drawing/2014/main" val="256390834"/>
                  </a:ext>
                </a:extLst>
              </a:tr>
              <a:tr h="259828">
                <a:tc>
                  <a:txBody>
                    <a:bodyPr/>
                    <a:lstStyle/>
                    <a:p>
                      <a:pPr algn="l" fontAlgn="t"/>
                      <a:r>
                        <a:rPr lang="ru-RU" sz="900" b="0" i="0" u="none" strike="noStrike">
                          <a:solidFill>
                            <a:srgbClr val="000000"/>
                          </a:solidFill>
                          <a:effectLst/>
                          <a:latin typeface="Times New Roman" panose="02020603050405020304" pitchFamily="18" charset="0"/>
                        </a:rPr>
                        <a:t>Ольгинский муниципальный округ</a:t>
                      </a:r>
                    </a:p>
                  </a:txBody>
                  <a:tcPr marL="9525" marR="9525" marT="9525" marB="0"/>
                </a:tc>
                <a:tc>
                  <a:txBody>
                    <a:bodyPr/>
                    <a:lstStyle/>
                    <a:p>
                      <a:pPr algn="ctr" fontAlgn="ctr"/>
                      <a:r>
                        <a:rPr lang="ru-RU" sz="900" b="1" i="0" u="none" strike="noStrike">
                          <a:solidFill>
                            <a:srgbClr val="000000"/>
                          </a:solidFill>
                          <a:effectLst/>
                          <a:latin typeface="Times New Roman" panose="02020603050405020304" pitchFamily="18" charset="0"/>
                        </a:rPr>
                        <a:t>33,3</a:t>
                      </a:r>
                    </a:p>
                  </a:txBody>
                  <a:tcPr marL="9525" marR="9525" marT="9525" marB="0" anchor="ctr"/>
                </a:tc>
                <a:tc>
                  <a:txBody>
                    <a:bodyPr/>
                    <a:lstStyle/>
                    <a:p>
                      <a:pPr algn="ctr" fontAlgn="ctr"/>
                      <a:r>
                        <a:rPr lang="ru-RU" sz="900" b="1" i="0" u="none" strike="noStrike">
                          <a:solidFill>
                            <a:srgbClr val="000000"/>
                          </a:solidFill>
                          <a:effectLst/>
                          <a:latin typeface="Times New Roman" panose="02020603050405020304" pitchFamily="18" charset="0"/>
                        </a:rPr>
                        <a:t>34</a:t>
                      </a:r>
                    </a:p>
                  </a:txBody>
                  <a:tcPr marL="9525" marR="9525" marT="9525" marB="0" anchor="ctr"/>
                </a:tc>
                <a:tc>
                  <a:txBody>
                    <a:bodyPr/>
                    <a:lstStyle/>
                    <a:p>
                      <a:pPr algn="ctr" fontAlgn="ctr"/>
                      <a:r>
                        <a:rPr lang="ru-RU" sz="900" b="1" i="0" u="none" strike="noStrike" dirty="0">
                          <a:solidFill>
                            <a:srgbClr val="000000"/>
                          </a:solidFill>
                          <a:effectLst/>
                          <a:latin typeface="Times New Roman" panose="02020603050405020304" pitchFamily="18" charset="0"/>
                        </a:rPr>
                        <a:t>32,0</a:t>
                      </a:r>
                    </a:p>
                  </a:txBody>
                  <a:tcPr marL="9525" marR="9525" marT="9525" marB="0" anchor="ctr"/>
                </a:tc>
                <a:extLst>
                  <a:ext uri="{0D108BD9-81ED-4DB2-BD59-A6C34878D82A}">
                    <a16:rowId xmlns:a16="http://schemas.microsoft.com/office/drawing/2014/main" val="977125941"/>
                  </a:ext>
                </a:extLst>
              </a:tr>
            </a:tbl>
          </a:graphicData>
        </a:graphic>
      </p:graphicFrame>
    </p:spTree>
    <p:extLst>
      <p:ext uri="{BB962C8B-B14F-4D97-AF65-F5344CB8AC3E}">
        <p14:creationId xmlns:p14="http://schemas.microsoft.com/office/powerpoint/2010/main" val="3712792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F219B26-D64E-7C8E-6DFA-55B3D497C83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3DBE02D-8AD3-6D1C-B868-0CD26F8730D8}"/>
              </a:ext>
            </a:extLst>
          </p:cNvPr>
          <p:cNvSpPr txBox="1"/>
          <p:nvPr/>
        </p:nvSpPr>
        <p:spPr>
          <a:xfrm>
            <a:off x="1466058" y="91874"/>
            <a:ext cx="8498993" cy="276999"/>
          </a:xfrm>
          <a:prstGeom prst="rect">
            <a:avLst/>
          </a:prstGeom>
          <a:noFill/>
        </p:spPr>
        <p:txBody>
          <a:bodyPr wrap="none" rtlCol="0">
            <a:spAutoFit/>
          </a:bodyPr>
          <a:lstStyle/>
          <a:p>
            <a:r>
              <a:rPr lang="ru-RU" sz="1200" b="1" dirty="0">
                <a:solidFill>
                  <a:srgbClr val="7030A0"/>
                </a:solidFill>
                <a:latin typeface="Times New Roman" panose="02020603050405020304" pitchFamily="18" charset="0"/>
                <a:cs typeface="Times New Roman" panose="02020603050405020304" pitchFamily="18" charset="0"/>
              </a:rPr>
              <a:t>Бюджет Анучинского муниципального округа на 2024год утвержден решением Думы округа от 21.12.2023г № 507-НПА</a:t>
            </a:r>
            <a:endParaRPr lang="ru-RU" sz="1200" dirty="0">
              <a:solidFill>
                <a:srgbClr val="7030A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77FB2AA-EE34-C45A-4CA1-DE6F4F60EBD0}"/>
              </a:ext>
            </a:extLst>
          </p:cNvPr>
          <p:cNvSpPr txBox="1"/>
          <p:nvPr/>
        </p:nvSpPr>
        <p:spPr>
          <a:xfrm>
            <a:off x="2027627" y="381100"/>
            <a:ext cx="6306535" cy="261610"/>
          </a:xfrm>
          <a:prstGeom prst="rect">
            <a:avLst/>
          </a:prstGeom>
          <a:noFill/>
        </p:spPr>
        <p:txBody>
          <a:bodyPr wrap="none" rtlCol="0">
            <a:spAutoFit/>
          </a:bodyPr>
          <a:lstStyle/>
          <a:p>
            <a:r>
              <a:rPr lang="ru-RU" sz="1100" b="1" dirty="0">
                <a:latin typeface="Times New Roman" panose="02020603050405020304" pitchFamily="18" charset="0"/>
                <a:cs typeface="Times New Roman" panose="02020603050405020304" pitchFamily="18" charset="0"/>
              </a:rPr>
              <a:t>Изменение основных характеристик бюджета Анучинского муниципального округа в 2024году</a:t>
            </a:r>
            <a:endParaRPr lang="ru-RU" sz="11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A5F4A9A-A3C7-5CDB-D076-F41F4C6097C3}"/>
              </a:ext>
            </a:extLst>
          </p:cNvPr>
          <p:cNvSpPr txBox="1"/>
          <p:nvPr/>
        </p:nvSpPr>
        <p:spPr>
          <a:xfrm>
            <a:off x="352395" y="615159"/>
            <a:ext cx="10780965" cy="938719"/>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В течении 2024г в решение о бюджете было внесено 8 поправок, обусловленных следующими причинами:</a:t>
            </a:r>
          </a:p>
          <a:p>
            <a:pPr marL="171450" indent="-171450">
              <a:buFontTx/>
              <a:buChar char="-"/>
            </a:pPr>
            <a:r>
              <a:rPr lang="ru-RU" sz="1100" dirty="0">
                <a:latin typeface="Times New Roman" panose="02020603050405020304" pitchFamily="18" charset="0"/>
                <a:cs typeface="Times New Roman" panose="02020603050405020304" pitchFamily="18" charset="0"/>
              </a:rPr>
              <a:t>корректировкой бюджета на суммы безвозмездных поступлений, полученных из федерального и краевого бюджета в течение 2024 года;</a:t>
            </a:r>
          </a:p>
          <a:p>
            <a:pPr marL="171450" indent="-171450">
              <a:buFontTx/>
              <a:buChar char="-"/>
            </a:pPr>
            <a:r>
              <a:rPr lang="ru-RU" sz="1100" dirty="0">
                <a:latin typeface="Times New Roman" panose="02020603050405020304" pitchFamily="18" charset="0"/>
                <a:cs typeface="Times New Roman" panose="02020603050405020304" pitchFamily="18" charset="0"/>
              </a:rPr>
              <a:t>направлением на расходы остатка средств на счете бюджета на 01.01.2024г;</a:t>
            </a:r>
          </a:p>
          <a:p>
            <a:pPr marL="171450" indent="-171450">
              <a:buFontTx/>
              <a:buChar char="-"/>
            </a:pPr>
            <a:r>
              <a:rPr lang="ru-RU" sz="1100" dirty="0">
                <a:latin typeface="Times New Roman" panose="02020603050405020304" pitchFamily="18" charset="0"/>
                <a:cs typeface="Times New Roman" panose="02020603050405020304" pitchFamily="18" charset="0"/>
              </a:rPr>
              <a:t>корректировкой плановых назначений по доходам по предложениям главных администраторов доходов бюджета;</a:t>
            </a:r>
          </a:p>
          <a:p>
            <a:pPr marL="171450" indent="-171450">
              <a:buFontTx/>
              <a:buChar char="-"/>
            </a:pPr>
            <a:r>
              <a:rPr lang="ru-RU" sz="1100" dirty="0">
                <a:latin typeface="Times New Roman" panose="02020603050405020304" pitchFamily="18" charset="0"/>
                <a:cs typeface="Times New Roman" panose="02020603050405020304" pitchFamily="18" charset="0"/>
              </a:rPr>
              <a:t>внесение изменений в муниципальные программы по предложениям администраторов программ.</a:t>
            </a:r>
          </a:p>
        </p:txBody>
      </p:sp>
      <p:sp>
        <p:nvSpPr>
          <p:cNvPr id="6" name="TextBox 5">
            <a:extLst>
              <a:ext uri="{FF2B5EF4-FFF2-40B4-BE49-F238E27FC236}">
                <a16:creationId xmlns:a16="http://schemas.microsoft.com/office/drawing/2014/main" id="{E1695ADF-8BC3-DC80-7266-79529C233D55}"/>
              </a:ext>
            </a:extLst>
          </p:cNvPr>
          <p:cNvSpPr txBox="1"/>
          <p:nvPr/>
        </p:nvSpPr>
        <p:spPr>
          <a:xfrm>
            <a:off x="2926647" y="1505262"/>
            <a:ext cx="4370235" cy="276999"/>
          </a:xfrm>
          <a:prstGeom prst="rect">
            <a:avLst/>
          </a:prstGeom>
          <a:noFill/>
        </p:spPr>
        <p:txBody>
          <a:bodyPr wrap="none" rtlCol="0">
            <a:spAutoFit/>
          </a:bodyPr>
          <a:lstStyle/>
          <a:p>
            <a:r>
              <a:rPr lang="ru-RU" sz="1200" b="1" dirty="0">
                <a:latin typeface="Times New Roman" panose="02020603050405020304" pitchFamily="18" charset="0"/>
                <a:cs typeface="Times New Roman" panose="02020603050405020304" pitchFamily="18" charset="0"/>
              </a:rPr>
              <a:t>Основные показатели исполнения бюджета за 2024год (руб.)</a:t>
            </a:r>
            <a:endParaRPr lang="ru-RU" sz="1200" dirty="0">
              <a:latin typeface="Times New Roman" panose="02020603050405020304" pitchFamily="18" charset="0"/>
              <a:cs typeface="Times New Roman" panose="02020603050405020304" pitchFamily="18" charset="0"/>
            </a:endParaRPr>
          </a:p>
        </p:txBody>
      </p:sp>
      <p:graphicFrame>
        <p:nvGraphicFramePr>
          <p:cNvPr id="7" name="Таблица 7">
            <a:extLst>
              <a:ext uri="{FF2B5EF4-FFF2-40B4-BE49-F238E27FC236}">
                <a16:creationId xmlns:a16="http://schemas.microsoft.com/office/drawing/2014/main" id="{C9E7C320-7A0E-5A8B-EBB4-1C6AFEEF0A79}"/>
              </a:ext>
            </a:extLst>
          </p:cNvPr>
          <p:cNvGraphicFramePr>
            <a:graphicFrameLocks noGrp="1"/>
          </p:cNvGraphicFramePr>
          <p:nvPr>
            <p:extLst>
              <p:ext uri="{D42A27DB-BD31-4B8C-83A1-F6EECF244321}">
                <p14:modId xmlns:p14="http://schemas.microsoft.com/office/powerpoint/2010/main" val="3595856029"/>
              </p:ext>
            </p:extLst>
          </p:nvPr>
        </p:nvGraphicFramePr>
        <p:xfrm>
          <a:off x="282414" y="1805354"/>
          <a:ext cx="11504117" cy="1465557"/>
        </p:xfrm>
        <a:graphic>
          <a:graphicData uri="http://schemas.openxmlformats.org/drawingml/2006/table">
            <a:tbl>
              <a:tblPr firstRow="1" bandRow="1">
                <a:tableStyleId>{69CF1AB2-1976-4502-BF36-3FF5EA218861}</a:tableStyleId>
              </a:tblPr>
              <a:tblGrid>
                <a:gridCol w="1705777">
                  <a:extLst>
                    <a:ext uri="{9D8B030D-6E8A-4147-A177-3AD203B41FA5}">
                      <a16:colId xmlns:a16="http://schemas.microsoft.com/office/drawing/2014/main" val="1833952887"/>
                    </a:ext>
                  </a:extLst>
                </a:gridCol>
                <a:gridCol w="3020037">
                  <a:extLst>
                    <a:ext uri="{9D8B030D-6E8A-4147-A177-3AD203B41FA5}">
                      <a16:colId xmlns:a16="http://schemas.microsoft.com/office/drawing/2014/main" val="1075647234"/>
                    </a:ext>
                  </a:extLst>
                </a:gridCol>
                <a:gridCol w="2801922">
                  <a:extLst>
                    <a:ext uri="{9D8B030D-6E8A-4147-A177-3AD203B41FA5}">
                      <a16:colId xmlns:a16="http://schemas.microsoft.com/office/drawing/2014/main" val="1019925663"/>
                    </a:ext>
                  </a:extLst>
                </a:gridCol>
                <a:gridCol w="1031846">
                  <a:extLst>
                    <a:ext uri="{9D8B030D-6E8A-4147-A177-3AD203B41FA5}">
                      <a16:colId xmlns:a16="http://schemas.microsoft.com/office/drawing/2014/main" val="2951349422"/>
                    </a:ext>
                  </a:extLst>
                </a:gridCol>
                <a:gridCol w="1434518">
                  <a:extLst>
                    <a:ext uri="{9D8B030D-6E8A-4147-A177-3AD203B41FA5}">
                      <a16:colId xmlns:a16="http://schemas.microsoft.com/office/drawing/2014/main" val="2191623933"/>
                    </a:ext>
                  </a:extLst>
                </a:gridCol>
                <a:gridCol w="1510017">
                  <a:extLst>
                    <a:ext uri="{9D8B030D-6E8A-4147-A177-3AD203B41FA5}">
                      <a16:colId xmlns:a16="http://schemas.microsoft.com/office/drawing/2014/main" val="1419694988"/>
                    </a:ext>
                  </a:extLst>
                </a:gridCol>
              </a:tblGrid>
              <a:tr h="527214">
                <a:tc>
                  <a:txBody>
                    <a:bodyPr/>
                    <a:lstStyle/>
                    <a:p>
                      <a:pPr algn="ctr"/>
                      <a:r>
                        <a:rPr lang="ru-RU" sz="1000" dirty="0">
                          <a:latin typeface="Times New Roman" panose="02020603050405020304" pitchFamily="18" charset="0"/>
                          <a:cs typeface="Times New Roman" panose="02020603050405020304" pitchFamily="18" charset="0"/>
                        </a:rPr>
                        <a:t>Наименование показателя</a:t>
                      </a:r>
                    </a:p>
                  </a:txBody>
                  <a:tcPr/>
                </a:tc>
                <a:tc>
                  <a:txBody>
                    <a:bodyPr/>
                    <a:lstStyle/>
                    <a:p>
                      <a:pPr algn="ctr"/>
                      <a:r>
                        <a:rPr lang="ru-RU" sz="1000" dirty="0">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latin typeface="Times New Roman" panose="02020603050405020304" pitchFamily="18" charset="0"/>
                          <a:cs typeface="Times New Roman" panose="02020603050405020304" pitchFamily="18" charset="0"/>
                        </a:rPr>
                        <a:t>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исполнения к первоначальному плану</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исполнения к уточненному плану</a:t>
                      </a:r>
                    </a:p>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80972125"/>
                  </a:ext>
                </a:extLst>
              </a:tr>
              <a:tr h="227534">
                <a:tc>
                  <a:txBody>
                    <a:bodyPr/>
                    <a:lstStyle/>
                    <a:p>
                      <a:pPr algn="ctr"/>
                      <a:r>
                        <a:rPr lang="ru-RU" sz="1000" b="1" dirty="0">
                          <a:latin typeface="Times New Roman" panose="02020603050405020304" pitchFamily="18" charset="0"/>
                          <a:cs typeface="Times New Roman" panose="02020603050405020304" pitchFamily="18" charset="0"/>
                        </a:rPr>
                        <a:t>доходы</a:t>
                      </a:r>
                      <a:endParaRPr lang="ru-RU" sz="1000" b="1" i="1" dirty="0">
                        <a:latin typeface="Times New Roman" panose="02020603050405020304" pitchFamily="18" charset="0"/>
                        <a:cs typeface="Times New Roman" panose="02020603050405020304" pitchFamily="18" charset="0"/>
                      </a:endParaRPr>
                    </a:p>
                  </a:txBody>
                  <a:tcPr/>
                </a:tc>
                <a:tc>
                  <a:txBody>
                    <a:bodyPr/>
                    <a:lstStyle/>
                    <a:p>
                      <a:pPr algn="ctr"/>
                      <a:r>
                        <a:rPr lang="ru-RU" sz="1000" b="1" i="1" dirty="0">
                          <a:latin typeface="Times New Roman" panose="02020603050405020304" pitchFamily="18" charset="0"/>
                          <a:cs typeface="Times New Roman" panose="02020603050405020304" pitchFamily="18" charset="0"/>
                        </a:rPr>
                        <a:t>925571480,32</a:t>
                      </a:r>
                    </a:p>
                  </a:txBody>
                  <a:tcPr/>
                </a:tc>
                <a:tc>
                  <a:txBody>
                    <a:bodyPr/>
                    <a:lstStyle/>
                    <a:p>
                      <a:pPr algn="ctr"/>
                      <a:r>
                        <a:rPr lang="ru-RU" sz="1000" b="1" i="1" kern="1200" dirty="0">
                          <a:solidFill>
                            <a:schemeClr val="dk1"/>
                          </a:solidFill>
                          <a:latin typeface="Times New Roman" pitchFamily="18" charset="0"/>
                          <a:ea typeface="+mn-ea"/>
                          <a:cs typeface="Times New Roman" pitchFamily="18" charset="0"/>
                        </a:rPr>
                        <a:t>730549534,78 </a:t>
                      </a:r>
                      <a:endParaRPr lang="ru-RU" sz="1000" b="1" i="1" dirty="0">
                        <a:latin typeface="Times New Roman" pitchFamily="18" charset="0"/>
                        <a:cs typeface="Times New Roman" pitchFamily="18" charset="0"/>
                      </a:endParaRPr>
                    </a:p>
                  </a:txBody>
                  <a:tcPr/>
                </a:tc>
                <a:tc>
                  <a:txBody>
                    <a:bodyPr/>
                    <a:lstStyle/>
                    <a:p>
                      <a:pPr algn="ctr"/>
                      <a:r>
                        <a:rPr lang="ru-RU" sz="1000" b="1" i="1" dirty="0">
                          <a:latin typeface="Times New Roman" panose="02020603050405020304" pitchFamily="18" charset="0"/>
                          <a:cs typeface="Times New Roman" panose="02020603050405020304" pitchFamily="18" charset="0"/>
                        </a:rPr>
                        <a:t>978198173,14</a:t>
                      </a:r>
                    </a:p>
                  </a:txBody>
                  <a:tcPr/>
                </a:tc>
                <a:tc>
                  <a:txBody>
                    <a:bodyPr/>
                    <a:lstStyle/>
                    <a:p>
                      <a:pPr algn="ctr"/>
                      <a:r>
                        <a:rPr lang="ru-RU" sz="1000" b="1" i="1" dirty="0">
                          <a:latin typeface="Times New Roman" panose="02020603050405020304" pitchFamily="18" charset="0"/>
                          <a:cs typeface="Times New Roman" panose="02020603050405020304" pitchFamily="18" charset="0"/>
                        </a:rPr>
                        <a:t>105,69</a:t>
                      </a:r>
                    </a:p>
                  </a:txBody>
                  <a:tcPr/>
                </a:tc>
                <a:tc>
                  <a:txBody>
                    <a:bodyPr/>
                    <a:lstStyle/>
                    <a:p>
                      <a:pPr algn="ctr"/>
                      <a:r>
                        <a:rPr lang="ru-RU" sz="1000" b="1" i="1" dirty="0">
                          <a:latin typeface="Times New Roman" panose="02020603050405020304" pitchFamily="18" charset="0"/>
                          <a:cs typeface="Times New Roman" panose="02020603050405020304" pitchFamily="18" charset="0"/>
                        </a:rPr>
                        <a:t>101,41</a:t>
                      </a:r>
                    </a:p>
                  </a:txBody>
                  <a:tcPr/>
                </a:tc>
                <a:extLst>
                  <a:ext uri="{0D108BD9-81ED-4DB2-BD59-A6C34878D82A}">
                    <a16:rowId xmlns:a16="http://schemas.microsoft.com/office/drawing/2014/main" val="2146369777"/>
                  </a:ext>
                </a:extLst>
              </a:tr>
              <a:tr h="276837">
                <a:tc>
                  <a:txBody>
                    <a:bodyPr/>
                    <a:lstStyle/>
                    <a:p>
                      <a:pPr algn="ctr"/>
                      <a:r>
                        <a:rPr lang="ru-RU" sz="1000" b="1">
                          <a:latin typeface="Times New Roman" panose="02020603050405020304" pitchFamily="18" charset="0"/>
                          <a:cs typeface="Times New Roman" panose="02020603050405020304" pitchFamily="18" charset="0"/>
                        </a:rPr>
                        <a:t>расходы</a:t>
                      </a:r>
                      <a:endParaRPr lang="ru-RU" sz="1000" b="1" i="1" dirty="0">
                        <a:latin typeface="Times New Roman" panose="02020603050405020304" pitchFamily="18" charset="0"/>
                        <a:cs typeface="Times New Roman" panose="02020603050405020304" pitchFamily="18" charset="0"/>
                      </a:endParaRPr>
                    </a:p>
                  </a:txBody>
                  <a:tcPr/>
                </a:tc>
                <a:tc>
                  <a:txBody>
                    <a:bodyPr/>
                    <a:lstStyle/>
                    <a:p>
                      <a:pPr algn="ctr"/>
                      <a:r>
                        <a:rPr lang="ru-RU" sz="1000" b="1" i="1" dirty="0">
                          <a:latin typeface="Times New Roman" panose="02020603050405020304" pitchFamily="18" charset="0"/>
                          <a:cs typeface="Times New Roman" panose="02020603050405020304" pitchFamily="18" charset="0"/>
                        </a:rPr>
                        <a:t>925571480,32</a:t>
                      </a:r>
                    </a:p>
                  </a:txBody>
                  <a:tcPr/>
                </a:tc>
                <a:tc>
                  <a:txBody>
                    <a:bodyPr/>
                    <a:lstStyle/>
                    <a:p>
                      <a:pPr algn="ctr"/>
                      <a:r>
                        <a:rPr lang="ru-RU" sz="1000" b="1" i="1" kern="1200" dirty="0">
                          <a:solidFill>
                            <a:schemeClr val="dk1"/>
                          </a:solidFill>
                          <a:latin typeface="Times New Roman" pitchFamily="18" charset="0"/>
                          <a:ea typeface="+mn-ea"/>
                          <a:cs typeface="Times New Roman" pitchFamily="18" charset="0"/>
                        </a:rPr>
                        <a:t>1027593519,95</a:t>
                      </a:r>
                      <a:endParaRPr lang="ru-RU" sz="1000" b="1" i="1" dirty="0">
                        <a:latin typeface="Times New Roman" pitchFamily="18" charset="0"/>
                        <a:cs typeface="Times New Roman" pitchFamily="18" charset="0"/>
                      </a:endParaRPr>
                    </a:p>
                  </a:txBody>
                  <a:tcPr/>
                </a:tc>
                <a:tc>
                  <a:txBody>
                    <a:bodyPr/>
                    <a:lstStyle/>
                    <a:p>
                      <a:pPr algn="ctr"/>
                      <a:r>
                        <a:rPr lang="ru-RU" sz="1000" b="1" i="1" dirty="0">
                          <a:latin typeface="Times New Roman" panose="02020603050405020304" pitchFamily="18" charset="0"/>
                          <a:cs typeface="Times New Roman" panose="02020603050405020304" pitchFamily="18" charset="0"/>
                        </a:rPr>
                        <a:t>981286992,47</a:t>
                      </a:r>
                    </a:p>
                  </a:txBody>
                  <a:tcPr/>
                </a:tc>
                <a:tc>
                  <a:txBody>
                    <a:bodyPr/>
                    <a:lstStyle/>
                    <a:p>
                      <a:pPr algn="ctr"/>
                      <a:r>
                        <a:rPr lang="ru-RU" sz="1000" b="1" i="1" dirty="0">
                          <a:latin typeface="Times New Roman" panose="02020603050405020304" pitchFamily="18" charset="0"/>
                          <a:cs typeface="Times New Roman" panose="02020603050405020304" pitchFamily="18" charset="0"/>
                        </a:rPr>
                        <a:t>106,02</a:t>
                      </a:r>
                    </a:p>
                  </a:txBody>
                  <a:tcPr/>
                </a:tc>
                <a:tc>
                  <a:txBody>
                    <a:bodyPr/>
                    <a:lstStyle/>
                    <a:p>
                      <a:pPr algn="ctr"/>
                      <a:r>
                        <a:rPr lang="ru-RU" sz="1000" b="1" i="1" dirty="0">
                          <a:latin typeface="Times New Roman" panose="02020603050405020304" pitchFamily="18" charset="0"/>
                          <a:cs typeface="Times New Roman" panose="02020603050405020304" pitchFamily="18" charset="0"/>
                        </a:rPr>
                        <a:t>98,21</a:t>
                      </a:r>
                    </a:p>
                  </a:txBody>
                  <a:tcPr/>
                </a:tc>
                <a:extLst>
                  <a:ext uri="{0D108BD9-81ED-4DB2-BD59-A6C34878D82A}">
                    <a16:rowId xmlns:a16="http://schemas.microsoft.com/office/drawing/2014/main" val="3869437633"/>
                  </a:ext>
                </a:extLst>
              </a:tr>
              <a:tr h="370840">
                <a:tc>
                  <a:txBody>
                    <a:bodyPr/>
                    <a:lstStyle/>
                    <a:p>
                      <a:pPr algn="just"/>
                      <a:r>
                        <a:rPr lang="ru-RU" sz="1000" b="1" dirty="0">
                          <a:latin typeface="Times New Roman" panose="02020603050405020304" pitchFamily="18" charset="0"/>
                          <a:cs typeface="Times New Roman" panose="02020603050405020304" pitchFamily="18" charset="0"/>
                        </a:rPr>
                        <a:t>ДЕФИЦИТ (-)</a:t>
                      </a:r>
                    </a:p>
                    <a:p>
                      <a:pPr algn="just"/>
                      <a:r>
                        <a:rPr lang="ru-RU" sz="1000" b="1" dirty="0">
                          <a:latin typeface="Times New Roman" panose="02020603050405020304" pitchFamily="18" charset="0"/>
                          <a:cs typeface="Times New Roman" panose="02020603050405020304" pitchFamily="18" charset="0"/>
                        </a:rPr>
                        <a:t>ПРОФИЦИТ (+)</a:t>
                      </a:r>
                      <a:endParaRPr lang="ru-RU" sz="1000" b="1" i="1" dirty="0">
                        <a:latin typeface="Times New Roman" panose="02020603050405020304" pitchFamily="18" charset="0"/>
                        <a:cs typeface="Times New Roman" panose="02020603050405020304" pitchFamily="18" charset="0"/>
                      </a:endParaRPr>
                    </a:p>
                  </a:txBody>
                  <a:tcPr/>
                </a:tc>
                <a:tc>
                  <a:txBody>
                    <a:bodyPr/>
                    <a:lstStyle/>
                    <a:p>
                      <a:pPr algn="ctr"/>
                      <a:r>
                        <a:rPr lang="ru-RU" sz="1000" b="1" i="1" dirty="0">
                          <a:latin typeface="Times New Roman" panose="02020603050405020304" pitchFamily="18" charset="0"/>
                          <a:cs typeface="Times New Roman" panose="02020603050405020304" pitchFamily="18" charset="0"/>
                        </a:rPr>
                        <a:t>0,00</a:t>
                      </a:r>
                    </a:p>
                  </a:txBody>
                  <a:tcPr/>
                </a:tc>
                <a:tc>
                  <a:txBody>
                    <a:bodyPr/>
                    <a:lstStyle/>
                    <a:p>
                      <a:pPr algn="ctr"/>
                      <a:r>
                        <a:rPr lang="ru-RU" sz="1000" b="1" i="1" dirty="0">
                          <a:latin typeface="Times New Roman" panose="02020603050405020304" pitchFamily="18" charset="0"/>
                          <a:cs typeface="Times New Roman" panose="02020603050405020304" pitchFamily="18" charset="0"/>
                        </a:rPr>
                        <a:t>-62997155,28</a:t>
                      </a:r>
                    </a:p>
                  </a:txBody>
                  <a:tcPr/>
                </a:tc>
                <a:tc>
                  <a:txBody>
                    <a:bodyPr/>
                    <a:lstStyle/>
                    <a:p>
                      <a:pPr algn="ctr"/>
                      <a:r>
                        <a:rPr lang="ru-RU" sz="1000" b="1" i="1" dirty="0">
                          <a:latin typeface="Times New Roman" panose="02020603050405020304" pitchFamily="18" charset="0"/>
                          <a:cs typeface="Times New Roman" panose="02020603050405020304" pitchFamily="18" charset="0"/>
                        </a:rPr>
                        <a:t>-3088819,33</a:t>
                      </a:r>
                    </a:p>
                  </a:txBody>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tc>
                <a:tc>
                  <a:txBody>
                    <a:bodyPr/>
                    <a:lstStyle/>
                    <a:p>
                      <a:pPr algn="ctr"/>
                      <a:endParaRPr lang="ru-RU" sz="1000" b="1"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8046154"/>
                  </a:ext>
                </a:extLst>
              </a:tr>
            </a:tbl>
          </a:graphicData>
        </a:graphic>
      </p:graphicFrame>
      <p:graphicFrame>
        <p:nvGraphicFramePr>
          <p:cNvPr id="10" name="Диаграмма 9">
            <a:extLst>
              <a:ext uri="{FF2B5EF4-FFF2-40B4-BE49-F238E27FC236}">
                <a16:creationId xmlns:a16="http://schemas.microsoft.com/office/drawing/2014/main" id="{48A1D1C9-6B48-DDBF-D0D2-5BD5D20A7CF3}"/>
              </a:ext>
            </a:extLst>
          </p:cNvPr>
          <p:cNvGraphicFramePr/>
          <p:nvPr>
            <p:extLst>
              <p:ext uri="{D42A27DB-BD31-4B8C-83A1-F6EECF244321}">
                <p14:modId xmlns:p14="http://schemas.microsoft.com/office/powerpoint/2010/main" val="602645756"/>
              </p:ext>
            </p:extLst>
          </p:nvPr>
        </p:nvGraphicFramePr>
        <p:xfrm>
          <a:off x="1544320" y="3522387"/>
          <a:ext cx="8128000" cy="32814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7274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EF9A162-6CA1-87F7-83F4-B603F09746D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8167BEF2-A569-2E95-7968-9F9840DDA366}"/>
              </a:ext>
            </a:extLst>
          </p:cNvPr>
          <p:cNvSpPr txBox="1"/>
          <p:nvPr/>
        </p:nvSpPr>
        <p:spPr>
          <a:xfrm>
            <a:off x="2979954" y="67352"/>
            <a:ext cx="6482828"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Исполнение бюджета по доходам за 2024год (руб.)</a:t>
            </a:r>
          </a:p>
        </p:txBody>
      </p:sp>
      <p:graphicFrame>
        <p:nvGraphicFramePr>
          <p:cNvPr id="4" name="Таблица 7">
            <a:extLst>
              <a:ext uri="{FF2B5EF4-FFF2-40B4-BE49-F238E27FC236}">
                <a16:creationId xmlns:a16="http://schemas.microsoft.com/office/drawing/2014/main" id="{01B7BB56-4709-DF3E-CA0E-D77043DF25AF}"/>
              </a:ext>
            </a:extLst>
          </p:cNvPr>
          <p:cNvGraphicFramePr>
            <a:graphicFrameLocks noGrp="1"/>
          </p:cNvGraphicFramePr>
          <p:nvPr>
            <p:extLst>
              <p:ext uri="{D42A27DB-BD31-4B8C-83A1-F6EECF244321}">
                <p14:modId xmlns:p14="http://schemas.microsoft.com/office/powerpoint/2010/main" val="3172024239"/>
              </p:ext>
            </p:extLst>
          </p:nvPr>
        </p:nvGraphicFramePr>
        <p:xfrm>
          <a:off x="469309" y="524793"/>
          <a:ext cx="11504117" cy="1785597"/>
        </p:xfrm>
        <a:graphic>
          <a:graphicData uri="http://schemas.openxmlformats.org/drawingml/2006/table">
            <a:tbl>
              <a:tblPr firstRow="1" bandRow="1">
                <a:tableStyleId>{69CF1AB2-1976-4502-BF36-3FF5EA218861}</a:tableStyleId>
              </a:tblPr>
              <a:tblGrid>
                <a:gridCol w="2160640">
                  <a:extLst>
                    <a:ext uri="{9D8B030D-6E8A-4147-A177-3AD203B41FA5}">
                      <a16:colId xmlns:a16="http://schemas.microsoft.com/office/drawing/2014/main" val="1833952887"/>
                    </a:ext>
                  </a:extLst>
                </a:gridCol>
                <a:gridCol w="1792868">
                  <a:extLst>
                    <a:ext uri="{9D8B030D-6E8A-4147-A177-3AD203B41FA5}">
                      <a16:colId xmlns:a16="http://schemas.microsoft.com/office/drawing/2014/main" val="1075647234"/>
                    </a:ext>
                  </a:extLst>
                </a:gridCol>
                <a:gridCol w="1996826">
                  <a:extLst>
                    <a:ext uri="{9D8B030D-6E8A-4147-A177-3AD203B41FA5}">
                      <a16:colId xmlns:a16="http://schemas.microsoft.com/office/drawing/2014/main" val="1019925663"/>
                    </a:ext>
                  </a:extLst>
                </a:gridCol>
                <a:gridCol w="1795516">
                  <a:extLst>
                    <a:ext uri="{9D8B030D-6E8A-4147-A177-3AD203B41FA5}">
                      <a16:colId xmlns:a16="http://schemas.microsoft.com/office/drawing/2014/main" val="2951349422"/>
                    </a:ext>
                  </a:extLst>
                </a:gridCol>
                <a:gridCol w="1736521">
                  <a:extLst>
                    <a:ext uri="{9D8B030D-6E8A-4147-A177-3AD203B41FA5}">
                      <a16:colId xmlns:a16="http://schemas.microsoft.com/office/drawing/2014/main" val="2191623933"/>
                    </a:ext>
                  </a:extLst>
                </a:gridCol>
                <a:gridCol w="2021746">
                  <a:extLst>
                    <a:ext uri="{9D8B030D-6E8A-4147-A177-3AD203B41FA5}">
                      <a16:colId xmlns:a16="http://schemas.microsoft.com/office/drawing/2014/main" val="1419694988"/>
                    </a:ext>
                  </a:extLst>
                </a:gridCol>
              </a:tblGrid>
              <a:tr h="527214">
                <a:tc>
                  <a:txBody>
                    <a:bodyPr/>
                    <a:lstStyle/>
                    <a:p>
                      <a:pPr algn="ctr"/>
                      <a:r>
                        <a:rPr lang="ru-RU" sz="1050" dirty="0">
                          <a:latin typeface="Times New Roman" panose="02020603050405020304" pitchFamily="18" charset="0"/>
                          <a:cs typeface="Times New Roman" panose="02020603050405020304" pitchFamily="18" charset="0"/>
                        </a:rPr>
                        <a:t>Наименование показателя</a:t>
                      </a:r>
                    </a:p>
                  </a:txBody>
                  <a:tcPr/>
                </a:tc>
                <a:tc>
                  <a:txBody>
                    <a:bodyPr/>
                    <a:lstStyle/>
                    <a:p>
                      <a:pPr algn="ctr"/>
                      <a:r>
                        <a:rPr lang="ru-RU" sz="1050" dirty="0">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50" dirty="0">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50" dirty="0">
                          <a:latin typeface="Times New Roman" panose="02020603050405020304" pitchFamily="18" charset="0"/>
                          <a:cs typeface="Times New Roman" panose="02020603050405020304" pitchFamily="18" charset="0"/>
                        </a:rPr>
                        <a:t>факт</a:t>
                      </a:r>
                    </a:p>
                  </a:txBody>
                  <a:tcPr/>
                </a:tc>
                <a:tc>
                  <a:txBody>
                    <a:bodyPr/>
                    <a:lstStyle/>
                    <a:p>
                      <a:pPr algn="ctr"/>
                      <a:r>
                        <a:rPr lang="ru-RU" sz="1050" dirty="0">
                          <a:latin typeface="Times New Roman" panose="02020603050405020304" pitchFamily="18" charset="0"/>
                          <a:cs typeface="Times New Roman" panose="02020603050405020304" pitchFamily="18" charset="0"/>
                        </a:rPr>
                        <a:t>% исполнения к первоначальному плану</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Times New Roman" panose="02020603050405020304" pitchFamily="18" charset="0"/>
                          <a:cs typeface="Times New Roman" panose="02020603050405020304" pitchFamily="18" charset="0"/>
                        </a:rPr>
                        <a:t>% исполнения к уточненному плану</a:t>
                      </a:r>
                    </a:p>
                    <a:p>
                      <a:pPr algn="ctr"/>
                      <a:endParaRPr lang="ru-RU" sz="105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80972125"/>
                  </a:ext>
                </a:extLst>
              </a:tr>
              <a:tr h="227534">
                <a:tc>
                  <a:txBody>
                    <a:bodyPr/>
                    <a:lstStyle/>
                    <a:p>
                      <a:pPr algn="ctr"/>
                      <a:r>
                        <a:rPr lang="ru-RU" sz="1050" b="1" dirty="0">
                          <a:latin typeface="Times New Roman" panose="02020603050405020304" pitchFamily="18" charset="0"/>
                          <a:cs typeface="Times New Roman" panose="02020603050405020304" pitchFamily="18" charset="0"/>
                        </a:rPr>
                        <a:t>доходы, том числе</a:t>
                      </a:r>
                      <a:endParaRPr lang="ru-RU" sz="1050" b="1" i="1" dirty="0">
                        <a:latin typeface="Times New Roman" panose="02020603050405020304" pitchFamily="18" charset="0"/>
                        <a:cs typeface="Times New Roman" panose="02020603050405020304" pitchFamily="18" charset="0"/>
                      </a:endParaRPr>
                    </a:p>
                  </a:txBody>
                  <a:tcPr/>
                </a:tc>
                <a:tc>
                  <a:txBody>
                    <a:bodyPr/>
                    <a:lstStyle/>
                    <a:p>
                      <a:pPr algn="ctr"/>
                      <a:r>
                        <a:rPr lang="ru-RU" sz="1050" b="1" i="1" dirty="0">
                          <a:latin typeface="Times New Roman" panose="02020603050405020304" pitchFamily="18" charset="0"/>
                          <a:cs typeface="Times New Roman" panose="02020603050405020304" pitchFamily="18" charset="0"/>
                        </a:rPr>
                        <a:t>925571480,32</a:t>
                      </a:r>
                    </a:p>
                  </a:txBody>
                  <a:tcPr/>
                </a:tc>
                <a:tc>
                  <a:txBody>
                    <a:bodyPr/>
                    <a:lstStyle/>
                    <a:p>
                      <a:pPr algn="ctr"/>
                      <a:r>
                        <a:rPr lang="ru-RU" sz="1100" b="1" i="1" kern="1200" dirty="0">
                          <a:solidFill>
                            <a:schemeClr val="dk1"/>
                          </a:solidFill>
                          <a:latin typeface="Times New Roman" pitchFamily="18" charset="0"/>
                          <a:ea typeface="+mn-ea"/>
                          <a:cs typeface="Times New Roman" pitchFamily="18" charset="0"/>
                        </a:rPr>
                        <a:t>730549534,78 </a:t>
                      </a:r>
                      <a:endParaRPr lang="ru-RU" sz="1100" b="1" i="1" dirty="0">
                        <a:latin typeface="Times New Roman" pitchFamily="18" charset="0"/>
                        <a:cs typeface="Times New Roman" pitchFamily="18" charset="0"/>
                      </a:endParaRPr>
                    </a:p>
                  </a:txBody>
                  <a:tcPr/>
                </a:tc>
                <a:tc>
                  <a:txBody>
                    <a:bodyPr/>
                    <a:lstStyle/>
                    <a:p>
                      <a:pPr algn="ctr"/>
                      <a:r>
                        <a:rPr lang="ru-RU" sz="1050" b="1" i="1" dirty="0">
                          <a:latin typeface="Times New Roman" panose="02020603050405020304" pitchFamily="18" charset="0"/>
                          <a:cs typeface="Times New Roman" panose="02020603050405020304" pitchFamily="18" charset="0"/>
                        </a:rPr>
                        <a:t>978198173,14</a:t>
                      </a:r>
                    </a:p>
                  </a:txBody>
                  <a:tcPr/>
                </a:tc>
                <a:tc>
                  <a:txBody>
                    <a:bodyPr/>
                    <a:lstStyle/>
                    <a:p>
                      <a:pPr algn="ctr"/>
                      <a:r>
                        <a:rPr lang="ru-RU" sz="1050" b="1" i="1" dirty="0">
                          <a:latin typeface="Times New Roman" panose="02020603050405020304" pitchFamily="18" charset="0"/>
                          <a:cs typeface="Times New Roman" panose="02020603050405020304" pitchFamily="18" charset="0"/>
                        </a:rPr>
                        <a:t>105,69</a:t>
                      </a:r>
                    </a:p>
                  </a:txBody>
                  <a:tcPr/>
                </a:tc>
                <a:tc>
                  <a:txBody>
                    <a:bodyPr/>
                    <a:lstStyle/>
                    <a:p>
                      <a:pPr algn="ctr"/>
                      <a:r>
                        <a:rPr lang="ru-RU" sz="1050" b="1" i="1" dirty="0">
                          <a:latin typeface="Times New Roman" panose="02020603050405020304" pitchFamily="18" charset="0"/>
                          <a:cs typeface="Times New Roman" panose="02020603050405020304" pitchFamily="18" charset="0"/>
                        </a:rPr>
                        <a:t>101,41</a:t>
                      </a:r>
                    </a:p>
                  </a:txBody>
                  <a:tcPr/>
                </a:tc>
                <a:extLst>
                  <a:ext uri="{0D108BD9-81ED-4DB2-BD59-A6C34878D82A}">
                    <a16:rowId xmlns:a16="http://schemas.microsoft.com/office/drawing/2014/main" val="2146369777"/>
                  </a:ext>
                </a:extLst>
              </a:tr>
              <a:tr h="227534">
                <a:tc>
                  <a:txBody>
                    <a:bodyPr/>
                    <a:lstStyle/>
                    <a:p>
                      <a:pPr algn="ctr"/>
                      <a:r>
                        <a:rPr lang="ru-RU" sz="1050" b="0" i="1" dirty="0">
                          <a:latin typeface="Times New Roman" panose="02020603050405020304" pitchFamily="18" charset="0"/>
                          <a:cs typeface="Times New Roman" panose="02020603050405020304" pitchFamily="18" charset="0"/>
                        </a:rPr>
                        <a:t>налоговые</a:t>
                      </a:r>
                    </a:p>
                  </a:txBody>
                  <a:tcPr/>
                </a:tc>
                <a:tc>
                  <a:txBody>
                    <a:bodyPr/>
                    <a:lstStyle/>
                    <a:p>
                      <a:pPr algn="ctr"/>
                      <a:r>
                        <a:rPr lang="ru-RU" sz="1050" b="0" i="1" dirty="0">
                          <a:latin typeface="Times New Roman" panose="02020603050405020304" pitchFamily="18" charset="0"/>
                          <a:cs typeface="Times New Roman" panose="02020603050405020304" pitchFamily="18" charset="0"/>
                        </a:rPr>
                        <a:t>299682000,00</a:t>
                      </a:r>
                    </a:p>
                  </a:txBody>
                  <a:tcPr/>
                </a:tc>
                <a:tc>
                  <a:txBody>
                    <a:bodyPr/>
                    <a:lstStyle/>
                    <a:p>
                      <a:pPr algn="ctr"/>
                      <a:r>
                        <a:rPr lang="ru-RU" sz="1100" b="0" i="1" dirty="0">
                          <a:latin typeface="Times New Roman" pitchFamily="18" charset="0"/>
                          <a:cs typeface="Times New Roman" pitchFamily="18" charset="0"/>
                        </a:rPr>
                        <a:t>297643000,00</a:t>
                      </a:r>
                    </a:p>
                  </a:txBody>
                  <a:tcPr/>
                </a:tc>
                <a:tc>
                  <a:txBody>
                    <a:bodyPr/>
                    <a:lstStyle/>
                    <a:p>
                      <a:pPr algn="ctr"/>
                      <a:r>
                        <a:rPr lang="ru-RU" sz="1050" b="0" i="1" dirty="0">
                          <a:latin typeface="Times New Roman" panose="02020603050405020304" pitchFamily="18" charset="0"/>
                          <a:cs typeface="Times New Roman" panose="02020603050405020304" pitchFamily="18" charset="0"/>
                        </a:rPr>
                        <a:t>320141668,41</a:t>
                      </a:r>
                    </a:p>
                  </a:txBody>
                  <a:tcPr/>
                </a:tc>
                <a:tc>
                  <a:txBody>
                    <a:bodyPr/>
                    <a:lstStyle/>
                    <a:p>
                      <a:pPr algn="ctr"/>
                      <a:r>
                        <a:rPr lang="ru-RU" sz="1050" b="0" i="1" dirty="0">
                          <a:latin typeface="Times New Roman" panose="02020603050405020304" pitchFamily="18" charset="0"/>
                          <a:cs typeface="Times New Roman" panose="02020603050405020304" pitchFamily="18" charset="0"/>
                        </a:rPr>
                        <a:t>106,83</a:t>
                      </a:r>
                    </a:p>
                  </a:txBody>
                  <a:tcPr/>
                </a:tc>
                <a:tc>
                  <a:txBody>
                    <a:bodyPr/>
                    <a:lstStyle/>
                    <a:p>
                      <a:pPr algn="ctr"/>
                      <a:r>
                        <a:rPr lang="ru-RU" sz="1050" b="0" i="1" dirty="0">
                          <a:latin typeface="Times New Roman" panose="02020603050405020304" pitchFamily="18" charset="0"/>
                          <a:cs typeface="Times New Roman" panose="02020603050405020304" pitchFamily="18" charset="0"/>
                        </a:rPr>
                        <a:t>107,56</a:t>
                      </a:r>
                    </a:p>
                  </a:txBody>
                  <a:tcPr/>
                </a:tc>
                <a:extLst>
                  <a:ext uri="{0D108BD9-81ED-4DB2-BD59-A6C34878D82A}">
                    <a16:rowId xmlns:a16="http://schemas.microsoft.com/office/drawing/2014/main" val="2995262634"/>
                  </a:ext>
                </a:extLst>
              </a:tr>
              <a:tr h="227534">
                <a:tc>
                  <a:txBody>
                    <a:bodyPr/>
                    <a:lstStyle/>
                    <a:p>
                      <a:pPr algn="ctr"/>
                      <a:r>
                        <a:rPr lang="ru-RU" sz="1050" b="0" i="1" dirty="0">
                          <a:latin typeface="Times New Roman" panose="02020603050405020304" pitchFamily="18" charset="0"/>
                          <a:cs typeface="Times New Roman" panose="02020603050405020304" pitchFamily="18" charset="0"/>
                        </a:rPr>
                        <a:t>неналоговые</a:t>
                      </a:r>
                    </a:p>
                  </a:txBody>
                  <a:tcPr/>
                </a:tc>
                <a:tc>
                  <a:txBody>
                    <a:bodyPr/>
                    <a:lstStyle/>
                    <a:p>
                      <a:pPr algn="ctr"/>
                      <a:r>
                        <a:rPr lang="ru-RU" sz="1050" b="0" i="1" dirty="0">
                          <a:latin typeface="Times New Roman" panose="02020603050405020304" pitchFamily="18" charset="0"/>
                          <a:cs typeface="Times New Roman" panose="02020603050405020304" pitchFamily="18" charset="0"/>
                        </a:rPr>
                        <a:t>17951000,00</a:t>
                      </a:r>
                    </a:p>
                  </a:txBody>
                  <a:tcPr/>
                </a:tc>
                <a:tc>
                  <a:txBody>
                    <a:bodyPr/>
                    <a:lstStyle/>
                    <a:p>
                      <a:pPr algn="ctr"/>
                      <a:r>
                        <a:rPr lang="ru-RU" sz="1100" b="0" i="1" dirty="0">
                          <a:latin typeface="Times New Roman" pitchFamily="18" charset="0"/>
                          <a:cs typeface="Times New Roman" pitchFamily="18" charset="0"/>
                        </a:rPr>
                        <a:t>24629000,00</a:t>
                      </a:r>
                    </a:p>
                  </a:txBody>
                  <a:tcPr/>
                </a:tc>
                <a:tc>
                  <a:txBody>
                    <a:bodyPr/>
                    <a:lstStyle/>
                    <a:p>
                      <a:pPr algn="ctr"/>
                      <a:r>
                        <a:rPr lang="ru-RU" sz="1050" b="0" i="1" dirty="0">
                          <a:latin typeface="Times New Roman" panose="02020603050405020304" pitchFamily="18" charset="0"/>
                          <a:cs typeface="Times New Roman" panose="02020603050405020304" pitchFamily="18" charset="0"/>
                        </a:rPr>
                        <a:t>27258910,19</a:t>
                      </a:r>
                    </a:p>
                  </a:txBody>
                  <a:tcPr/>
                </a:tc>
                <a:tc>
                  <a:txBody>
                    <a:bodyPr/>
                    <a:lstStyle/>
                    <a:p>
                      <a:pPr algn="ctr"/>
                      <a:r>
                        <a:rPr lang="ru-RU" sz="1050" b="0" i="1" dirty="0">
                          <a:latin typeface="Times New Roman" panose="02020603050405020304" pitchFamily="18" charset="0"/>
                          <a:cs typeface="Times New Roman" panose="02020603050405020304" pitchFamily="18" charset="0"/>
                        </a:rPr>
                        <a:t>151,86</a:t>
                      </a:r>
                    </a:p>
                  </a:txBody>
                  <a:tcPr/>
                </a:tc>
                <a:tc>
                  <a:txBody>
                    <a:bodyPr/>
                    <a:lstStyle/>
                    <a:p>
                      <a:pPr algn="ctr"/>
                      <a:r>
                        <a:rPr lang="ru-RU" sz="1050" b="0" i="1" dirty="0">
                          <a:latin typeface="Times New Roman" panose="02020603050405020304" pitchFamily="18" charset="0"/>
                          <a:cs typeface="Times New Roman" panose="02020603050405020304" pitchFamily="18" charset="0"/>
                        </a:rPr>
                        <a:t>110,68</a:t>
                      </a:r>
                    </a:p>
                  </a:txBody>
                  <a:tcPr/>
                </a:tc>
                <a:extLst>
                  <a:ext uri="{0D108BD9-81ED-4DB2-BD59-A6C34878D82A}">
                    <a16:rowId xmlns:a16="http://schemas.microsoft.com/office/drawing/2014/main" val="2030844414"/>
                  </a:ext>
                </a:extLst>
              </a:tr>
              <a:tr h="276837">
                <a:tc>
                  <a:txBody>
                    <a:bodyPr/>
                    <a:lstStyle/>
                    <a:p>
                      <a:pPr algn="ctr"/>
                      <a:r>
                        <a:rPr lang="ru-RU" sz="1050" b="0" i="1" dirty="0">
                          <a:latin typeface="Times New Roman" panose="02020603050405020304" pitchFamily="18" charset="0"/>
                          <a:cs typeface="Times New Roman" panose="02020603050405020304" pitchFamily="18" charset="0"/>
                        </a:rPr>
                        <a:t>безвозмездные</a:t>
                      </a:r>
                    </a:p>
                  </a:txBody>
                  <a:tcPr/>
                </a:tc>
                <a:tc>
                  <a:txBody>
                    <a:bodyPr/>
                    <a:lstStyle/>
                    <a:p>
                      <a:pPr algn="ctr"/>
                      <a:r>
                        <a:rPr lang="ru-RU" sz="1050" b="0" i="1" dirty="0">
                          <a:latin typeface="Times New Roman" panose="02020603050405020304" pitchFamily="18" charset="0"/>
                          <a:cs typeface="Times New Roman" panose="02020603050405020304" pitchFamily="18" charset="0"/>
                        </a:rPr>
                        <a:t>607938480,32</a:t>
                      </a:r>
                    </a:p>
                  </a:txBody>
                  <a:tcPr/>
                </a:tc>
                <a:tc>
                  <a:txBody>
                    <a:bodyPr/>
                    <a:lstStyle/>
                    <a:p>
                      <a:pPr algn="ctr"/>
                      <a:r>
                        <a:rPr lang="ru-RU" sz="1100" b="0" i="1" dirty="0">
                          <a:latin typeface="Times New Roman" pitchFamily="18" charset="0"/>
                          <a:cs typeface="Times New Roman" pitchFamily="18" charset="0"/>
                        </a:rPr>
                        <a:t>642324364,67</a:t>
                      </a:r>
                    </a:p>
                  </a:txBody>
                  <a:tcPr/>
                </a:tc>
                <a:tc>
                  <a:txBody>
                    <a:bodyPr/>
                    <a:lstStyle/>
                    <a:p>
                      <a:pPr algn="ctr"/>
                      <a:r>
                        <a:rPr lang="ru-RU" sz="1050" b="0" i="1" dirty="0">
                          <a:latin typeface="Times New Roman" panose="02020603050405020304" pitchFamily="18" charset="0"/>
                          <a:cs typeface="Times New Roman" panose="02020603050405020304" pitchFamily="18" charset="0"/>
                        </a:rPr>
                        <a:t>630797594,54</a:t>
                      </a:r>
                    </a:p>
                  </a:txBody>
                  <a:tcPr/>
                </a:tc>
                <a:tc>
                  <a:txBody>
                    <a:bodyPr/>
                    <a:lstStyle/>
                    <a:p>
                      <a:pPr algn="ctr"/>
                      <a:r>
                        <a:rPr lang="ru-RU" sz="1050" b="0" i="1" dirty="0">
                          <a:latin typeface="Times New Roman" panose="02020603050405020304" pitchFamily="18" charset="0"/>
                          <a:cs typeface="Times New Roman" panose="02020603050405020304" pitchFamily="18" charset="0"/>
                        </a:rPr>
                        <a:t>103,76</a:t>
                      </a:r>
                    </a:p>
                  </a:txBody>
                  <a:tcPr/>
                </a:tc>
                <a:tc>
                  <a:txBody>
                    <a:bodyPr/>
                    <a:lstStyle/>
                    <a:p>
                      <a:pPr algn="ctr"/>
                      <a:r>
                        <a:rPr lang="ru-RU" sz="1050" b="0" i="1" dirty="0">
                          <a:latin typeface="Times New Roman" panose="02020603050405020304" pitchFamily="18" charset="0"/>
                          <a:cs typeface="Times New Roman" panose="02020603050405020304" pitchFamily="18" charset="0"/>
                        </a:rPr>
                        <a:t>98,21</a:t>
                      </a:r>
                    </a:p>
                  </a:txBody>
                  <a:tcPr/>
                </a:tc>
                <a:extLst>
                  <a:ext uri="{0D108BD9-81ED-4DB2-BD59-A6C34878D82A}">
                    <a16:rowId xmlns:a16="http://schemas.microsoft.com/office/drawing/2014/main" val="384170412"/>
                  </a:ext>
                </a:extLst>
              </a:tr>
            </a:tbl>
          </a:graphicData>
        </a:graphic>
      </p:graphicFrame>
      <p:graphicFrame>
        <p:nvGraphicFramePr>
          <p:cNvPr id="5" name="Диаграмма 4">
            <a:extLst>
              <a:ext uri="{FF2B5EF4-FFF2-40B4-BE49-F238E27FC236}">
                <a16:creationId xmlns:a16="http://schemas.microsoft.com/office/drawing/2014/main" id="{76B87D83-63F7-4C62-2F29-134DC9A99AD7}"/>
              </a:ext>
            </a:extLst>
          </p:cNvPr>
          <p:cNvGraphicFramePr/>
          <p:nvPr>
            <p:extLst>
              <p:ext uri="{D42A27DB-BD31-4B8C-83A1-F6EECF244321}">
                <p14:modId xmlns:p14="http://schemas.microsoft.com/office/powerpoint/2010/main" val="1121522573"/>
              </p:ext>
            </p:extLst>
          </p:nvPr>
        </p:nvGraphicFramePr>
        <p:xfrm>
          <a:off x="174491" y="2391262"/>
          <a:ext cx="4897120" cy="43126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a:extLst>
              <a:ext uri="{FF2B5EF4-FFF2-40B4-BE49-F238E27FC236}">
                <a16:creationId xmlns:a16="http://schemas.microsoft.com/office/drawing/2014/main" id="{A2BE821E-9881-9F36-DCC6-247BAAF8CEC9}"/>
              </a:ext>
            </a:extLst>
          </p:cNvPr>
          <p:cNvGraphicFramePr/>
          <p:nvPr>
            <p:extLst>
              <p:ext uri="{D42A27DB-BD31-4B8C-83A1-F6EECF244321}">
                <p14:modId xmlns:p14="http://schemas.microsoft.com/office/powerpoint/2010/main" val="2933628057"/>
              </p:ext>
            </p:extLst>
          </p:nvPr>
        </p:nvGraphicFramePr>
        <p:xfrm>
          <a:off x="7120391" y="3200401"/>
          <a:ext cx="3630170" cy="3033348"/>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1B98EA19-6083-A6D2-362A-530EF26CB51C}"/>
              </a:ext>
            </a:extLst>
          </p:cNvPr>
          <p:cNvSpPr txBox="1"/>
          <p:nvPr/>
        </p:nvSpPr>
        <p:spPr>
          <a:xfrm>
            <a:off x="7495187" y="2771007"/>
            <a:ext cx="2949846" cy="261610"/>
          </a:xfrm>
          <a:prstGeom prst="rect">
            <a:avLst/>
          </a:prstGeom>
          <a:noFill/>
        </p:spPr>
        <p:txBody>
          <a:bodyPr wrap="none" rtlCol="0">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Доля поступлений в общем объеме доходов</a:t>
            </a:r>
          </a:p>
        </p:txBody>
      </p:sp>
    </p:spTree>
    <p:extLst>
      <p:ext uri="{BB962C8B-B14F-4D97-AF65-F5344CB8AC3E}">
        <p14:creationId xmlns:p14="http://schemas.microsoft.com/office/powerpoint/2010/main" val="4145582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6DA7821-6C5F-02A4-0331-69A83735D823}"/>
              </a:ext>
            </a:extLst>
          </p:cNvPr>
          <p:cNvPicPr>
            <a:picLocks noChangeAspect="1"/>
          </p:cNvPicPr>
          <p:nvPr/>
        </p:nvPicPr>
        <p:blipFill>
          <a:blip r:embed="rId2"/>
          <a:stretch>
            <a:fillRect/>
          </a:stretch>
        </p:blipFill>
        <p:spPr>
          <a:xfrm>
            <a:off x="0" y="0"/>
            <a:ext cx="12192000" cy="6857999"/>
          </a:xfrm>
          <a:prstGeom prst="rect">
            <a:avLst/>
          </a:prstGeom>
        </p:spPr>
      </p:pic>
      <p:sp>
        <p:nvSpPr>
          <p:cNvPr id="5" name="TextBox 4">
            <a:extLst>
              <a:ext uri="{FF2B5EF4-FFF2-40B4-BE49-F238E27FC236}">
                <a16:creationId xmlns:a16="http://schemas.microsoft.com/office/drawing/2014/main" id="{93928719-C82A-3092-A10F-8C0DA083B350}"/>
              </a:ext>
            </a:extLst>
          </p:cNvPr>
          <p:cNvSpPr txBox="1"/>
          <p:nvPr/>
        </p:nvSpPr>
        <p:spPr>
          <a:xfrm>
            <a:off x="2435600" y="0"/>
            <a:ext cx="6482828"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Структура налоговых платежей за 2024год(руб.)</a:t>
            </a:r>
          </a:p>
        </p:txBody>
      </p:sp>
      <p:graphicFrame>
        <p:nvGraphicFramePr>
          <p:cNvPr id="6" name="Таблица 6">
            <a:extLst>
              <a:ext uri="{FF2B5EF4-FFF2-40B4-BE49-F238E27FC236}">
                <a16:creationId xmlns:a16="http://schemas.microsoft.com/office/drawing/2014/main" id="{3B248610-B57F-FE4C-7A4C-095296295219}"/>
              </a:ext>
            </a:extLst>
          </p:cNvPr>
          <p:cNvGraphicFramePr>
            <a:graphicFrameLocks noGrp="1"/>
          </p:cNvGraphicFramePr>
          <p:nvPr>
            <p:extLst>
              <p:ext uri="{D42A27DB-BD31-4B8C-83A1-F6EECF244321}">
                <p14:modId xmlns:p14="http://schemas.microsoft.com/office/powerpoint/2010/main" val="3098747157"/>
              </p:ext>
            </p:extLst>
          </p:nvPr>
        </p:nvGraphicFramePr>
        <p:xfrm>
          <a:off x="115371" y="276999"/>
          <a:ext cx="11587271" cy="4735830"/>
        </p:xfrm>
        <a:graphic>
          <a:graphicData uri="http://schemas.openxmlformats.org/drawingml/2006/table">
            <a:tbl>
              <a:tblPr firstRow="1" bandRow="1">
                <a:solidFill>
                  <a:srgbClr val="F1FC1C"/>
                </a:solidFill>
                <a:tableStyleId>{5C22544A-7EE6-4342-B048-85BDC9FD1C3A}</a:tableStyleId>
              </a:tblPr>
              <a:tblGrid>
                <a:gridCol w="2418104">
                  <a:extLst>
                    <a:ext uri="{9D8B030D-6E8A-4147-A177-3AD203B41FA5}">
                      <a16:colId xmlns:a16="http://schemas.microsoft.com/office/drawing/2014/main" val="2300403670"/>
                    </a:ext>
                  </a:extLst>
                </a:gridCol>
                <a:gridCol w="2306973">
                  <a:extLst>
                    <a:ext uri="{9D8B030D-6E8A-4147-A177-3AD203B41FA5}">
                      <a16:colId xmlns:a16="http://schemas.microsoft.com/office/drawing/2014/main" val="20002"/>
                    </a:ext>
                  </a:extLst>
                </a:gridCol>
                <a:gridCol w="2206304">
                  <a:extLst>
                    <a:ext uri="{9D8B030D-6E8A-4147-A177-3AD203B41FA5}">
                      <a16:colId xmlns:a16="http://schemas.microsoft.com/office/drawing/2014/main" val="20003"/>
                    </a:ext>
                  </a:extLst>
                </a:gridCol>
                <a:gridCol w="1115736">
                  <a:extLst>
                    <a:ext uri="{9D8B030D-6E8A-4147-A177-3AD203B41FA5}">
                      <a16:colId xmlns:a16="http://schemas.microsoft.com/office/drawing/2014/main" val="20004"/>
                    </a:ext>
                  </a:extLst>
                </a:gridCol>
                <a:gridCol w="1300294">
                  <a:extLst>
                    <a:ext uri="{9D8B030D-6E8A-4147-A177-3AD203B41FA5}">
                      <a16:colId xmlns:a16="http://schemas.microsoft.com/office/drawing/2014/main" val="20005"/>
                    </a:ext>
                  </a:extLst>
                </a:gridCol>
                <a:gridCol w="2239860">
                  <a:extLst>
                    <a:ext uri="{9D8B030D-6E8A-4147-A177-3AD203B41FA5}">
                      <a16:colId xmlns:a16="http://schemas.microsoft.com/office/drawing/2014/main" val="20006"/>
                    </a:ext>
                  </a:extLst>
                </a:gridCol>
              </a:tblGrid>
              <a:tr h="0">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Наименование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dirty="0">
                          <a:solidFill>
                            <a:srgbClr val="C00000"/>
                          </a:solidFill>
                          <a:latin typeface="Times New Roman" panose="02020603050405020304" pitchFamily="18" charset="0"/>
                          <a:cs typeface="Times New Roman" panose="02020603050405020304" pitchFamily="18" charset="0"/>
                        </a:rPr>
                        <a:t>факт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плану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90153839"/>
                  </a:ext>
                </a:extLst>
              </a:tr>
              <a:tr h="0">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 на доходы физических лиц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254620000,00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254620000,00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274134773,04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107,66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увеличение за счёт повышения минимального размера оплаты труда и проведена индексация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24972456"/>
                  </a:ext>
                </a:extLst>
              </a:tr>
              <a:tr h="206936">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уплаты акцизов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33064000,00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33064000,00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35266577,59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106,66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t"/>
                      <a:r>
                        <a:rPr lang="ru-RU" sz="1000" b="0" i="0" u="none" strike="noStrike" dirty="0">
                          <a:effectLst/>
                          <a:latin typeface="Times New Roman" panose="02020603050405020304" pitchFamily="18" charset="0"/>
                        </a:rPr>
                        <a:t>  не откорректированы плановые назначения</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9212856"/>
                  </a:ext>
                </a:extLst>
              </a:tr>
              <a:tr h="206936">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 взимаемый с налогоплательщиков, выбравших в качестве налогообложения доходы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459000,00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459000,00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640143,06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139,46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t"/>
                      <a:r>
                        <a:rPr lang="ru-RU" sz="1000" b="0" i="0" u="none" strike="noStrike" dirty="0">
                          <a:effectLst/>
                          <a:latin typeface="Times New Roman" panose="02020603050405020304" pitchFamily="18" charset="0"/>
                        </a:rPr>
                        <a:t>В связи с ростом налоговой базы, сумма исчисленного налога за 2023 год выросла в 2,5 раз по ООО «Аврора» и в 1,5 раза по ИП Толмачеву Валерию Афанасьевичу;</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60928770"/>
                  </a:ext>
                </a:extLst>
              </a:tr>
              <a:tr h="0">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Единый налог на вмененный доход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6814,92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anose="02020603050405020304" pitchFamily="18" charset="0"/>
                          <a:cs typeface="Times New Roman" panose="02020603050405020304" pitchFamily="18" charset="0"/>
                        </a:rPr>
                        <a:t>уплата недоимки прошлых лет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311601094"/>
                  </a:ext>
                </a:extLst>
              </a:tr>
              <a:tr h="228883">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Единый сельскохозяйственный налог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900000,00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249052,25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99,62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22404542"/>
                  </a:ext>
                </a:extLst>
              </a:tr>
              <a:tr h="228883">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Патентная система налогообложения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1950000,00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1950000,00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2216073,89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113,64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Увеличение количества ИП, применяющих патент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947728717"/>
                  </a:ext>
                </a:extLst>
              </a:tr>
              <a:tr h="228883">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 на имущество физических лиц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3500000,00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3500000,00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2525043,54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72,14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itchFamily="18" charset="0"/>
                          <a:cs typeface="Times New Roman" pitchFamily="18" charset="0"/>
                        </a:rPr>
                        <a:t>Увеличение суммы недоимки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83316200"/>
                  </a:ext>
                </a:extLst>
              </a:tr>
              <a:tr h="228883">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Земельный налог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3389000,00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1880583,97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94,03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itchFamily="18" charset="0"/>
                          <a:cs typeface="Times New Roman" pitchFamily="18" charset="0"/>
                        </a:rPr>
                        <a:t>Увеличение суммы недоимки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52723582"/>
                  </a:ext>
                </a:extLst>
              </a:tr>
              <a:tr h="228883">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Госпошлина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1800000,00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1800000,00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3222606,15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179,03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itchFamily="18" charset="0"/>
                          <a:cs typeface="Times New Roman" pitchFamily="18" charset="0"/>
                        </a:rPr>
                        <a:t>увеличение количества рассматриваемых дел мировым судьей и повышения ставок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2055188"/>
                  </a:ext>
                </a:extLst>
              </a:tr>
              <a:tr h="228883">
                <a:tc>
                  <a:txBody>
                    <a:bodyPr/>
                    <a:lstStyle/>
                    <a:p>
                      <a:pPr algn="just"/>
                      <a:r>
                        <a:rPr lang="ru-RU" sz="1000" b="1" dirty="0">
                          <a:solidFill>
                            <a:srgbClr val="C00000"/>
                          </a:solidFill>
                          <a:latin typeface="Times New Roman" panose="02020603050405020304" pitchFamily="18" charset="0"/>
                          <a:cs typeface="Times New Roman" panose="02020603050405020304"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299682000,00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solidFill>
                            <a:srgbClr val="C00000"/>
                          </a:solidFill>
                          <a:latin typeface="Times New Roman" panose="02020603050405020304" pitchFamily="18" charset="0"/>
                          <a:cs typeface="Times New Roman" panose="02020603050405020304" pitchFamily="18" charset="0"/>
                        </a:rPr>
                        <a:t>297643000,00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itchFamily="18" charset="0"/>
                          <a:cs typeface="Times New Roman" pitchFamily="18" charset="0"/>
                        </a:rPr>
                        <a:t>320141668,41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107,56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22043156"/>
                  </a:ext>
                </a:extLst>
              </a:tr>
            </a:tbl>
          </a:graphicData>
        </a:graphic>
      </p:graphicFrame>
    </p:spTree>
    <p:extLst>
      <p:ext uri="{BB962C8B-B14F-4D97-AF65-F5344CB8AC3E}">
        <p14:creationId xmlns:p14="http://schemas.microsoft.com/office/powerpoint/2010/main" val="1390431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54892CE-32F1-995A-87FD-0701388B1ABF}"/>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6A704D10-8C8C-041B-8AEE-D3F6316499F3}"/>
              </a:ext>
            </a:extLst>
          </p:cNvPr>
          <p:cNvSpPr txBox="1"/>
          <p:nvPr/>
        </p:nvSpPr>
        <p:spPr>
          <a:xfrm>
            <a:off x="1982595" y="79300"/>
            <a:ext cx="6482828"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Структура неналоговых платежей за 2024год(руб.)</a:t>
            </a:r>
          </a:p>
        </p:txBody>
      </p:sp>
      <p:graphicFrame>
        <p:nvGraphicFramePr>
          <p:cNvPr id="4" name="Таблица 6">
            <a:extLst>
              <a:ext uri="{FF2B5EF4-FFF2-40B4-BE49-F238E27FC236}">
                <a16:creationId xmlns:a16="http://schemas.microsoft.com/office/drawing/2014/main" id="{1AC54EEB-CE24-3105-8A0E-20A03291AFBF}"/>
              </a:ext>
            </a:extLst>
          </p:cNvPr>
          <p:cNvGraphicFramePr>
            <a:graphicFrameLocks noGrp="1"/>
          </p:cNvGraphicFramePr>
          <p:nvPr>
            <p:extLst>
              <p:ext uri="{D42A27DB-BD31-4B8C-83A1-F6EECF244321}">
                <p14:modId xmlns:p14="http://schemas.microsoft.com/office/powerpoint/2010/main" val="2110118506"/>
              </p:ext>
            </p:extLst>
          </p:nvPr>
        </p:nvGraphicFramePr>
        <p:xfrm>
          <a:off x="115046" y="595780"/>
          <a:ext cx="11746987" cy="5381625"/>
        </p:xfrm>
        <a:graphic>
          <a:graphicData uri="http://schemas.openxmlformats.org/drawingml/2006/table">
            <a:tbl>
              <a:tblPr firstRow="1" bandRow="1">
                <a:solidFill>
                  <a:srgbClr val="F1FC1C"/>
                </a:solidFill>
                <a:tableStyleId>{5C22544A-7EE6-4342-B048-85BDC9FD1C3A}</a:tableStyleId>
              </a:tblPr>
              <a:tblGrid>
                <a:gridCol w="2334539">
                  <a:extLst>
                    <a:ext uri="{9D8B030D-6E8A-4147-A177-3AD203B41FA5}">
                      <a16:colId xmlns:a16="http://schemas.microsoft.com/office/drawing/2014/main" val="2300403670"/>
                    </a:ext>
                  </a:extLst>
                </a:gridCol>
                <a:gridCol w="2223083">
                  <a:extLst>
                    <a:ext uri="{9D8B030D-6E8A-4147-A177-3AD203B41FA5}">
                      <a16:colId xmlns:a16="http://schemas.microsoft.com/office/drawing/2014/main" val="20002"/>
                    </a:ext>
                  </a:extLst>
                </a:gridCol>
                <a:gridCol w="2231471">
                  <a:extLst>
                    <a:ext uri="{9D8B030D-6E8A-4147-A177-3AD203B41FA5}">
                      <a16:colId xmlns:a16="http://schemas.microsoft.com/office/drawing/2014/main" val="20003"/>
                    </a:ext>
                  </a:extLst>
                </a:gridCol>
                <a:gridCol w="1057013">
                  <a:extLst>
                    <a:ext uri="{9D8B030D-6E8A-4147-A177-3AD203B41FA5}">
                      <a16:colId xmlns:a16="http://schemas.microsoft.com/office/drawing/2014/main" val="20004"/>
                    </a:ext>
                  </a:extLst>
                </a:gridCol>
                <a:gridCol w="1266738">
                  <a:extLst>
                    <a:ext uri="{9D8B030D-6E8A-4147-A177-3AD203B41FA5}">
                      <a16:colId xmlns:a16="http://schemas.microsoft.com/office/drawing/2014/main" val="20005"/>
                    </a:ext>
                  </a:extLst>
                </a:gridCol>
                <a:gridCol w="2634143">
                  <a:extLst>
                    <a:ext uri="{9D8B030D-6E8A-4147-A177-3AD203B41FA5}">
                      <a16:colId xmlns:a16="http://schemas.microsoft.com/office/drawing/2014/main" val="20006"/>
                    </a:ext>
                  </a:extLst>
                </a:gridCol>
              </a:tblGrid>
              <a:tr h="0">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Наименование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p>
                      <a:pPr algn="ctr"/>
                      <a:endParaRPr lang="ru-RU" sz="1050" b="1" dirty="0">
                        <a:solidFill>
                          <a:srgbClr val="C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dirty="0">
                          <a:solidFill>
                            <a:srgbClr val="C00000"/>
                          </a:solidFill>
                          <a:latin typeface="Times New Roman" panose="02020603050405020304" pitchFamily="18" charset="0"/>
                          <a:cs typeface="Times New Roman" panose="02020603050405020304" pitchFamily="18" charset="0"/>
                        </a:rPr>
                        <a:t>факт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50" b="1" dirty="0">
                          <a:solidFill>
                            <a:srgbClr val="C00000"/>
                          </a:solidFill>
                          <a:latin typeface="Times New Roman" panose="02020603050405020304" pitchFamily="18" charset="0"/>
                          <a:cs typeface="Times New Roman" panose="02020603050405020304" pitchFamily="18" charset="0"/>
                        </a:rPr>
                        <a:t>плану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90153839"/>
                  </a:ext>
                </a:extLst>
              </a:tr>
              <a:tr h="22888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Доходы от арендной платы за земельные участки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13156000,00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11441000,00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12385775,53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108,26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itchFamily="18" charset="0"/>
                          <a:cs typeface="Times New Roman" pitchFamily="18" charset="0"/>
                        </a:rPr>
                        <a:t>Внесены задатки по аукционам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180758359"/>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Доходы от сдачи в аренду имущества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1500000,00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1420000,00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1414599,31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99,62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ru-RU" sz="1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06607033"/>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от использования имуществом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522000,00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522000,00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386404,92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74,02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t"/>
                      <a:r>
                        <a:rPr lang="ru-RU" sz="1000" b="0" i="0" u="none" strike="noStrike" dirty="0">
                          <a:effectLst/>
                          <a:latin typeface="Times New Roman" panose="02020603050405020304" pitchFamily="18" charset="0"/>
                        </a:rPr>
                        <a:t>В связи с расторжением договоров по социальному найму и  передачей  квартир в собственность</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49564591"/>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Плата по соглашениям об установлении сервитута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19389,50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ru-RU" sz="1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711897629"/>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Платежи при пользовании природными ресурсами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85000,00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85000,00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162453,52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191,12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fontAlgn="t"/>
                      <a:r>
                        <a:rPr lang="ru-RU" sz="1000" b="0" i="0" u="none" strike="noStrike" dirty="0">
                          <a:effectLst/>
                          <a:latin typeface="Times New Roman" panose="02020603050405020304" pitchFamily="18" charset="0"/>
                        </a:rPr>
                        <a:t>За счёт поступления платежей от КГУП «Примтеплоэнерго»: за 4 квартал 2023 года</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59834244"/>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Доходы от оказания платных услуг и компенсации затрат бюджетов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1432000,00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1432000,00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1558179,49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108,81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itchFamily="18" charset="0"/>
                          <a:cs typeface="Times New Roman" pitchFamily="18" charset="0"/>
                        </a:rPr>
                        <a:t>Возврат дебиторской задолженности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15742952"/>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Доходы от реализации имущества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365000,00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406700,00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111,42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ru-RU" sz="1000" dirty="0">
                          <a:latin typeface="Times New Roman" panose="02020603050405020304" pitchFamily="18" charset="0"/>
                          <a:cs typeface="Times New Roman" panose="02020603050405020304" pitchFamily="18" charset="0"/>
                        </a:rPr>
                        <a:t>В связи с реализацией иного имущества, непредусмотренного планом</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561036793"/>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Доходы от продажи земельных участков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400000,00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8584000,00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latin typeface="Times New Roman" pitchFamily="18" charset="0"/>
                          <a:cs typeface="Times New Roman" pitchFamily="18" charset="0"/>
                        </a:rPr>
                        <a:t>9570864,42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itchFamily="18" charset="0"/>
                          <a:cs typeface="Times New Roman" pitchFamily="18" charset="0"/>
                        </a:rPr>
                        <a:t>111,50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t"/>
                      <a:r>
                        <a:rPr lang="ru-RU" sz="1000" b="0" i="0" u="none" strike="noStrike" dirty="0">
                          <a:latin typeface="Times New Roman"/>
                        </a:rPr>
                        <a:t>Внесены задатки за аукционы</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7"/>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Плата за увеличение площади земельных участков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224000,00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latin typeface="Times New Roman" pitchFamily="18" charset="0"/>
                          <a:cs typeface="Times New Roman" pitchFamily="18" charset="0"/>
                        </a:rPr>
                        <a:t>291938,43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itchFamily="18" charset="0"/>
                          <a:cs typeface="Times New Roman" pitchFamily="18" charset="0"/>
                        </a:rPr>
                        <a:t>130,33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l" fontAlgn="t"/>
                      <a:r>
                        <a:rPr lang="ru-RU" sz="1000" b="0" i="0" u="none" strike="noStrike" dirty="0">
                          <a:latin typeface="Times New Roman"/>
                        </a:rPr>
                        <a:t>Увеличение за счет перераспределения земельных участков гражданами за счет увеличения площади</a:t>
                      </a:r>
                    </a:p>
                  </a:txBody>
                  <a:tcPr marL="7620" marR="7620" marT="762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500552241"/>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Штрафы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556000,00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itchFamily="18" charset="0"/>
                          <a:cs typeface="Times New Roman" pitchFamily="18" charset="0"/>
                        </a:rPr>
                        <a:t>556000,00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dirty="0">
                          <a:latin typeface="Times New Roman" pitchFamily="18" charset="0"/>
                          <a:cs typeface="Times New Roman" pitchFamily="18" charset="0"/>
                        </a:rPr>
                        <a:t>1077455,07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itchFamily="18" charset="0"/>
                          <a:cs typeface="Times New Roman" pitchFamily="18" charset="0"/>
                        </a:rPr>
                        <a:t>193,79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just"/>
                      <a:r>
                        <a:rPr lang="ru-RU" sz="1000" b="0" dirty="0">
                          <a:solidFill>
                            <a:schemeClr val="tx1">
                              <a:lumMod val="95000"/>
                              <a:lumOff val="5000"/>
                            </a:schemeClr>
                          </a:solidFill>
                          <a:latin typeface="Times New Roman" pitchFamily="18" charset="0"/>
                          <a:cs typeface="Times New Roman" pitchFamily="18" charset="0"/>
                        </a:rPr>
                        <a:t>Поступили "Платежи по искам о возмещении вреда, причиненного окружающей среде"  по Министерству лесного хозяйства и охраны объектов животного мира Приморского края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8"/>
                  </a:ext>
                </a:extLst>
              </a:tr>
              <a:tr h="228883">
                <a:tc>
                  <a:txBody>
                    <a:bodyPr/>
                    <a:lstStyle/>
                    <a:p>
                      <a:pPr algn="just"/>
                      <a:r>
                        <a:rPr lang="ru-RU" sz="1000" b="1" dirty="0">
                          <a:solidFill>
                            <a:srgbClr val="C00000"/>
                          </a:solidFill>
                          <a:latin typeface="Times New Roman" panose="02020603050405020304" pitchFamily="18" charset="0"/>
                          <a:cs typeface="Times New Roman" panose="02020603050405020304"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317633000,00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i="0" dirty="0">
                          <a:solidFill>
                            <a:srgbClr val="C00000"/>
                          </a:solidFill>
                          <a:latin typeface="Times New Roman" panose="02020603050405020304" pitchFamily="18" charset="0"/>
                          <a:cs typeface="Times New Roman" panose="02020603050405020304" pitchFamily="18" charset="0"/>
                        </a:rPr>
                        <a:t>322272000,00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itchFamily="18" charset="0"/>
                          <a:cs typeface="Times New Roman" pitchFamily="18" charset="0"/>
                        </a:rPr>
                        <a:t>347400578,60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i="0" dirty="0">
                          <a:solidFill>
                            <a:srgbClr val="C00000"/>
                          </a:solidFill>
                          <a:latin typeface="Times New Roman" panose="02020603050405020304" pitchFamily="18" charset="0"/>
                          <a:cs typeface="Times New Roman" panose="02020603050405020304" pitchFamily="18" charset="0"/>
                        </a:rPr>
                        <a:t>107,80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1"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596607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E314B28-3329-03E3-842D-82A723999EDC}"/>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4B185AB-D067-7D55-15E0-A27239023399}"/>
              </a:ext>
            </a:extLst>
          </p:cNvPr>
          <p:cNvSpPr txBox="1"/>
          <p:nvPr/>
        </p:nvSpPr>
        <p:spPr>
          <a:xfrm>
            <a:off x="3364553" y="173489"/>
            <a:ext cx="5542762" cy="261610"/>
          </a:xfrm>
          <a:prstGeom prst="rect">
            <a:avLst/>
          </a:prstGeom>
          <a:noFill/>
        </p:spPr>
        <p:txBody>
          <a:bodyPr wrap="square">
            <a:spAutoFit/>
          </a:bodyPr>
          <a:lstStyle/>
          <a:p>
            <a:pPr algn="ctr"/>
            <a:r>
              <a:rPr lang="ru-RU" sz="1100" b="1" dirty="0">
                <a:solidFill>
                  <a:srgbClr val="7030A0"/>
                </a:solidFill>
                <a:latin typeface="Times New Roman" panose="02020603050405020304" pitchFamily="18" charset="0"/>
                <a:cs typeface="Times New Roman" panose="02020603050405020304" pitchFamily="18" charset="0"/>
              </a:rPr>
              <a:t>Динамика поступлений налоговых и неналоговых платежей за 2024год(</a:t>
            </a:r>
            <a:r>
              <a:rPr lang="ru-RU" sz="1100" b="1" dirty="0" err="1">
                <a:solidFill>
                  <a:srgbClr val="7030A0"/>
                </a:solidFill>
                <a:latin typeface="Times New Roman" panose="02020603050405020304" pitchFamily="18" charset="0"/>
                <a:cs typeface="Times New Roman" panose="02020603050405020304" pitchFamily="18" charset="0"/>
              </a:rPr>
              <a:t>тыс.руб</a:t>
            </a:r>
            <a:r>
              <a:rPr lang="ru-RU" sz="1100" b="1" dirty="0">
                <a:solidFill>
                  <a:srgbClr val="7030A0"/>
                </a:solidFill>
                <a:latin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9B3FFCAC-4433-3C67-B838-B8AA6B814BAD}"/>
              </a:ext>
            </a:extLst>
          </p:cNvPr>
          <p:cNvSpPr txBox="1"/>
          <p:nvPr/>
        </p:nvSpPr>
        <p:spPr>
          <a:xfrm>
            <a:off x="1719349" y="744111"/>
            <a:ext cx="2055304" cy="246221"/>
          </a:xfrm>
          <a:prstGeom prst="rect">
            <a:avLst/>
          </a:prstGeom>
          <a:noFill/>
        </p:spPr>
        <p:txBody>
          <a:bodyPr wrap="square">
            <a:spAutoFit/>
          </a:bodyPr>
          <a:lstStyle/>
          <a:p>
            <a:pPr algn="ctr"/>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Налоговые доходы</a:t>
            </a:r>
          </a:p>
        </p:txBody>
      </p:sp>
      <p:graphicFrame>
        <p:nvGraphicFramePr>
          <p:cNvPr id="5" name="Диаграмма 4">
            <a:extLst>
              <a:ext uri="{FF2B5EF4-FFF2-40B4-BE49-F238E27FC236}">
                <a16:creationId xmlns:a16="http://schemas.microsoft.com/office/drawing/2014/main" id="{75434044-595D-75DD-7608-F15C20BADB69}"/>
              </a:ext>
            </a:extLst>
          </p:cNvPr>
          <p:cNvGraphicFramePr/>
          <p:nvPr>
            <p:extLst>
              <p:ext uri="{D42A27DB-BD31-4B8C-83A1-F6EECF244321}">
                <p14:modId xmlns:p14="http://schemas.microsoft.com/office/powerpoint/2010/main" val="2638941670"/>
              </p:ext>
            </p:extLst>
          </p:nvPr>
        </p:nvGraphicFramePr>
        <p:xfrm>
          <a:off x="159078" y="1090355"/>
          <a:ext cx="5175846" cy="390836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87F1FB4-37E9-C3CB-42AF-742418F21C0D}"/>
              </a:ext>
            </a:extLst>
          </p:cNvPr>
          <p:cNvSpPr txBox="1"/>
          <p:nvPr/>
        </p:nvSpPr>
        <p:spPr>
          <a:xfrm>
            <a:off x="203457" y="5713779"/>
            <a:ext cx="4757583" cy="400110"/>
          </a:xfrm>
          <a:prstGeom prst="rect">
            <a:avLst/>
          </a:prstGeom>
          <a:noFill/>
        </p:spPr>
        <p:txBody>
          <a:bodyPr wrap="square">
            <a:spAutoFit/>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 УСН, ЕНВД, ЕСН, патент, налог на имущество физических лиц, земельный налог, госпошлина</a:t>
            </a:r>
          </a:p>
        </p:txBody>
      </p:sp>
      <p:sp>
        <p:nvSpPr>
          <p:cNvPr id="7" name="TextBox 6">
            <a:extLst>
              <a:ext uri="{FF2B5EF4-FFF2-40B4-BE49-F238E27FC236}">
                <a16:creationId xmlns:a16="http://schemas.microsoft.com/office/drawing/2014/main" id="{67FF28A4-0AF2-1B30-E7F4-AB7E64111C2C}"/>
              </a:ext>
            </a:extLst>
          </p:cNvPr>
          <p:cNvSpPr txBox="1"/>
          <p:nvPr/>
        </p:nvSpPr>
        <p:spPr>
          <a:xfrm>
            <a:off x="8694355" y="744110"/>
            <a:ext cx="2055304" cy="246221"/>
          </a:xfrm>
          <a:prstGeom prst="rect">
            <a:avLst/>
          </a:prstGeom>
          <a:noFill/>
        </p:spPr>
        <p:txBody>
          <a:bodyPr wrap="square">
            <a:spAutoFit/>
          </a:bodyPr>
          <a:lstStyle/>
          <a:p>
            <a:pPr algn="ctr"/>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Неналоговые доходы</a:t>
            </a:r>
          </a:p>
        </p:txBody>
      </p:sp>
      <p:graphicFrame>
        <p:nvGraphicFramePr>
          <p:cNvPr id="8" name="Диаграмма 7">
            <a:extLst>
              <a:ext uri="{FF2B5EF4-FFF2-40B4-BE49-F238E27FC236}">
                <a16:creationId xmlns:a16="http://schemas.microsoft.com/office/drawing/2014/main" id="{594D7787-787E-06B3-76D9-9963EAA3B34F}"/>
              </a:ext>
            </a:extLst>
          </p:cNvPr>
          <p:cNvGraphicFramePr/>
          <p:nvPr>
            <p:extLst>
              <p:ext uri="{D42A27DB-BD31-4B8C-83A1-F6EECF244321}">
                <p14:modId xmlns:p14="http://schemas.microsoft.com/office/powerpoint/2010/main" val="558461618"/>
              </p:ext>
            </p:extLst>
          </p:nvPr>
        </p:nvGraphicFramePr>
        <p:xfrm>
          <a:off x="6857078" y="1090355"/>
          <a:ext cx="5175846" cy="3908362"/>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8339B51A-407F-9E75-C4E1-D5BC867C3A86}"/>
              </a:ext>
            </a:extLst>
          </p:cNvPr>
          <p:cNvSpPr txBox="1"/>
          <p:nvPr/>
        </p:nvSpPr>
        <p:spPr>
          <a:xfrm>
            <a:off x="6345013" y="5713779"/>
            <a:ext cx="5542762" cy="246221"/>
          </a:xfrm>
          <a:prstGeom prst="rect">
            <a:avLst/>
          </a:prstGeom>
          <a:noFill/>
        </p:spPr>
        <p:txBody>
          <a:bodyPr wrap="square">
            <a:spAutoFit/>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Прочие доходы – плата за экологию, платные услуги и компенсации затрат государства, штрафы</a:t>
            </a:r>
          </a:p>
        </p:txBody>
      </p:sp>
    </p:spTree>
    <p:extLst>
      <p:ext uri="{BB962C8B-B14F-4D97-AF65-F5344CB8AC3E}">
        <p14:creationId xmlns:p14="http://schemas.microsoft.com/office/powerpoint/2010/main" val="3960697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AF72DE5-0FAC-FE0E-75E0-270A2964DE5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617FC6E-F54F-6859-56F2-5B25C651DF5E}"/>
              </a:ext>
            </a:extLst>
          </p:cNvPr>
          <p:cNvSpPr txBox="1"/>
          <p:nvPr/>
        </p:nvSpPr>
        <p:spPr>
          <a:xfrm>
            <a:off x="603012" y="160286"/>
            <a:ext cx="6510851"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Объем налоговых доходов в общем объеме налоговых и неналоговых доходов за 2024год. </a:t>
            </a:r>
          </a:p>
        </p:txBody>
      </p:sp>
      <p:graphicFrame>
        <p:nvGraphicFramePr>
          <p:cNvPr id="4" name="Диаграмма 3">
            <a:extLst>
              <a:ext uri="{FF2B5EF4-FFF2-40B4-BE49-F238E27FC236}">
                <a16:creationId xmlns:a16="http://schemas.microsoft.com/office/drawing/2014/main" id="{73D0C071-CB0C-AE04-CBB7-2B1A6634D994}"/>
              </a:ext>
            </a:extLst>
          </p:cNvPr>
          <p:cNvGraphicFramePr/>
          <p:nvPr>
            <p:extLst>
              <p:ext uri="{D42A27DB-BD31-4B8C-83A1-F6EECF244321}">
                <p14:modId xmlns:p14="http://schemas.microsoft.com/office/powerpoint/2010/main" val="2756368273"/>
              </p:ext>
            </p:extLst>
          </p:nvPr>
        </p:nvGraphicFramePr>
        <p:xfrm>
          <a:off x="384897" y="823123"/>
          <a:ext cx="3951222" cy="295192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271487EF-412D-EA8A-45E8-C6C25EF29F49}"/>
              </a:ext>
            </a:extLst>
          </p:cNvPr>
          <p:cNvSpPr txBox="1"/>
          <p:nvPr/>
        </p:nvSpPr>
        <p:spPr>
          <a:xfrm>
            <a:off x="4875336" y="1020810"/>
            <a:ext cx="4679724" cy="400110"/>
          </a:xfrm>
          <a:prstGeom prst="rect">
            <a:avLst/>
          </a:prstGeom>
          <a:noFill/>
        </p:spPr>
        <p:txBody>
          <a:bodyPr wrap="square">
            <a:spAutoFit/>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Прочие поступления – УСН, ЕНВД, ЕСН, патент, налог на имущество физических лиц, земельный налог, госпошлина</a:t>
            </a:r>
          </a:p>
        </p:txBody>
      </p:sp>
      <p:sp>
        <p:nvSpPr>
          <p:cNvPr id="6" name="TextBox 5">
            <a:extLst>
              <a:ext uri="{FF2B5EF4-FFF2-40B4-BE49-F238E27FC236}">
                <a16:creationId xmlns:a16="http://schemas.microsoft.com/office/drawing/2014/main" id="{D0B0BEFC-4589-A994-F185-B820A7CD41B4}"/>
              </a:ext>
            </a:extLst>
          </p:cNvPr>
          <p:cNvSpPr txBox="1"/>
          <p:nvPr/>
        </p:nvSpPr>
        <p:spPr>
          <a:xfrm>
            <a:off x="4505637" y="3178616"/>
            <a:ext cx="6702055"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Объем неналоговых доходов в общем объеме налоговых и неналоговых доходов за 2024год. </a:t>
            </a:r>
          </a:p>
        </p:txBody>
      </p:sp>
      <p:sp>
        <p:nvSpPr>
          <p:cNvPr id="7" name="TextBox 6">
            <a:extLst>
              <a:ext uri="{FF2B5EF4-FFF2-40B4-BE49-F238E27FC236}">
                <a16:creationId xmlns:a16="http://schemas.microsoft.com/office/drawing/2014/main" id="{6B376F62-E5E0-D71D-CA7D-796F61DC9936}"/>
              </a:ext>
            </a:extLst>
          </p:cNvPr>
          <p:cNvSpPr txBox="1"/>
          <p:nvPr/>
        </p:nvSpPr>
        <p:spPr>
          <a:xfrm>
            <a:off x="603013" y="4398114"/>
            <a:ext cx="3951221" cy="400110"/>
          </a:xfrm>
          <a:prstGeom prst="rect">
            <a:avLst/>
          </a:prstGeom>
          <a:noFill/>
        </p:spPr>
        <p:txBody>
          <a:bodyPr wrap="square">
            <a:spAutoFit/>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Прочие доходы – плата за экологию, платные услуги и компенсации затрат государства, штрафы</a:t>
            </a:r>
          </a:p>
        </p:txBody>
      </p:sp>
      <p:graphicFrame>
        <p:nvGraphicFramePr>
          <p:cNvPr id="8" name="Диаграмма 7">
            <a:extLst>
              <a:ext uri="{FF2B5EF4-FFF2-40B4-BE49-F238E27FC236}">
                <a16:creationId xmlns:a16="http://schemas.microsoft.com/office/drawing/2014/main" id="{3379B5E4-2036-5E1F-C69C-FB656C00D810}"/>
              </a:ext>
            </a:extLst>
          </p:cNvPr>
          <p:cNvGraphicFramePr/>
          <p:nvPr>
            <p:extLst>
              <p:ext uri="{D42A27DB-BD31-4B8C-83A1-F6EECF244321}">
                <p14:modId xmlns:p14="http://schemas.microsoft.com/office/powerpoint/2010/main" val="222524426"/>
              </p:ext>
            </p:extLst>
          </p:nvPr>
        </p:nvGraphicFramePr>
        <p:xfrm>
          <a:off x="6096000" y="3816300"/>
          <a:ext cx="4034872" cy="26777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96756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20962F2-6DBA-2FE0-E6C7-D49C383D7C08}"/>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F44D371-0AD0-CB4E-FD01-0DC0148C4485}"/>
              </a:ext>
            </a:extLst>
          </p:cNvPr>
          <p:cNvSpPr txBox="1"/>
          <p:nvPr/>
        </p:nvSpPr>
        <p:spPr>
          <a:xfrm>
            <a:off x="2402044" y="84130"/>
            <a:ext cx="6482828"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Безвозмездные поступления за 2024год(руб.)</a:t>
            </a:r>
          </a:p>
        </p:txBody>
      </p:sp>
      <p:graphicFrame>
        <p:nvGraphicFramePr>
          <p:cNvPr id="4" name="Таблица 6">
            <a:extLst>
              <a:ext uri="{FF2B5EF4-FFF2-40B4-BE49-F238E27FC236}">
                <a16:creationId xmlns:a16="http://schemas.microsoft.com/office/drawing/2014/main" id="{CE622288-AD03-FC7C-03E8-AA1532E78359}"/>
              </a:ext>
            </a:extLst>
          </p:cNvPr>
          <p:cNvGraphicFramePr>
            <a:graphicFrameLocks noGrp="1"/>
          </p:cNvGraphicFramePr>
          <p:nvPr>
            <p:extLst>
              <p:ext uri="{D42A27DB-BD31-4B8C-83A1-F6EECF244321}">
                <p14:modId xmlns:p14="http://schemas.microsoft.com/office/powerpoint/2010/main" val="3367473752"/>
              </p:ext>
            </p:extLst>
          </p:nvPr>
        </p:nvGraphicFramePr>
        <p:xfrm>
          <a:off x="202734" y="361129"/>
          <a:ext cx="11499909" cy="2026920"/>
        </p:xfrm>
        <a:graphic>
          <a:graphicData uri="http://schemas.openxmlformats.org/drawingml/2006/table">
            <a:tbl>
              <a:tblPr firstRow="1" bandRow="1">
                <a:solidFill>
                  <a:srgbClr val="F1FC1C"/>
                </a:solidFill>
                <a:tableStyleId>{5C22544A-7EE6-4342-B048-85BDC9FD1C3A}</a:tableStyleId>
              </a:tblPr>
              <a:tblGrid>
                <a:gridCol w="2721377">
                  <a:extLst>
                    <a:ext uri="{9D8B030D-6E8A-4147-A177-3AD203B41FA5}">
                      <a16:colId xmlns:a16="http://schemas.microsoft.com/office/drawing/2014/main" val="2300403670"/>
                    </a:ext>
                  </a:extLst>
                </a:gridCol>
                <a:gridCol w="3216630">
                  <a:extLst>
                    <a:ext uri="{9D8B030D-6E8A-4147-A177-3AD203B41FA5}">
                      <a16:colId xmlns:a16="http://schemas.microsoft.com/office/drawing/2014/main" val="441418681"/>
                    </a:ext>
                  </a:extLst>
                </a:gridCol>
                <a:gridCol w="2994870">
                  <a:extLst>
                    <a:ext uri="{9D8B030D-6E8A-4147-A177-3AD203B41FA5}">
                      <a16:colId xmlns:a16="http://schemas.microsoft.com/office/drawing/2014/main" val="2890180922"/>
                    </a:ext>
                  </a:extLst>
                </a:gridCol>
                <a:gridCol w="922789">
                  <a:extLst>
                    <a:ext uri="{9D8B030D-6E8A-4147-A177-3AD203B41FA5}">
                      <a16:colId xmlns:a16="http://schemas.microsoft.com/office/drawing/2014/main" val="4126380178"/>
                    </a:ext>
                  </a:extLst>
                </a:gridCol>
                <a:gridCol w="1644243">
                  <a:extLst>
                    <a:ext uri="{9D8B030D-6E8A-4147-A177-3AD203B41FA5}">
                      <a16:colId xmlns:a16="http://schemas.microsoft.com/office/drawing/2014/main" val="104191543"/>
                    </a:ext>
                  </a:extLst>
                </a:gridCol>
              </a:tblGrid>
              <a:tr h="0">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Наименование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dirty="0">
                          <a:solidFill>
                            <a:srgbClr val="C00000"/>
                          </a:solidFill>
                          <a:latin typeface="Times New Roman" panose="02020603050405020304" pitchFamily="18" charset="0"/>
                          <a:cs typeface="Times New Roman" panose="02020603050405020304" pitchFamily="18" charset="0"/>
                        </a:rPr>
                        <a:t>факт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5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90153839"/>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Дотации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137029667,00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164516341,68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164516341,68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722823710"/>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Субсидии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145528935,89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154262528,32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154045832,61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575643012"/>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Субвенции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307398734,95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295798448,11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284688260,06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96,24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28984622"/>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Иные межбюджетные трансферты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17981142,48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27747046,56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27571209,90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99,37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408092802"/>
                  </a:ext>
                </a:extLst>
              </a:tr>
              <a:tr h="228883">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Возврат остатков субсидий, субвенций и иных межбюджетных трансфертов</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-24049,71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916166064"/>
                  </a:ext>
                </a:extLst>
              </a:tr>
              <a:tr h="228883">
                <a:tc>
                  <a:txBody>
                    <a:bodyPr/>
                    <a:lstStyle/>
                    <a:p>
                      <a:pPr algn="just"/>
                      <a:r>
                        <a:rPr lang="ru-RU" sz="1000" b="1" dirty="0">
                          <a:solidFill>
                            <a:srgbClr val="C00000"/>
                          </a:solidFill>
                          <a:latin typeface="Times New Roman" panose="02020603050405020304" pitchFamily="18" charset="0"/>
                          <a:cs typeface="Times New Roman" panose="02020603050405020304"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607938480,32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642324364,67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630797594,54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98,21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028922103"/>
                  </a:ext>
                </a:extLst>
              </a:tr>
            </a:tbl>
          </a:graphicData>
        </a:graphic>
      </p:graphicFrame>
      <p:graphicFrame>
        <p:nvGraphicFramePr>
          <p:cNvPr id="5" name="Диаграмма 4">
            <a:extLst>
              <a:ext uri="{FF2B5EF4-FFF2-40B4-BE49-F238E27FC236}">
                <a16:creationId xmlns:a16="http://schemas.microsoft.com/office/drawing/2014/main" id="{DFC8AFCA-506E-43A9-63F4-5124D15541E0}"/>
              </a:ext>
            </a:extLst>
          </p:cNvPr>
          <p:cNvGraphicFramePr/>
          <p:nvPr>
            <p:extLst>
              <p:ext uri="{D42A27DB-BD31-4B8C-83A1-F6EECF244321}">
                <p14:modId xmlns:p14="http://schemas.microsoft.com/office/powerpoint/2010/main" val="2356735483"/>
              </p:ext>
            </p:extLst>
          </p:nvPr>
        </p:nvGraphicFramePr>
        <p:xfrm>
          <a:off x="2081867" y="2548069"/>
          <a:ext cx="5979827" cy="415981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D05213F-C620-D22E-E1BD-A0389387BBAC}"/>
              </a:ext>
            </a:extLst>
          </p:cNvPr>
          <p:cNvSpPr txBox="1"/>
          <p:nvPr/>
        </p:nvSpPr>
        <p:spPr>
          <a:xfrm>
            <a:off x="7801126" y="2909198"/>
            <a:ext cx="4216400" cy="430887"/>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Наибольшую долю в общем объеме безвозмездных поступлений занимают субвенции – 45,1%.</a:t>
            </a:r>
          </a:p>
        </p:txBody>
      </p:sp>
    </p:spTree>
    <p:extLst>
      <p:ext uri="{BB962C8B-B14F-4D97-AF65-F5344CB8AC3E}">
        <p14:creationId xmlns:p14="http://schemas.microsoft.com/office/powerpoint/2010/main" val="310469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3E3A7F3-22D2-C86C-AF59-2910BEF2E81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40427E87-3A69-0448-1125-3BBE208380A6}"/>
              </a:ext>
            </a:extLst>
          </p:cNvPr>
          <p:cNvSpPr txBox="1"/>
          <p:nvPr/>
        </p:nvSpPr>
        <p:spPr>
          <a:xfrm>
            <a:off x="2979953" y="67352"/>
            <a:ext cx="7121175"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Структура безвозмездных поступлений, поступивших в бюджет округа за 2024г(руб.)</a:t>
            </a:r>
          </a:p>
        </p:txBody>
      </p:sp>
      <p:graphicFrame>
        <p:nvGraphicFramePr>
          <p:cNvPr id="4" name="Схема 3">
            <a:extLst>
              <a:ext uri="{FF2B5EF4-FFF2-40B4-BE49-F238E27FC236}">
                <a16:creationId xmlns:a16="http://schemas.microsoft.com/office/drawing/2014/main" id="{5CEECA62-184A-268D-CE07-47FE75B5AE8E}"/>
              </a:ext>
            </a:extLst>
          </p:cNvPr>
          <p:cNvGraphicFramePr/>
          <p:nvPr>
            <p:extLst>
              <p:ext uri="{D42A27DB-BD31-4B8C-83A1-F6EECF244321}">
                <p14:modId xmlns:p14="http://schemas.microsoft.com/office/powerpoint/2010/main" val="641664523"/>
              </p:ext>
            </p:extLst>
          </p:nvPr>
        </p:nvGraphicFramePr>
        <p:xfrm>
          <a:off x="1025321" y="463769"/>
          <a:ext cx="4553358" cy="2125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Таблица 4">
            <a:extLst>
              <a:ext uri="{FF2B5EF4-FFF2-40B4-BE49-F238E27FC236}">
                <a16:creationId xmlns:a16="http://schemas.microsoft.com/office/drawing/2014/main" id="{1A943803-196E-2235-ACCE-67BC657BECED}"/>
              </a:ext>
            </a:extLst>
          </p:cNvPr>
          <p:cNvGraphicFramePr>
            <a:graphicFrameLocks noGrp="1"/>
          </p:cNvGraphicFramePr>
          <p:nvPr>
            <p:extLst>
              <p:ext uri="{D42A27DB-BD31-4B8C-83A1-F6EECF244321}">
                <p14:modId xmlns:p14="http://schemas.microsoft.com/office/powerpoint/2010/main" val="619013920"/>
              </p:ext>
            </p:extLst>
          </p:nvPr>
        </p:nvGraphicFramePr>
        <p:xfrm>
          <a:off x="134224" y="2687318"/>
          <a:ext cx="5318620" cy="1010920"/>
        </p:xfrm>
        <a:graphic>
          <a:graphicData uri="http://schemas.openxmlformats.org/drawingml/2006/table">
            <a:tbl>
              <a:tblPr firstRow="1" bandRow="1">
                <a:tableStyleId>{8A107856-5554-42FB-B03E-39F5DBC370BA}</a:tableStyleId>
              </a:tblPr>
              <a:tblGrid>
                <a:gridCol w="1067167">
                  <a:extLst>
                    <a:ext uri="{9D8B030D-6E8A-4147-A177-3AD203B41FA5}">
                      <a16:colId xmlns:a16="http://schemas.microsoft.com/office/drawing/2014/main" val="505329113"/>
                    </a:ext>
                  </a:extLst>
                </a:gridCol>
                <a:gridCol w="1390807">
                  <a:extLst>
                    <a:ext uri="{9D8B030D-6E8A-4147-A177-3AD203B41FA5}">
                      <a16:colId xmlns:a16="http://schemas.microsoft.com/office/drawing/2014/main" val="1479423390"/>
                    </a:ext>
                  </a:extLst>
                </a:gridCol>
                <a:gridCol w="1442907">
                  <a:extLst>
                    <a:ext uri="{9D8B030D-6E8A-4147-A177-3AD203B41FA5}">
                      <a16:colId xmlns:a16="http://schemas.microsoft.com/office/drawing/2014/main" val="272317716"/>
                    </a:ext>
                  </a:extLst>
                </a:gridCol>
                <a:gridCol w="1417739">
                  <a:extLst>
                    <a:ext uri="{9D8B030D-6E8A-4147-A177-3AD203B41FA5}">
                      <a16:colId xmlns:a16="http://schemas.microsoft.com/office/drawing/2014/main" val="4120632827"/>
                    </a:ext>
                  </a:extLst>
                </a:gridCol>
              </a:tblGrid>
              <a:tr h="37084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всего, в том числе</a:t>
                      </a:r>
                    </a:p>
                  </a:txBody>
                  <a:tcPr/>
                </a:tc>
                <a:tc>
                  <a:txBody>
                    <a:bodyPr/>
                    <a:lstStyle/>
                    <a:p>
                      <a:pPr algn="ctr"/>
                      <a:r>
                        <a:rPr lang="ru-RU" sz="1000" dirty="0">
                          <a:latin typeface="Times New Roman" panose="02020603050405020304" pitchFamily="18" charset="0"/>
                          <a:cs typeface="Times New Roman" panose="02020603050405020304" pitchFamily="18" charset="0"/>
                        </a:rPr>
                        <a:t>137029667,00</a:t>
                      </a:r>
                    </a:p>
                  </a:txBody>
                  <a:tcPr/>
                </a:tc>
                <a:tc>
                  <a:txBody>
                    <a:bodyPr/>
                    <a:lstStyle/>
                    <a:p>
                      <a:pPr algn="ctr"/>
                      <a:r>
                        <a:rPr lang="ru-RU" sz="1000" dirty="0">
                          <a:latin typeface="Times New Roman" panose="02020603050405020304" pitchFamily="18" charset="0"/>
                          <a:cs typeface="Times New Roman" panose="02020603050405020304" pitchFamily="18" charset="0"/>
                        </a:rPr>
                        <a:t>25719674,68</a:t>
                      </a:r>
                    </a:p>
                  </a:txBody>
                  <a:tcPr/>
                </a:tc>
                <a:tc>
                  <a:txBody>
                    <a:bodyPr/>
                    <a:lstStyle/>
                    <a:p>
                      <a:pPr algn="ctr"/>
                      <a:r>
                        <a:rPr lang="ru-RU" sz="1000" dirty="0">
                          <a:latin typeface="Times New Roman" panose="02020603050405020304" pitchFamily="18" charset="0"/>
                          <a:cs typeface="Times New Roman" panose="02020603050405020304" pitchFamily="18" charset="0"/>
                        </a:rPr>
                        <a:t>1767000,00</a:t>
                      </a:r>
                    </a:p>
                  </a:txBody>
                  <a:tcPr/>
                </a:tc>
                <a:extLst>
                  <a:ext uri="{0D108BD9-81ED-4DB2-BD59-A6C34878D82A}">
                    <a16:rowId xmlns:a16="http://schemas.microsoft.com/office/drawing/2014/main" val="96699663"/>
                  </a:ext>
                </a:extLst>
              </a:tr>
              <a:tr h="174353">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9854449"/>
                  </a:ext>
                </a:extLst>
              </a:tr>
              <a:tr h="370840">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137029667,00</a:t>
                      </a:r>
                    </a:p>
                  </a:txBody>
                  <a:tcPr/>
                </a:tc>
                <a:tc>
                  <a:txBody>
                    <a:bodyPr/>
                    <a:lstStyle/>
                    <a:p>
                      <a:pPr algn="ctr"/>
                      <a:r>
                        <a:rPr lang="ru-RU" sz="1000" dirty="0">
                          <a:latin typeface="Times New Roman" panose="02020603050405020304" pitchFamily="18" charset="0"/>
                          <a:cs typeface="Times New Roman" panose="02020603050405020304" pitchFamily="18" charset="0"/>
                        </a:rPr>
                        <a:t>25719674,68</a:t>
                      </a:r>
                    </a:p>
                  </a:txBody>
                  <a:tcPr/>
                </a:tc>
                <a:tc>
                  <a:txBody>
                    <a:bodyPr/>
                    <a:lstStyle/>
                    <a:p>
                      <a:pPr algn="ctr"/>
                      <a:r>
                        <a:rPr lang="ru-RU" sz="1000" dirty="0">
                          <a:latin typeface="Times New Roman" panose="02020603050405020304" pitchFamily="18" charset="0"/>
                          <a:cs typeface="Times New Roman" panose="02020603050405020304" pitchFamily="18" charset="0"/>
                        </a:rPr>
                        <a:t>1767000,00</a:t>
                      </a:r>
                    </a:p>
                  </a:txBody>
                  <a:tcPr/>
                </a:tc>
                <a:extLst>
                  <a:ext uri="{0D108BD9-81ED-4DB2-BD59-A6C34878D82A}">
                    <a16:rowId xmlns:a16="http://schemas.microsoft.com/office/drawing/2014/main" val="375182623"/>
                  </a:ext>
                </a:extLst>
              </a:tr>
            </a:tbl>
          </a:graphicData>
        </a:graphic>
      </p:graphicFrame>
      <p:sp>
        <p:nvSpPr>
          <p:cNvPr id="6" name="Блок-схема: знак завершения 5">
            <a:extLst>
              <a:ext uri="{FF2B5EF4-FFF2-40B4-BE49-F238E27FC236}">
                <a16:creationId xmlns:a16="http://schemas.microsoft.com/office/drawing/2014/main" id="{93BAAF2E-5E3C-D89E-FB2B-702D33A5FB0E}"/>
              </a:ext>
            </a:extLst>
          </p:cNvPr>
          <p:cNvSpPr/>
          <p:nvPr/>
        </p:nvSpPr>
        <p:spPr>
          <a:xfrm>
            <a:off x="385894" y="463769"/>
            <a:ext cx="444616" cy="2125827"/>
          </a:xfrm>
          <a:prstGeom prst="flowChartTerminator">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ДОТАЦИИ</a:t>
            </a:r>
          </a:p>
        </p:txBody>
      </p:sp>
      <p:graphicFrame>
        <p:nvGraphicFramePr>
          <p:cNvPr id="7" name="Схема 6">
            <a:extLst>
              <a:ext uri="{FF2B5EF4-FFF2-40B4-BE49-F238E27FC236}">
                <a16:creationId xmlns:a16="http://schemas.microsoft.com/office/drawing/2014/main" id="{E67F1C4A-56D0-B774-5128-3162C0D15094}"/>
              </a:ext>
            </a:extLst>
          </p:cNvPr>
          <p:cNvGraphicFramePr/>
          <p:nvPr>
            <p:extLst>
              <p:ext uri="{D42A27DB-BD31-4B8C-83A1-F6EECF244321}">
                <p14:modId xmlns:p14="http://schemas.microsoft.com/office/powerpoint/2010/main" val="2682631068"/>
              </p:ext>
            </p:extLst>
          </p:nvPr>
        </p:nvGraphicFramePr>
        <p:xfrm>
          <a:off x="7024847" y="463769"/>
          <a:ext cx="4553358" cy="212582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Таблица 7">
            <a:extLst>
              <a:ext uri="{FF2B5EF4-FFF2-40B4-BE49-F238E27FC236}">
                <a16:creationId xmlns:a16="http://schemas.microsoft.com/office/drawing/2014/main" id="{D377EC79-13C5-777D-FB0B-93006B2061C3}"/>
              </a:ext>
            </a:extLst>
          </p:cNvPr>
          <p:cNvGraphicFramePr>
            <a:graphicFrameLocks noGrp="1"/>
          </p:cNvGraphicFramePr>
          <p:nvPr>
            <p:extLst>
              <p:ext uri="{D42A27DB-BD31-4B8C-83A1-F6EECF244321}">
                <p14:modId xmlns:p14="http://schemas.microsoft.com/office/powerpoint/2010/main" val="4239967063"/>
              </p:ext>
            </p:extLst>
          </p:nvPr>
        </p:nvGraphicFramePr>
        <p:xfrm>
          <a:off x="6096000" y="2654302"/>
          <a:ext cx="5318620" cy="1036320"/>
        </p:xfrm>
        <a:graphic>
          <a:graphicData uri="http://schemas.openxmlformats.org/drawingml/2006/table">
            <a:tbl>
              <a:tblPr firstRow="1" bandRow="1">
                <a:tableStyleId>{8A107856-5554-42FB-B03E-39F5DBC370BA}</a:tableStyleId>
              </a:tblPr>
              <a:tblGrid>
                <a:gridCol w="1067167">
                  <a:extLst>
                    <a:ext uri="{9D8B030D-6E8A-4147-A177-3AD203B41FA5}">
                      <a16:colId xmlns:a16="http://schemas.microsoft.com/office/drawing/2014/main" val="505329113"/>
                    </a:ext>
                  </a:extLst>
                </a:gridCol>
                <a:gridCol w="1390807">
                  <a:extLst>
                    <a:ext uri="{9D8B030D-6E8A-4147-A177-3AD203B41FA5}">
                      <a16:colId xmlns:a16="http://schemas.microsoft.com/office/drawing/2014/main" val="1479423390"/>
                    </a:ext>
                  </a:extLst>
                </a:gridCol>
                <a:gridCol w="1442907">
                  <a:extLst>
                    <a:ext uri="{9D8B030D-6E8A-4147-A177-3AD203B41FA5}">
                      <a16:colId xmlns:a16="http://schemas.microsoft.com/office/drawing/2014/main" val="272317716"/>
                    </a:ext>
                  </a:extLst>
                </a:gridCol>
                <a:gridCol w="1417739">
                  <a:extLst>
                    <a:ext uri="{9D8B030D-6E8A-4147-A177-3AD203B41FA5}">
                      <a16:colId xmlns:a16="http://schemas.microsoft.com/office/drawing/2014/main" val="4120632827"/>
                    </a:ext>
                  </a:extLst>
                </a:gridCol>
              </a:tblGrid>
              <a:tr h="37084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всего, в том числе</a:t>
                      </a:r>
                    </a:p>
                  </a:txBody>
                  <a:tcPr/>
                </a:tc>
                <a:tc>
                  <a:txBody>
                    <a:bodyPr/>
                    <a:lstStyle/>
                    <a:p>
                      <a:pPr algn="ctr"/>
                      <a:r>
                        <a:rPr lang="ru-RU" sz="1000" dirty="0">
                          <a:latin typeface="Times New Roman" panose="02020603050405020304" pitchFamily="18" charset="0"/>
                          <a:cs typeface="Times New Roman" panose="02020603050405020304" pitchFamily="18" charset="0"/>
                        </a:rPr>
                        <a:t>6555445,71</a:t>
                      </a:r>
                    </a:p>
                  </a:txBody>
                  <a:tcPr/>
                </a:tc>
                <a:tc>
                  <a:txBody>
                    <a:bodyPr/>
                    <a:lstStyle/>
                    <a:p>
                      <a:pPr algn="ctr"/>
                      <a:r>
                        <a:rPr lang="ru-RU" sz="1000" dirty="0">
                          <a:latin typeface="Times New Roman" panose="02020603050405020304" pitchFamily="18" charset="0"/>
                          <a:cs typeface="Times New Roman" panose="02020603050405020304" pitchFamily="18" charset="0"/>
                        </a:rPr>
                        <a:t>894664,14</a:t>
                      </a:r>
                    </a:p>
                  </a:txBody>
                  <a:tcPr/>
                </a:tc>
                <a:tc>
                  <a:txBody>
                    <a:bodyPr/>
                    <a:lstStyle/>
                    <a:p>
                      <a:pPr algn="ctr"/>
                      <a:r>
                        <a:rPr lang="ru-RU" sz="1000" dirty="0">
                          <a:latin typeface="Times New Roman" panose="02020603050405020304" pitchFamily="18" charset="0"/>
                          <a:cs typeface="Times New Roman" panose="02020603050405020304" pitchFamily="18" charset="0"/>
                        </a:rPr>
                        <a:t>146595722,76</a:t>
                      </a:r>
                    </a:p>
                  </a:txBody>
                  <a:tcPr/>
                </a:tc>
                <a:extLst>
                  <a:ext uri="{0D108BD9-81ED-4DB2-BD59-A6C34878D82A}">
                    <a16:rowId xmlns:a16="http://schemas.microsoft.com/office/drawing/2014/main" val="96699663"/>
                  </a:ext>
                </a:extLst>
              </a:tr>
              <a:tr h="174353">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pPr algn="ctr"/>
                      <a:r>
                        <a:rPr lang="ru-RU" sz="1000" dirty="0">
                          <a:latin typeface="Times New Roman" panose="02020603050405020304" pitchFamily="18" charset="0"/>
                          <a:cs typeface="Times New Roman" panose="02020603050405020304" pitchFamily="18" charset="0"/>
                        </a:rPr>
                        <a:t>2783051,65</a:t>
                      </a:r>
                    </a:p>
                  </a:txBody>
                  <a:tcPr/>
                </a:tc>
                <a:tc>
                  <a:txBody>
                    <a:bodyPr/>
                    <a:lstStyle/>
                    <a:p>
                      <a:pPr algn="ctr"/>
                      <a:r>
                        <a:rPr lang="ru-RU" sz="1000" dirty="0">
                          <a:latin typeface="Times New Roman" panose="02020603050405020304" pitchFamily="18" charset="0"/>
                          <a:cs typeface="Times New Roman" panose="02020603050405020304" pitchFamily="18" charset="0"/>
                        </a:rPr>
                        <a:t>751517,88</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9854449"/>
                  </a:ext>
                </a:extLst>
              </a:tr>
              <a:tr h="370840">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3772394,06</a:t>
                      </a:r>
                    </a:p>
                  </a:txBody>
                  <a:tcPr/>
                </a:tc>
                <a:tc>
                  <a:txBody>
                    <a:bodyPr/>
                    <a:lstStyle/>
                    <a:p>
                      <a:pPr algn="ctr"/>
                      <a:r>
                        <a:rPr lang="ru-RU" sz="1000" dirty="0">
                          <a:latin typeface="Times New Roman" panose="02020603050405020304" pitchFamily="18" charset="0"/>
                          <a:cs typeface="Times New Roman" panose="02020603050405020304" pitchFamily="18" charset="0"/>
                        </a:rPr>
                        <a:t>143146,26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146595722,76</a:t>
                      </a:r>
                    </a:p>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5182623"/>
                  </a:ext>
                </a:extLst>
              </a:tr>
            </a:tbl>
          </a:graphicData>
        </a:graphic>
      </p:graphicFrame>
      <p:sp>
        <p:nvSpPr>
          <p:cNvPr id="9" name="Блок-схема: знак завершения 8">
            <a:extLst>
              <a:ext uri="{FF2B5EF4-FFF2-40B4-BE49-F238E27FC236}">
                <a16:creationId xmlns:a16="http://schemas.microsoft.com/office/drawing/2014/main" id="{E8DF635C-7810-583C-2220-1BBA6090B186}"/>
              </a:ext>
            </a:extLst>
          </p:cNvPr>
          <p:cNvSpPr/>
          <p:nvPr/>
        </p:nvSpPr>
        <p:spPr>
          <a:xfrm>
            <a:off x="6291276" y="463769"/>
            <a:ext cx="444616" cy="2125827"/>
          </a:xfrm>
          <a:prstGeom prst="flowChartTerminator">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СУБСИДИИ</a:t>
            </a:r>
          </a:p>
        </p:txBody>
      </p:sp>
      <p:graphicFrame>
        <p:nvGraphicFramePr>
          <p:cNvPr id="12" name="Таблица 11">
            <a:extLst>
              <a:ext uri="{FF2B5EF4-FFF2-40B4-BE49-F238E27FC236}">
                <a16:creationId xmlns:a16="http://schemas.microsoft.com/office/drawing/2014/main" id="{421C8225-94E4-3C82-436B-3E08EE0879AA}"/>
              </a:ext>
            </a:extLst>
          </p:cNvPr>
          <p:cNvGraphicFramePr>
            <a:graphicFrameLocks noGrp="1"/>
          </p:cNvGraphicFramePr>
          <p:nvPr>
            <p:extLst>
              <p:ext uri="{D42A27DB-BD31-4B8C-83A1-F6EECF244321}">
                <p14:modId xmlns:p14="http://schemas.microsoft.com/office/powerpoint/2010/main" val="2852958591"/>
              </p:ext>
            </p:extLst>
          </p:nvPr>
        </p:nvGraphicFramePr>
        <p:xfrm>
          <a:off x="278700" y="4268404"/>
          <a:ext cx="11625277" cy="2297442"/>
        </p:xfrm>
        <a:graphic>
          <a:graphicData uri="http://schemas.openxmlformats.org/drawingml/2006/table">
            <a:tbl>
              <a:tblPr firstRow="1" bandRow="1">
                <a:tableStyleId>{8A107856-5554-42FB-B03E-39F5DBC370BA}</a:tableStyleId>
              </a:tblPr>
              <a:tblGrid>
                <a:gridCol w="1328633">
                  <a:extLst>
                    <a:ext uri="{9D8B030D-6E8A-4147-A177-3AD203B41FA5}">
                      <a16:colId xmlns:a16="http://schemas.microsoft.com/office/drawing/2014/main" val="1534335339"/>
                    </a:ext>
                  </a:extLst>
                </a:gridCol>
                <a:gridCol w="7359412">
                  <a:extLst>
                    <a:ext uri="{9D8B030D-6E8A-4147-A177-3AD203B41FA5}">
                      <a16:colId xmlns:a16="http://schemas.microsoft.com/office/drawing/2014/main" val="1169089210"/>
                    </a:ext>
                  </a:extLst>
                </a:gridCol>
                <a:gridCol w="890319">
                  <a:extLst>
                    <a:ext uri="{9D8B030D-6E8A-4147-A177-3AD203B41FA5}">
                      <a16:colId xmlns:a16="http://schemas.microsoft.com/office/drawing/2014/main" val="3858289025"/>
                    </a:ext>
                  </a:extLst>
                </a:gridCol>
                <a:gridCol w="1118314">
                  <a:extLst>
                    <a:ext uri="{9D8B030D-6E8A-4147-A177-3AD203B41FA5}">
                      <a16:colId xmlns:a16="http://schemas.microsoft.com/office/drawing/2014/main" val="1064467233"/>
                    </a:ext>
                  </a:extLst>
                </a:gridCol>
                <a:gridCol w="928599">
                  <a:extLst>
                    <a:ext uri="{9D8B030D-6E8A-4147-A177-3AD203B41FA5}">
                      <a16:colId xmlns:a16="http://schemas.microsoft.com/office/drawing/2014/main" val="2469823602"/>
                    </a:ext>
                  </a:extLst>
                </a:gridCol>
              </a:tblGrid>
              <a:tr h="328763">
                <a:tc>
                  <a:txBody>
                    <a:bodyPr/>
                    <a:lstStyle/>
                    <a:p>
                      <a:endParaRPr lang="ru-RU"/>
                    </a:p>
                  </a:txBody>
                  <a:tcPr/>
                </a:tc>
                <a:tc>
                  <a:txBody>
                    <a:bodyPr/>
                    <a:lstStyle/>
                    <a:p>
                      <a:pPr algn="ctr"/>
                      <a:r>
                        <a:rPr lang="ru-RU" sz="1100" dirty="0">
                          <a:latin typeface="Times New Roman" panose="02020603050405020304" pitchFamily="18" charset="0"/>
                          <a:cs typeface="Times New Roman" panose="02020603050405020304" pitchFamily="18" charset="0"/>
                        </a:rPr>
                        <a:t>ИНЫЕ МЕЖБЮДЖЕТНЫЕ ТРАНСФЕРТЫ</a:t>
                      </a:r>
                    </a:p>
                  </a:txBody>
                  <a:tcPr/>
                </a:tc>
                <a:tc>
                  <a:txBody>
                    <a:bodyPr/>
                    <a:lstStyle/>
                    <a:p>
                      <a:r>
                        <a:rPr lang="ru-RU" sz="1000" dirty="0">
                          <a:latin typeface="Times New Roman" panose="02020603050405020304" pitchFamily="18" charset="0"/>
                          <a:cs typeface="Times New Roman" panose="02020603050405020304" pitchFamily="18" charset="0"/>
                        </a:rPr>
                        <a:t>Всего, в т.ч.</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762076824"/>
                  </a:ext>
                </a:extLst>
              </a:tr>
              <a:tr h="630561">
                <a:tc>
                  <a:txBody>
                    <a:bodyPr/>
                    <a:lstStyle/>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Ежемесячное денежное вознаграждение за классное руководство педагогическим работникам</a:t>
                      </a:r>
                    </a:p>
                    <a:p>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18888047,60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18888047,60</a:t>
                      </a:r>
                    </a:p>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8640046"/>
                  </a:ext>
                </a:extLst>
              </a:tr>
              <a:tr h="630561">
                <a:tc>
                  <a:txBody>
                    <a:bodyPr/>
                    <a:lstStyle/>
                    <a:p>
                      <a:endParaRPr lang="ru-RU"/>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itchFamily="18" charset="0"/>
                          <a:cs typeface="Times New Roman" pitchFamily="18" charset="0"/>
                        </a:rPr>
                        <a:t>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1458190,54</a:t>
                      </a:r>
                    </a:p>
                  </a:txBody>
                  <a:tcPr/>
                </a:tc>
                <a:tc>
                  <a:txBody>
                    <a:bodyPr/>
                    <a:lstStyle/>
                    <a:p>
                      <a:pPr algn="ctr"/>
                      <a:r>
                        <a:rPr lang="ru-RU" sz="1000" dirty="0">
                          <a:latin typeface="Times New Roman" panose="02020603050405020304" pitchFamily="18" charset="0"/>
                          <a:cs typeface="Times New Roman" panose="02020603050405020304" pitchFamily="18" charset="0"/>
                        </a:rPr>
                        <a:t>1433328,87</a:t>
                      </a:r>
                    </a:p>
                  </a:txBody>
                  <a:tcPr/>
                </a:tc>
                <a:tc>
                  <a:txBody>
                    <a:bodyPr/>
                    <a:lstStyle/>
                    <a:p>
                      <a:pPr algn="ctr"/>
                      <a:r>
                        <a:rPr lang="ru-RU" sz="1000" dirty="0">
                          <a:latin typeface="Times New Roman" panose="02020603050405020304" pitchFamily="18" charset="0"/>
                          <a:cs typeface="Times New Roman" panose="02020603050405020304" pitchFamily="18" charset="0"/>
                        </a:rPr>
                        <a:t>24861,67</a:t>
                      </a:r>
                    </a:p>
                  </a:txBody>
                  <a:tcPr/>
                </a:tc>
                <a:extLst>
                  <a:ext uri="{0D108BD9-81ED-4DB2-BD59-A6C34878D82A}">
                    <a16:rowId xmlns:a16="http://schemas.microsoft.com/office/drawing/2014/main" val="142504265"/>
                  </a:ext>
                </a:extLst>
              </a:tr>
              <a:tr h="630561">
                <a:tc>
                  <a:txBody>
                    <a:bodyPr/>
                    <a:lstStyle/>
                    <a:p>
                      <a:endParaRPr lang="ru-RU"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itchFamily="18" charset="0"/>
                          <a:cs typeface="Times New Roman" pitchFamily="18" charset="0"/>
                        </a:rPr>
                        <a:t>Прочие межбюджетные трансферты </a:t>
                      </a:r>
                    </a:p>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7224971,76</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7224971,76</a:t>
                      </a:r>
                    </a:p>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41363346"/>
                  </a:ext>
                </a:extLst>
              </a:tr>
            </a:tbl>
          </a:graphicData>
        </a:graphic>
      </p:graphicFrame>
      <p:pic>
        <p:nvPicPr>
          <p:cNvPr id="13" name="Рисунок 12">
            <a:extLst>
              <a:ext uri="{FF2B5EF4-FFF2-40B4-BE49-F238E27FC236}">
                <a16:creationId xmlns:a16="http://schemas.microsoft.com/office/drawing/2014/main" id="{7B30E29C-5007-CF32-3390-43D3BFEC0217}"/>
              </a:ext>
            </a:extLst>
          </p:cNvPr>
          <p:cNvPicPr>
            <a:picLocks noChangeAspect="1"/>
          </p:cNvPicPr>
          <p:nvPr/>
        </p:nvPicPr>
        <p:blipFill>
          <a:blip r:embed="rId13"/>
          <a:stretch>
            <a:fillRect/>
          </a:stretch>
        </p:blipFill>
        <p:spPr>
          <a:xfrm>
            <a:off x="445386" y="4635292"/>
            <a:ext cx="880844" cy="642826"/>
          </a:xfrm>
          <a:prstGeom prst="rect">
            <a:avLst/>
          </a:prstGeom>
        </p:spPr>
      </p:pic>
      <p:pic>
        <p:nvPicPr>
          <p:cNvPr id="14" name="Рисунок 13">
            <a:extLst>
              <a:ext uri="{FF2B5EF4-FFF2-40B4-BE49-F238E27FC236}">
                <a16:creationId xmlns:a16="http://schemas.microsoft.com/office/drawing/2014/main" id="{2678930B-3FBD-662E-92B4-8BF1A5C2BEFC}"/>
              </a:ext>
            </a:extLst>
          </p:cNvPr>
          <p:cNvPicPr>
            <a:picLocks noChangeAspect="1"/>
          </p:cNvPicPr>
          <p:nvPr/>
        </p:nvPicPr>
        <p:blipFill>
          <a:blip r:embed="rId14"/>
          <a:stretch>
            <a:fillRect/>
          </a:stretch>
        </p:blipFill>
        <p:spPr>
          <a:xfrm>
            <a:off x="385892" y="5293979"/>
            <a:ext cx="999831" cy="587321"/>
          </a:xfrm>
          <a:prstGeom prst="rect">
            <a:avLst/>
          </a:prstGeom>
        </p:spPr>
      </p:pic>
      <p:pic>
        <p:nvPicPr>
          <p:cNvPr id="15" name="Рисунок 14">
            <a:extLst>
              <a:ext uri="{FF2B5EF4-FFF2-40B4-BE49-F238E27FC236}">
                <a16:creationId xmlns:a16="http://schemas.microsoft.com/office/drawing/2014/main" id="{358E473B-E1DB-F433-7069-923A237D28CA}"/>
              </a:ext>
            </a:extLst>
          </p:cNvPr>
          <p:cNvPicPr>
            <a:picLocks noChangeAspect="1"/>
          </p:cNvPicPr>
          <p:nvPr/>
        </p:nvPicPr>
        <p:blipFill>
          <a:blip r:embed="rId15"/>
          <a:stretch>
            <a:fillRect/>
          </a:stretch>
        </p:blipFill>
        <p:spPr>
          <a:xfrm>
            <a:off x="326399" y="5934357"/>
            <a:ext cx="999831" cy="618078"/>
          </a:xfrm>
          <a:prstGeom prst="rect">
            <a:avLst/>
          </a:prstGeom>
        </p:spPr>
      </p:pic>
    </p:spTree>
    <p:extLst>
      <p:ext uri="{BB962C8B-B14F-4D97-AF65-F5344CB8AC3E}">
        <p14:creationId xmlns:p14="http://schemas.microsoft.com/office/powerpoint/2010/main" val="2669976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8AEAFD0-40AD-94DD-94C8-156CBB6BB090}"/>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D7596EF2-FDAD-DEF5-6821-CF4F8269778A}"/>
              </a:ext>
            </a:extLst>
          </p:cNvPr>
          <p:cNvSpPr txBox="1"/>
          <p:nvPr/>
        </p:nvSpPr>
        <p:spPr>
          <a:xfrm>
            <a:off x="2979953" y="67352"/>
            <a:ext cx="7121175"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Структура безвозмездных поступлений, поступивших в бюджет округа за 2024г(руб.)(продолжение)</a:t>
            </a:r>
          </a:p>
        </p:txBody>
      </p:sp>
      <p:graphicFrame>
        <p:nvGraphicFramePr>
          <p:cNvPr id="8" name="Схема 7">
            <a:extLst>
              <a:ext uri="{FF2B5EF4-FFF2-40B4-BE49-F238E27FC236}">
                <a16:creationId xmlns:a16="http://schemas.microsoft.com/office/drawing/2014/main" id="{A5B52775-A99A-CCB7-C58C-B554445F7757}"/>
              </a:ext>
            </a:extLst>
          </p:cNvPr>
          <p:cNvGraphicFramePr/>
          <p:nvPr>
            <p:extLst>
              <p:ext uri="{D42A27DB-BD31-4B8C-83A1-F6EECF244321}">
                <p14:modId xmlns:p14="http://schemas.microsoft.com/office/powerpoint/2010/main" val="1043099116"/>
              </p:ext>
            </p:extLst>
          </p:nvPr>
        </p:nvGraphicFramePr>
        <p:xfrm>
          <a:off x="278701" y="1079689"/>
          <a:ext cx="3303398" cy="558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Таблица 9">
            <a:extLst>
              <a:ext uri="{FF2B5EF4-FFF2-40B4-BE49-F238E27FC236}">
                <a16:creationId xmlns:a16="http://schemas.microsoft.com/office/drawing/2014/main" id="{3F48974B-EDFE-5029-41B7-86A37CF87382}"/>
              </a:ext>
            </a:extLst>
          </p:cNvPr>
          <p:cNvGraphicFramePr>
            <a:graphicFrameLocks noGrp="1"/>
          </p:cNvGraphicFramePr>
          <p:nvPr>
            <p:extLst>
              <p:ext uri="{D42A27DB-BD31-4B8C-83A1-F6EECF244321}">
                <p14:modId xmlns:p14="http://schemas.microsoft.com/office/powerpoint/2010/main" val="403993136"/>
              </p:ext>
            </p:extLst>
          </p:nvPr>
        </p:nvGraphicFramePr>
        <p:xfrm>
          <a:off x="3676242" y="659633"/>
          <a:ext cx="8127999" cy="6034407"/>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4172887211"/>
                    </a:ext>
                  </a:extLst>
                </a:gridCol>
                <a:gridCol w="2709333">
                  <a:extLst>
                    <a:ext uri="{9D8B030D-6E8A-4147-A177-3AD203B41FA5}">
                      <a16:colId xmlns:a16="http://schemas.microsoft.com/office/drawing/2014/main" val="50656847"/>
                    </a:ext>
                  </a:extLst>
                </a:gridCol>
                <a:gridCol w="2709333">
                  <a:extLst>
                    <a:ext uri="{9D8B030D-6E8A-4147-A177-3AD203B41FA5}">
                      <a16:colId xmlns:a16="http://schemas.microsoft.com/office/drawing/2014/main" val="2308540467"/>
                    </a:ext>
                  </a:extLst>
                </a:gridCol>
              </a:tblGrid>
              <a:tr h="458904">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всего, в том числе</a:t>
                      </a: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федеральный</a:t>
                      </a: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краевой</a:t>
                      </a:r>
                    </a:p>
                  </a:txBody>
                  <a:tcPr>
                    <a:solidFill>
                      <a:schemeClr val="accent2">
                        <a:lumMod val="40000"/>
                        <a:lumOff val="60000"/>
                      </a:schemeClr>
                    </a:solidFill>
                  </a:tcPr>
                </a:tc>
                <a:extLst>
                  <a:ext uri="{0D108BD9-81ED-4DB2-BD59-A6C34878D82A}">
                    <a16:rowId xmlns:a16="http://schemas.microsoft.com/office/drawing/2014/main" val="1341080811"/>
                  </a:ext>
                </a:extLst>
              </a:tr>
              <a:tr h="616072">
                <a:tc>
                  <a:txBody>
                    <a:bodyPr/>
                    <a:lstStyle/>
                    <a:p>
                      <a:pPr algn="ctr"/>
                      <a:endParaRPr lang="en-US"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226658452,89</a:t>
                      </a:r>
                    </a:p>
                  </a:txBody>
                  <a:tcPr>
                    <a:solidFill>
                      <a:schemeClr val="accent2">
                        <a:lumMod val="40000"/>
                        <a:lumOff val="60000"/>
                      </a:schemeClr>
                    </a:solidFill>
                  </a:tcPr>
                </a:tc>
                <a:tc>
                  <a:txBody>
                    <a:bodyPr/>
                    <a:lstStyle/>
                    <a:p>
                      <a:pPr algn="ctr"/>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226658452,89</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2956389688"/>
                  </a:ext>
                </a:extLst>
              </a:tr>
              <a:tr h="724524">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2272429,06</a:t>
                      </a: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2272429,06</a:t>
                      </a:r>
                    </a:p>
                  </a:txBody>
                  <a:tcPr>
                    <a:solidFill>
                      <a:schemeClr val="accent2">
                        <a:lumMod val="40000"/>
                        <a:lumOff val="60000"/>
                      </a:schemeClr>
                    </a:solidFill>
                  </a:tcPr>
                </a:tc>
                <a:extLst>
                  <a:ext uri="{0D108BD9-81ED-4DB2-BD59-A6C34878D82A}">
                    <a16:rowId xmlns:a16="http://schemas.microsoft.com/office/drawing/2014/main" val="3049466825"/>
                  </a:ext>
                </a:extLst>
              </a:tr>
              <a:tr h="450491">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1455263,15</a:t>
                      </a:r>
                      <a:endParaRPr lang="en-US"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b">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1455263,15</a:t>
                      </a:r>
                      <a:endParaRPr lang="en-US"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3312437752"/>
                  </a:ext>
                </a:extLst>
              </a:tr>
              <a:tr h="736221">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11462018,72</a:t>
                      </a: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6259930,07</a:t>
                      </a: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5202088,65</a:t>
                      </a:r>
                    </a:p>
                  </a:txBody>
                  <a:tcPr>
                    <a:solidFill>
                      <a:schemeClr val="accent2">
                        <a:lumMod val="40000"/>
                        <a:lumOff val="60000"/>
                      </a:schemeClr>
                    </a:solidFill>
                  </a:tcPr>
                </a:tc>
                <a:extLst>
                  <a:ext uri="{0D108BD9-81ED-4DB2-BD59-A6C34878D82A}">
                    <a16:rowId xmlns:a16="http://schemas.microsoft.com/office/drawing/2014/main" val="3058024796"/>
                  </a:ext>
                </a:extLst>
              </a:tr>
              <a:tr h="667217">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1573382,00</a:t>
                      </a:r>
                    </a:p>
                  </a:txBody>
                  <a:tcPr>
                    <a:solidFill>
                      <a:schemeClr val="accent2">
                        <a:lumMod val="40000"/>
                        <a:lumOff val="60000"/>
                      </a:schemeClr>
                    </a:solidFill>
                  </a:tcPr>
                </a:tc>
                <a:tc>
                  <a:txBody>
                    <a:bodyPr/>
                    <a:lstStyle/>
                    <a:p>
                      <a:pPr algn="ctr"/>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1573382,00</a:t>
                      </a:r>
                    </a:p>
                  </a:txBody>
                  <a:tcPr>
                    <a:solidFill>
                      <a:schemeClr val="accent2">
                        <a:lumMod val="40000"/>
                        <a:lumOff val="60000"/>
                      </a:schemeClr>
                    </a:solidFill>
                  </a:tcPr>
                </a:tc>
                <a:extLst>
                  <a:ext uri="{0D108BD9-81ED-4DB2-BD59-A6C34878D82A}">
                    <a16:rowId xmlns:a16="http://schemas.microsoft.com/office/drawing/2014/main" val="3416407021"/>
                  </a:ext>
                </a:extLst>
              </a:tr>
              <a:tr h="572457">
                <a:tc>
                  <a:txBody>
                    <a:bodyPr/>
                    <a:lstStyle/>
                    <a:p>
                      <a:pPr algn="ctr"/>
                      <a:endParaRPr lang="en-US"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13008389,58</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13008389,58</a:t>
                      </a:r>
                    </a:p>
                  </a:txBody>
                  <a:tcPr>
                    <a:solidFill>
                      <a:schemeClr val="accent2">
                        <a:lumMod val="40000"/>
                        <a:lumOff val="60000"/>
                      </a:schemeClr>
                    </a:solidFill>
                  </a:tcPr>
                </a:tc>
                <a:extLst>
                  <a:ext uri="{0D108BD9-81ED-4DB2-BD59-A6C34878D82A}">
                    <a16:rowId xmlns:a16="http://schemas.microsoft.com/office/drawing/2014/main" val="386727770"/>
                  </a:ext>
                </a:extLst>
              </a:tr>
              <a:tr h="728349">
                <a:tc>
                  <a:txBody>
                    <a:bodyPr/>
                    <a:lstStyle/>
                    <a:p>
                      <a:pPr algn="ctr"/>
                      <a:endParaRPr lang="en-US"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17517923,19</a:t>
                      </a:r>
                    </a:p>
                  </a:txBody>
                  <a:tcPr>
                    <a:solidFill>
                      <a:schemeClr val="accent2">
                        <a:lumMod val="40000"/>
                        <a:lumOff val="60000"/>
                      </a:schemeClr>
                    </a:solidFill>
                  </a:tcPr>
                </a:tc>
                <a:tc>
                  <a:txBody>
                    <a:bodyPr/>
                    <a:lstStyle/>
                    <a:p>
                      <a:pPr algn="ctr"/>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17517923,19</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2038504957"/>
                  </a:ext>
                </a:extLst>
              </a:tr>
              <a:tr h="551724">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2576762,04</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2576762,04</a:t>
                      </a:r>
                    </a:p>
                  </a:txBody>
                  <a:tcPr>
                    <a:solidFill>
                      <a:schemeClr val="accent2">
                        <a:lumMod val="40000"/>
                        <a:lumOff val="60000"/>
                      </a:schemeClr>
                    </a:solidFill>
                  </a:tcPr>
                </a:tc>
                <a:extLst>
                  <a:ext uri="{0D108BD9-81ED-4DB2-BD59-A6C34878D82A}">
                    <a16:rowId xmlns:a16="http://schemas.microsoft.com/office/drawing/2014/main" val="1214566559"/>
                  </a:ext>
                </a:extLst>
              </a:tr>
            </a:tbl>
          </a:graphicData>
        </a:graphic>
      </p:graphicFrame>
      <p:sp>
        <p:nvSpPr>
          <p:cNvPr id="4" name="Блок-схема: знак завершения 3">
            <a:extLst>
              <a:ext uri="{FF2B5EF4-FFF2-40B4-BE49-F238E27FC236}">
                <a16:creationId xmlns:a16="http://schemas.microsoft.com/office/drawing/2014/main" id="{F5A60D2F-B79C-AA76-635B-663CE22A0E21}"/>
              </a:ext>
            </a:extLst>
          </p:cNvPr>
          <p:cNvSpPr/>
          <p:nvPr/>
        </p:nvSpPr>
        <p:spPr>
          <a:xfrm>
            <a:off x="385893" y="463770"/>
            <a:ext cx="3196205" cy="492576"/>
          </a:xfrm>
          <a:prstGeom prst="flowChartTerminator">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СУБВЕНЦИИ</a:t>
            </a:r>
          </a:p>
        </p:txBody>
      </p:sp>
    </p:spTree>
    <p:extLst>
      <p:ext uri="{BB962C8B-B14F-4D97-AF65-F5344CB8AC3E}">
        <p14:creationId xmlns:p14="http://schemas.microsoft.com/office/powerpoint/2010/main" val="2639251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7814A17-DFCC-3BD9-60C2-7B3BA82732B4}"/>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4466B89-D82F-EFBD-63BE-09479D8C9DC6}"/>
              </a:ext>
            </a:extLst>
          </p:cNvPr>
          <p:cNvSpPr txBox="1"/>
          <p:nvPr/>
        </p:nvSpPr>
        <p:spPr>
          <a:xfrm>
            <a:off x="2979953" y="67352"/>
            <a:ext cx="7121175"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Структура безвозмездных поступлений, поступивших в бюджет округа за 2024г(руб.)(продолжение)</a:t>
            </a:r>
          </a:p>
        </p:txBody>
      </p:sp>
      <p:sp>
        <p:nvSpPr>
          <p:cNvPr id="4" name="Блок-схема: знак завершения 3">
            <a:extLst>
              <a:ext uri="{FF2B5EF4-FFF2-40B4-BE49-F238E27FC236}">
                <a16:creationId xmlns:a16="http://schemas.microsoft.com/office/drawing/2014/main" id="{A91865EE-ABBE-82D4-B526-18B32E33CFE0}"/>
              </a:ext>
            </a:extLst>
          </p:cNvPr>
          <p:cNvSpPr/>
          <p:nvPr/>
        </p:nvSpPr>
        <p:spPr>
          <a:xfrm>
            <a:off x="332297" y="293557"/>
            <a:ext cx="3196205" cy="492576"/>
          </a:xfrm>
          <a:prstGeom prst="flowChartTerminator">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vert="horz"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СУБВЕНЦИИ</a:t>
            </a:r>
          </a:p>
        </p:txBody>
      </p:sp>
      <p:graphicFrame>
        <p:nvGraphicFramePr>
          <p:cNvPr id="5" name="Схема 4">
            <a:extLst>
              <a:ext uri="{FF2B5EF4-FFF2-40B4-BE49-F238E27FC236}">
                <a16:creationId xmlns:a16="http://schemas.microsoft.com/office/drawing/2014/main" id="{5CF7EAE5-0794-BCB9-8721-009D10E65510}"/>
              </a:ext>
            </a:extLst>
          </p:cNvPr>
          <p:cNvGraphicFramePr/>
          <p:nvPr>
            <p:extLst>
              <p:ext uri="{D42A27DB-BD31-4B8C-83A1-F6EECF244321}">
                <p14:modId xmlns:p14="http://schemas.microsoft.com/office/powerpoint/2010/main" val="3862069235"/>
              </p:ext>
            </p:extLst>
          </p:nvPr>
        </p:nvGraphicFramePr>
        <p:xfrm>
          <a:off x="278700" y="859685"/>
          <a:ext cx="3303398" cy="5586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Таблица 5">
            <a:extLst>
              <a:ext uri="{FF2B5EF4-FFF2-40B4-BE49-F238E27FC236}">
                <a16:creationId xmlns:a16="http://schemas.microsoft.com/office/drawing/2014/main" id="{0C06EB17-B601-AC7D-762A-3ED3AFBAA684}"/>
              </a:ext>
            </a:extLst>
          </p:cNvPr>
          <p:cNvGraphicFramePr>
            <a:graphicFrameLocks noGrp="1"/>
          </p:cNvGraphicFramePr>
          <p:nvPr>
            <p:extLst>
              <p:ext uri="{D42A27DB-BD31-4B8C-83A1-F6EECF244321}">
                <p14:modId xmlns:p14="http://schemas.microsoft.com/office/powerpoint/2010/main" val="2242256351"/>
              </p:ext>
            </p:extLst>
          </p:nvPr>
        </p:nvGraphicFramePr>
        <p:xfrm>
          <a:off x="3659464" y="411703"/>
          <a:ext cx="8127999" cy="6034407"/>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4172887211"/>
                    </a:ext>
                  </a:extLst>
                </a:gridCol>
                <a:gridCol w="2709333">
                  <a:extLst>
                    <a:ext uri="{9D8B030D-6E8A-4147-A177-3AD203B41FA5}">
                      <a16:colId xmlns:a16="http://schemas.microsoft.com/office/drawing/2014/main" val="50656847"/>
                    </a:ext>
                  </a:extLst>
                </a:gridCol>
                <a:gridCol w="2709333">
                  <a:extLst>
                    <a:ext uri="{9D8B030D-6E8A-4147-A177-3AD203B41FA5}">
                      <a16:colId xmlns:a16="http://schemas.microsoft.com/office/drawing/2014/main" val="2308540467"/>
                    </a:ext>
                  </a:extLst>
                </a:gridCol>
              </a:tblGrid>
              <a:tr h="458904">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всего, в том числе</a:t>
                      </a: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федеральный</a:t>
                      </a:r>
                    </a:p>
                  </a:txBody>
                  <a:tcPr>
                    <a:solidFill>
                      <a:schemeClr val="accent2">
                        <a:lumMod val="40000"/>
                        <a:lumOff val="60000"/>
                      </a:schemeClr>
                    </a:solidFill>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краевой</a:t>
                      </a:r>
                    </a:p>
                  </a:txBody>
                  <a:tcPr>
                    <a:solidFill>
                      <a:schemeClr val="accent2">
                        <a:lumMod val="40000"/>
                        <a:lumOff val="60000"/>
                      </a:schemeClr>
                    </a:solidFill>
                  </a:tcPr>
                </a:tc>
                <a:extLst>
                  <a:ext uri="{0D108BD9-81ED-4DB2-BD59-A6C34878D82A}">
                    <a16:rowId xmlns:a16="http://schemas.microsoft.com/office/drawing/2014/main" val="1341080811"/>
                  </a:ext>
                </a:extLst>
              </a:tr>
              <a:tr h="616072">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1253867,56</a:t>
                      </a:r>
                    </a:p>
                  </a:txBody>
                  <a:tcPr>
                    <a:solidFill>
                      <a:schemeClr val="accent2">
                        <a:lumMod val="40000"/>
                        <a:lumOff val="60000"/>
                      </a:schemeClr>
                    </a:solidFill>
                  </a:tcPr>
                </a:tc>
                <a:tc>
                  <a:txBody>
                    <a:bodyPr/>
                    <a:lstStyle/>
                    <a:p>
                      <a:pPr algn="ctr"/>
                      <a:endParaRPr lang="ru-RU" sz="100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1253867,56</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2956389688"/>
                  </a:ext>
                </a:extLst>
              </a:tr>
              <a:tr h="724524">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1207287,79</a:t>
                      </a: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1207287,79</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3049466825"/>
                  </a:ext>
                </a:extLst>
              </a:tr>
              <a:tr h="450491">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1197516,00</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nchor="b">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1197516,00</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3312437752"/>
                  </a:ext>
                </a:extLst>
              </a:tr>
              <a:tr h="736221">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8503,00</a:t>
                      </a: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8503,00</a:t>
                      </a: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3058024796"/>
                  </a:ext>
                </a:extLst>
              </a:tr>
              <a:tr h="667217">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2838247,00</a:t>
                      </a: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2838247,00</a:t>
                      </a:r>
                    </a:p>
                  </a:txBody>
                  <a:tcPr>
                    <a:solidFill>
                      <a:schemeClr val="accent2">
                        <a:lumMod val="40000"/>
                        <a:lumOff val="60000"/>
                      </a:schemeClr>
                    </a:solidFill>
                  </a:tcPr>
                </a:tc>
                <a:extLst>
                  <a:ext uri="{0D108BD9-81ED-4DB2-BD59-A6C34878D82A}">
                    <a16:rowId xmlns:a16="http://schemas.microsoft.com/office/drawing/2014/main" val="3416407021"/>
                  </a:ext>
                </a:extLst>
              </a:tr>
              <a:tr h="572457">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1085733,00</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1085733,00</a:t>
                      </a: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386727770"/>
                  </a:ext>
                </a:extLst>
              </a:tr>
              <a:tr h="728349">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3387,08</a:t>
                      </a: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3387,08</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extLst>
                  <a:ext uri="{0D108BD9-81ED-4DB2-BD59-A6C34878D82A}">
                    <a16:rowId xmlns:a16="http://schemas.microsoft.com/office/drawing/2014/main" val="2038504957"/>
                  </a:ext>
                </a:extLst>
              </a:tr>
              <a:tr h="551724">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569098,00</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chemeClr val="accent2">
                        <a:lumMod val="40000"/>
                        <a:lumOff val="60000"/>
                      </a:schemeClr>
                    </a:solidFill>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569098,00</a:t>
                      </a:r>
                    </a:p>
                  </a:txBody>
                  <a:tcPr>
                    <a:solidFill>
                      <a:schemeClr val="accent2">
                        <a:lumMod val="40000"/>
                        <a:lumOff val="60000"/>
                      </a:schemeClr>
                    </a:solidFill>
                  </a:tcPr>
                </a:tc>
                <a:extLst>
                  <a:ext uri="{0D108BD9-81ED-4DB2-BD59-A6C34878D82A}">
                    <a16:rowId xmlns:a16="http://schemas.microsoft.com/office/drawing/2014/main" val="1214566559"/>
                  </a:ext>
                </a:extLst>
              </a:tr>
            </a:tbl>
          </a:graphicData>
        </a:graphic>
      </p:graphicFrame>
    </p:spTree>
    <p:extLst>
      <p:ext uri="{BB962C8B-B14F-4D97-AF65-F5344CB8AC3E}">
        <p14:creationId xmlns:p14="http://schemas.microsoft.com/office/powerpoint/2010/main" val="4137771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EE5E7AC-C663-BBCB-13DB-986B92DB66D3}"/>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8FD1E79-FD4B-0417-B0A5-36D2C4BF91C7}"/>
              </a:ext>
            </a:extLst>
          </p:cNvPr>
          <p:cNvSpPr txBox="1"/>
          <p:nvPr/>
        </p:nvSpPr>
        <p:spPr>
          <a:xfrm>
            <a:off x="2563186" y="346662"/>
            <a:ext cx="6438201"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Источники внутреннего финансирования дефицита бюджета за 2024г (руб.)</a:t>
            </a:r>
          </a:p>
        </p:txBody>
      </p:sp>
      <p:pic>
        <p:nvPicPr>
          <p:cNvPr id="4" name="Рисунок 3">
            <a:extLst>
              <a:ext uri="{FF2B5EF4-FFF2-40B4-BE49-F238E27FC236}">
                <a16:creationId xmlns:a16="http://schemas.microsoft.com/office/drawing/2014/main" id="{C7207FDF-31AB-C42D-F8E3-83BE953F9A33}"/>
              </a:ext>
            </a:extLst>
          </p:cNvPr>
          <p:cNvPicPr>
            <a:picLocks noChangeAspect="1"/>
          </p:cNvPicPr>
          <p:nvPr/>
        </p:nvPicPr>
        <p:blipFill>
          <a:blip r:embed="rId3"/>
          <a:stretch>
            <a:fillRect/>
          </a:stretch>
        </p:blipFill>
        <p:spPr>
          <a:xfrm>
            <a:off x="353613" y="1048611"/>
            <a:ext cx="4428112" cy="3535986"/>
          </a:xfrm>
          <a:prstGeom prst="rect">
            <a:avLst/>
          </a:prstGeom>
        </p:spPr>
      </p:pic>
      <p:graphicFrame>
        <p:nvGraphicFramePr>
          <p:cNvPr id="5" name="Таблица 5">
            <a:extLst>
              <a:ext uri="{FF2B5EF4-FFF2-40B4-BE49-F238E27FC236}">
                <a16:creationId xmlns:a16="http://schemas.microsoft.com/office/drawing/2014/main" id="{AEEF0840-63E4-9CCC-92B8-C8258FD61BB9}"/>
              </a:ext>
            </a:extLst>
          </p:cNvPr>
          <p:cNvGraphicFramePr>
            <a:graphicFrameLocks noGrp="1"/>
          </p:cNvGraphicFramePr>
          <p:nvPr>
            <p:extLst>
              <p:ext uri="{D42A27DB-BD31-4B8C-83A1-F6EECF244321}">
                <p14:modId xmlns:p14="http://schemas.microsoft.com/office/powerpoint/2010/main" val="2317118829"/>
              </p:ext>
            </p:extLst>
          </p:nvPr>
        </p:nvGraphicFramePr>
        <p:xfrm>
          <a:off x="5048427" y="1141425"/>
          <a:ext cx="6876870" cy="3443171"/>
        </p:xfrm>
        <a:graphic>
          <a:graphicData uri="http://schemas.openxmlformats.org/drawingml/2006/table">
            <a:tbl>
              <a:tblPr firstRow="1" bandRow="1">
                <a:tableStyleId>{8A107856-5554-42FB-B03E-39F5DBC370BA}</a:tableStyleId>
              </a:tblPr>
              <a:tblGrid>
                <a:gridCol w="2292290">
                  <a:extLst>
                    <a:ext uri="{9D8B030D-6E8A-4147-A177-3AD203B41FA5}">
                      <a16:colId xmlns:a16="http://schemas.microsoft.com/office/drawing/2014/main" val="867770447"/>
                    </a:ext>
                  </a:extLst>
                </a:gridCol>
                <a:gridCol w="2292290">
                  <a:extLst>
                    <a:ext uri="{9D8B030D-6E8A-4147-A177-3AD203B41FA5}">
                      <a16:colId xmlns:a16="http://schemas.microsoft.com/office/drawing/2014/main" val="2336900740"/>
                    </a:ext>
                  </a:extLst>
                </a:gridCol>
                <a:gridCol w="2292290">
                  <a:extLst>
                    <a:ext uri="{9D8B030D-6E8A-4147-A177-3AD203B41FA5}">
                      <a16:colId xmlns:a16="http://schemas.microsoft.com/office/drawing/2014/main" val="2801581540"/>
                    </a:ext>
                  </a:extLst>
                </a:gridCol>
              </a:tblGrid>
              <a:tr h="547037">
                <a:tc>
                  <a:txBody>
                    <a:bodyPr/>
                    <a:lstStyle/>
                    <a:p>
                      <a:pPr algn="ctr"/>
                      <a:r>
                        <a:rPr lang="ru-RU" sz="1100" dirty="0">
                          <a:solidFill>
                            <a:srgbClr val="3333CC"/>
                          </a:solidFill>
                          <a:latin typeface="Times New Roman" panose="02020603050405020304" pitchFamily="18" charset="0"/>
                          <a:cs typeface="Times New Roman" panose="02020603050405020304" pitchFamily="18" charset="0"/>
                        </a:rPr>
                        <a:t>Перечень источников </a:t>
                      </a:r>
                    </a:p>
                  </a:txBody>
                  <a:tcPr>
                    <a:solidFill>
                      <a:schemeClr val="accent4">
                        <a:lumMod val="20000"/>
                        <a:lumOff val="80000"/>
                      </a:schemeClr>
                    </a:solidFill>
                  </a:tcPr>
                </a:tc>
                <a:tc>
                  <a:txBody>
                    <a:bodyPr/>
                    <a:lstStyle/>
                    <a:p>
                      <a:pPr algn="ctr"/>
                      <a:r>
                        <a:rPr lang="ru-RU" sz="1100" dirty="0">
                          <a:solidFill>
                            <a:srgbClr val="3333CC"/>
                          </a:solidFill>
                          <a:latin typeface="Times New Roman" panose="02020603050405020304" pitchFamily="18" charset="0"/>
                          <a:cs typeface="Times New Roman" panose="02020603050405020304" pitchFamily="18" charset="0"/>
                        </a:rPr>
                        <a:t>План</a:t>
                      </a:r>
                    </a:p>
                  </a:txBody>
                  <a:tcPr>
                    <a:solidFill>
                      <a:schemeClr val="accent4">
                        <a:lumMod val="20000"/>
                        <a:lumOff val="80000"/>
                      </a:schemeClr>
                    </a:solidFill>
                  </a:tcPr>
                </a:tc>
                <a:tc>
                  <a:txBody>
                    <a:bodyPr/>
                    <a:lstStyle/>
                    <a:p>
                      <a:pPr algn="ctr"/>
                      <a:r>
                        <a:rPr lang="ru-RU" sz="1100" dirty="0">
                          <a:solidFill>
                            <a:srgbClr val="3333CC"/>
                          </a:solidFill>
                          <a:latin typeface="Times New Roman" panose="02020603050405020304" pitchFamily="18" charset="0"/>
                          <a:cs typeface="Times New Roman" panose="02020603050405020304" pitchFamily="18" charset="0"/>
                        </a:rPr>
                        <a:t>Факт</a:t>
                      </a:r>
                    </a:p>
                  </a:txBody>
                  <a:tcPr>
                    <a:solidFill>
                      <a:schemeClr val="accent4">
                        <a:lumMod val="20000"/>
                        <a:lumOff val="80000"/>
                      </a:schemeClr>
                    </a:solidFill>
                  </a:tcPr>
                </a:tc>
                <a:extLst>
                  <a:ext uri="{0D108BD9-81ED-4DB2-BD59-A6C34878D82A}">
                    <a16:rowId xmlns:a16="http://schemas.microsoft.com/office/drawing/2014/main" val="1551627671"/>
                  </a:ext>
                </a:extLst>
              </a:tr>
              <a:tr h="607254">
                <a:tc>
                  <a:txBody>
                    <a:bodyPr/>
                    <a:lstStyle/>
                    <a:p>
                      <a:pPr algn="just"/>
                      <a:r>
                        <a:rPr lang="ru-RU" sz="1000" dirty="0">
                          <a:latin typeface="Times New Roman" panose="02020603050405020304" pitchFamily="18" charset="0"/>
                          <a:cs typeface="Times New Roman" panose="02020603050405020304" pitchFamily="18" charset="0"/>
                        </a:rPr>
                        <a:t>Изменение остатков средств на счетах по учету средств бюджета</a:t>
                      </a:r>
                    </a:p>
                  </a:txBody>
                  <a:tcPr>
                    <a:solidFill>
                      <a:schemeClr val="accent4">
                        <a:lumMod val="20000"/>
                        <a:lumOff val="80000"/>
                      </a:schemeClr>
                    </a:solidFill>
                  </a:tcPr>
                </a:tc>
                <a:tc>
                  <a:txBody>
                    <a:bodyPr/>
                    <a:lstStyle/>
                    <a:p>
                      <a:pPr algn="ctr"/>
                      <a:r>
                        <a:rPr lang="ru-RU" sz="1000" dirty="0">
                          <a:latin typeface="Times New Roman" pitchFamily="18" charset="0"/>
                          <a:cs typeface="Times New Roman" pitchFamily="18" charset="0"/>
                        </a:rPr>
                        <a:t>62997155,28</a:t>
                      </a:r>
                    </a:p>
                  </a:txBody>
                  <a:tcPr>
                    <a:solidFill>
                      <a:schemeClr val="accent4">
                        <a:lumMod val="20000"/>
                        <a:lumOff val="80000"/>
                      </a:schemeClr>
                    </a:solidFill>
                  </a:tcPr>
                </a:tc>
                <a:tc>
                  <a:txBody>
                    <a:bodyPr/>
                    <a:lstStyle/>
                    <a:p>
                      <a:pPr algn="ctr"/>
                      <a:r>
                        <a:rPr lang="ru-RU" sz="1000" dirty="0">
                          <a:latin typeface="Times New Roman" pitchFamily="18" charset="0"/>
                          <a:cs typeface="Times New Roman" pitchFamily="18" charset="0"/>
                        </a:rPr>
                        <a:t>3088819,33</a:t>
                      </a:r>
                    </a:p>
                  </a:txBody>
                  <a:tcPr>
                    <a:solidFill>
                      <a:schemeClr val="accent4">
                        <a:lumMod val="20000"/>
                        <a:lumOff val="80000"/>
                      </a:schemeClr>
                    </a:solidFill>
                  </a:tcPr>
                </a:tc>
                <a:extLst>
                  <a:ext uri="{0D108BD9-81ED-4DB2-BD59-A6C34878D82A}">
                    <a16:rowId xmlns:a16="http://schemas.microsoft.com/office/drawing/2014/main" val="2679941999"/>
                  </a:ext>
                </a:extLst>
              </a:tr>
              <a:tr h="840813">
                <a:tc>
                  <a:txBody>
                    <a:bodyPr/>
                    <a:lstStyle/>
                    <a:p>
                      <a:pPr algn="just"/>
                      <a:r>
                        <a:rPr lang="ru-RU" sz="1000" dirty="0">
                          <a:latin typeface="Times New Roman" panose="02020603050405020304" pitchFamily="18" charset="0"/>
                          <a:cs typeface="Times New Roman" panose="02020603050405020304" pitchFamily="18" charset="0"/>
                        </a:rPr>
                        <a:t>Увеличение прочих остатков денежных средств бюджетов муниципальных районов</a:t>
                      </a:r>
                    </a:p>
                  </a:txBody>
                  <a:tcPr>
                    <a:solidFill>
                      <a:schemeClr val="accent4">
                        <a:lumMod val="20000"/>
                        <a:lumOff val="80000"/>
                      </a:schemeClr>
                    </a:solidFill>
                  </a:tcPr>
                </a:tc>
                <a:tc>
                  <a:txBody>
                    <a:bodyPr/>
                    <a:lstStyle/>
                    <a:p>
                      <a:pPr algn="ctr"/>
                      <a:r>
                        <a:rPr lang="ru-RU" sz="1000" dirty="0">
                          <a:effectLst/>
                          <a:latin typeface="Times New Roman" pitchFamily="18" charset="0"/>
                          <a:ea typeface="Times New Roman" panose="02020603050405020304" pitchFamily="18" charset="0"/>
                          <a:cs typeface="Times New Roman" pitchFamily="18" charset="0"/>
                        </a:rPr>
                        <a:t>-964596364,67</a:t>
                      </a:r>
                    </a:p>
                  </a:txBody>
                  <a:tcPr marL="68580" marR="68580" marT="0" marB="0">
                    <a:solidFill>
                      <a:schemeClr val="accent4">
                        <a:lumMod val="20000"/>
                        <a:lumOff val="80000"/>
                      </a:schemeClr>
                    </a:solidFill>
                  </a:tcPr>
                </a:tc>
                <a:tc>
                  <a:txBody>
                    <a:bodyPr/>
                    <a:lstStyle/>
                    <a:p>
                      <a:pPr algn="ctr"/>
                      <a:r>
                        <a:rPr lang="ru-RU" sz="1000" dirty="0">
                          <a:latin typeface="Times New Roman" pitchFamily="18" charset="0"/>
                          <a:cs typeface="Times New Roman" pitchFamily="18" charset="0"/>
                        </a:rPr>
                        <a:t>-978198173,14</a:t>
                      </a:r>
                    </a:p>
                  </a:txBody>
                  <a:tcPr>
                    <a:solidFill>
                      <a:schemeClr val="accent4">
                        <a:lumMod val="20000"/>
                        <a:lumOff val="80000"/>
                      </a:schemeClr>
                    </a:solidFill>
                  </a:tcPr>
                </a:tc>
                <a:extLst>
                  <a:ext uri="{0D108BD9-81ED-4DB2-BD59-A6C34878D82A}">
                    <a16:rowId xmlns:a16="http://schemas.microsoft.com/office/drawing/2014/main" val="851141542"/>
                  </a:ext>
                </a:extLst>
              </a:tr>
              <a:tr h="1074372">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Уменьшение прочих остатков денежных средств бюджетов муниципальных районов</a:t>
                      </a:r>
                    </a:p>
                    <a:p>
                      <a:pPr algn="just"/>
                      <a:endParaRPr lang="ru-RU" sz="10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a:r>
                        <a:rPr lang="ru-RU" sz="1000" dirty="0">
                          <a:latin typeface="Times New Roman" pitchFamily="18" charset="0"/>
                          <a:cs typeface="Times New Roman" pitchFamily="18" charset="0"/>
                        </a:rPr>
                        <a:t>1027593519,95</a:t>
                      </a:r>
                    </a:p>
                  </a:txBody>
                  <a:tcPr>
                    <a:solidFill>
                      <a:schemeClr val="accent4">
                        <a:lumMod val="20000"/>
                        <a:lumOff val="80000"/>
                      </a:schemeClr>
                    </a:solidFill>
                  </a:tcPr>
                </a:tc>
                <a:tc>
                  <a:txBody>
                    <a:bodyPr/>
                    <a:lstStyle/>
                    <a:p>
                      <a:pPr algn="ctr"/>
                      <a:r>
                        <a:rPr lang="ru-RU" sz="1000" dirty="0">
                          <a:latin typeface="Times New Roman" pitchFamily="18" charset="0"/>
                          <a:cs typeface="Times New Roman" pitchFamily="18" charset="0"/>
                        </a:rPr>
                        <a:t>981286992,47</a:t>
                      </a:r>
                    </a:p>
                  </a:txBody>
                  <a:tcPr>
                    <a:solidFill>
                      <a:schemeClr val="accent4">
                        <a:lumMod val="20000"/>
                        <a:lumOff val="80000"/>
                      </a:schemeClr>
                    </a:solidFill>
                  </a:tcPr>
                </a:tc>
                <a:extLst>
                  <a:ext uri="{0D108BD9-81ED-4DB2-BD59-A6C34878D82A}">
                    <a16:rowId xmlns:a16="http://schemas.microsoft.com/office/drawing/2014/main" val="3331127021"/>
                  </a:ext>
                </a:extLst>
              </a:tr>
              <a:tr h="373695">
                <a:tc>
                  <a:txBody>
                    <a:bodyPr/>
                    <a:lstStyle/>
                    <a:p>
                      <a:pPr algn="just"/>
                      <a:r>
                        <a:rPr lang="ru-RU" sz="1000" b="1" dirty="0">
                          <a:latin typeface="Times New Roman" panose="02020603050405020304" pitchFamily="18" charset="0"/>
                          <a:cs typeface="Times New Roman" panose="02020603050405020304" pitchFamily="18" charset="0"/>
                        </a:rPr>
                        <a:t>Итого источников</a:t>
                      </a:r>
                    </a:p>
                  </a:txBody>
                  <a:tcPr>
                    <a:solidFill>
                      <a:schemeClr val="accent4">
                        <a:lumMod val="20000"/>
                        <a:lumOff val="80000"/>
                      </a:schemeClr>
                    </a:solidFill>
                  </a:tcPr>
                </a:tc>
                <a:tc>
                  <a:txBody>
                    <a:bodyPr/>
                    <a:lstStyle/>
                    <a:p>
                      <a:pPr algn="ctr"/>
                      <a:r>
                        <a:rPr lang="ru-RU" sz="1000" b="1" dirty="0">
                          <a:solidFill>
                            <a:schemeClr val="tx1">
                              <a:lumMod val="95000"/>
                              <a:lumOff val="5000"/>
                            </a:schemeClr>
                          </a:solidFill>
                          <a:latin typeface="Times New Roman" pitchFamily="18" charset="0"/>
                          <a:cs typeface="Times New Roman" pitchFamily="18" charset="0"/>
                        </a:rPr>
                        <a:t>62997155,28</a:t>
                      </a:r>
                    </a:p>
                  </a:txBody>
                  <a:tcPr>
                    <a:solidFill>
                      <a:schemeClr val="accent4">
                        <a:lumMod val="20000"/>
                        <a:lumOff val="80000"/>
                      </a:schemeClr>
                    </a:solidFill>
                  </a:tcPr>
                </a:tc>
                <a:tc>
                  <a:txBody>
                    <a:bodyPr/>
                    <a:lstStyle/>
                    <a:p>
                      <a:pPr algn="ctr"/>
                      <a:r>
                        <a:rPr lang="ru-RU" sz="1000" b="1" dirty="0">
                          <a:latin typeface="Times New Roman" pitchFamily="18" charset="0"/>
                          <a:cs typeface="Times New Roman" pitchFamily="18" charset="0"/>
                        </a:rPr>
                        <a:t>3088819,33</a:t>
                      </a:r>
                    </a:p>
                  </a:txBody>
                  <a:tcPr>
                    <a:solidFill>
                      <a:schemeClr val="accent4">
                        <a:lumMod val="20000"/>
                        <a:lumOff val="80000"/>
                      </a:schemeClr>
                    </a:solidFill>
                  </a:tcPr>
                </a:tc>
                <a:extLst>
                  <a:ext uri="{0D108BD9-81ED-4DB2-BD59-A6C34878D82A}">
                    <a16:rowId xmlns:a16="http://schemas.microsoft.com/office/drawing/2014/main" val="2226367200"/>
                  </a:ext>
                </a:extLst>
              </a:tr>
            </a:tbl>
          </a:graphicData>
        </a:graphic>
      </p:graphicFrame>
    </p:spTree>
    <p:extLst>
      <p:ext uri="{BB962C8B-B14F-4D97-AF65-F5344CB8AC3E}">
        <p14:creationId xmlns:p14="http://schemas.microsoft.com/office/powerpoint/2010/main" val="163131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329413E-DE05-2069-B918-707C6EA713A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97FB6996-C9A6-611C-AF26-7E5D74034177}"/>
              </a:ext>
            </a:extLst>
          </p:cNvPr>
          <p:cNvSpPr txBox="1"/>
          <p:nvPr/>
        </p:nvSpPr>
        <p:spPr>
          <a:xfrm>
            <a:off x="2665602" y="104673"/>
            <a:ext cx="6495176"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Структура расходов  бюджета Анучинского муниципального округа за 2024 год (руб.)</a:t>
            </a:r>
          </a:p>
        </p:txBody>
      </p:sp>
      <p:sp>
        <p:nvSpPr>
          <p:cNvPr id="4" name="TextBox 3">
            <a:extLst>
              <a:ext uri="{FF2B5EF4-FFF2-40B4-BE49-F238E27FC236}">
                <a16:creationId xmlns:a16="http://schemas.microsoft.com/office/drawing/2014/main" id="{DAE226D6-4E6F-22BC-1B11-D743412F9BC7}"/>
              </a:ext>
            </a:extLst>
          </p:cNvPr>
          <p:cNvSpPr txBox="1"/>
          <p:nvPr/>
        </p:nvSpPr>
        <p:spPr>
          <a:xfrm>
            <a:off x="505436" y="458374"/>
            <a:ext cx="4320331" cy="261610"/>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Расходная часть бюджета представлена по ведомствам.</a:t>
            </a:r>
          </a:p>
        </p:txBody>
      </p:sp>
      <p:graphicFrame>
        <p:nvGraphicFramePr>
          <p:cNvPr id="5" name="Схема 4">
            <a:extLst>
              <a:ext uri="{FF2B5EF4-FFF2-40B4-BE49-F238E27FC236}">
                <a16:creationId xmlns:a16="http://schemas.microsoft.com/office/drawing/2014/main" id="{DF0FE126-BCB7-1AE3-2BB8-B20A1A0F6136}"/>
              </a:ext>
            </a:extLst>
          </p:cNvPr>
          <p:cNvGraphicFramePr/>
          <p:nvPr>
            <p:extLst>
              <p:ext uri="{D42A27DB-BD31-4B8C-83A1-F6EECF244321}">
                <p14:modId xmlns:p14="http://schemas.microsoft.com/office/powerpoint/2010/main" val="1753406325"/>
              </p:ext>
            </p:extLst>
          </p:nvPr>
        </p:nvGraphicFramePr>
        <p:xfrm>
          <a:off x="321111" y="719984"/>
          <a:ext cx="11549777" cy="2315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Схема 6">
            <a:extLst>
              <a:ext uri="{FF2B5EF4-FFF2-40B4-BE49-F238E27FC236}">
                <a16:creationId xmlns:a16="http://schemas.microsoft.com/office/drawing/2014/main" id="{C74E2D13-B5C5-77B9-263A-8D607A9D944D}"/>
              </a:ext>
            </a:extLst>
          </p:cNvPr>
          <p:cNvGraphicFramePr/>
          <p:nvPr>
            <p:extLst>
              <p:ext uri="{D42A27DB-BD31-4B8C-83A1-F6EECF244321}">
                <p14:modId xmlns:p14="http://schemas.microsoft.com/office/powerpoint/2010/main" val="190290662"/>
              </p:ext>
            </p:extLst>
          </p:nvPr>
        </p:nvGraphicFramePr>
        <p:xfrm>
          <a:off x="113609" y="3596276"/>
          <a:ext cx="3236286" cy="31570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Схема 7">
            <a:extLst>
              <a:ext uri="{FF2B5EF4-FFF2-40B4-BE49-F238E27FC236}">
                <a16:creationId xmlns:a16="http://schemas.microsoft.com/office/drawing/2014/main" id="{0EB37F30-CB48-2B0F-25C2-99804AA2124E}"/>
              </a:ext>
            </a:extLst>
          </p:cNvPr>
          <p:cNvGraphicFramePr/>
          <p:nvPr>
            <p:extLst>
              <p:ext uri="{D42A27DB-BD31-4B8C-83A1-F6EECF244321}">
                <p14:modId xmlns:p14="http://schemas.microsoft.com/office/powerpoint/2010/main" val="4009742154"/>
              </p:ext>
            </p:extLst>
          </p:nvPr>
        </p:nvGraphicFramePr>
        <p:xfrm>
          <a:off x="3585129" y="3596276"/>
          <a:ext cx="3236286" cy="315705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9" name="Схема 8">
            <a:extLst>
              <a:ext uri="{FF2B5EF4-FFF2-40B4-BE49-F238E27FC236}">
                <a16:creationId xmlns:a16="http://schemas.microsoft.com/office/drawing/2014/main" id="{EC263FF5-6252-8CC2-3966-D2A93822EFF7}"/>
              </a:ext>
            </a:extLst>
          </p:cNvPr>
          <p:cNvGraphicFramePr/>
          <p:nvPr>
            <p:extLst>
              <p:ext uri="{D42A27DB-BD31-4B8C-83A1-F6EECF244321}">
                <p14:modId xmlns:p14="http://schemas.microsoft.com/office/powerpoint/2010/main" val="359734809"/>
              </p:ext>
            </p:extLst>
          </p:nvPr>
        </p:nvGraphicFramePr>
        <p:xfrm>
          <a:off x="7146139" y="3596276"/>
          <a:ext cx="3236286" cy="315705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6" name="Блок-схема: документ 15">
            <a:extLst>
              <a:ext uri="{FF2B5EF4-FFF2-40B4-BE49-F238E27FC236}">
                <a16:creationId xmlns:a16="http://schemas.microsoft.com/office/drawing/2014/main" id="{EB56A282-C86D-EE23-9BA6-91072D1C0A1B}"/>
              </a:ext>
            </a:extLst>
          </p:cNvPr>
          <p:cNvSpPr/>
          <p:nvPr/>
        </p:nvSpPr>
        <p:spPr>
          <a:xfrm>
            <a:off x="10530225" y="3596276"/>
            <a:ext cx="1308683" cy="2829881"/>
          </a:xfrm>
          <a:prstGeom prst="flowChartDocumen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p:txBody>
      </p:sp>
      <p:pic>
        <p:nvPicPr>
          <p:cNvPr id="17" name="Рисунок 16">
            <a:extLst>
              <a:ext uri="{FF2B5EF4-FFF2-40B4-BE49-F238E27FC236}">
                <a16:creationId xmlns:a16="http://schemas.microsoft.com/office/drawing/2014/main" id="{E8CAACD5-3A29-25B3-150D-5D61235AC5FE}"/>
              </a:ext>
            </a:extLst>
          </p:cNvPr>
          <p:cNvPicPr>
            <a:picLocks noChangeAspect="1"/>
          </p:cNvPicPr>
          <p:nvPr/>
        </p:nvPicPr>
        <p:blipFill>
          <a:blip r:embed="rId23"/>
          <a:stretch>
            <a:fillRect/>
          </a:stretch>
        </p:blipFill>
        <p:spPr>
          <a:xfrm>
            <a:off x="10742567" y="3655122"/>
            <a:ext cx="883997" cy="1024217"/>
          </a:xfrm>
          <a:prstGeom prst="rect">
            <a:avLst/>
          </a:prstGeom>
        </p:spPr>
      </p:pic>
      <p:sp>
        <p:nvSpPr>
          <p:cNvPr id="18" name="TextBox 17">
            <a:extLst>
              <a:ext uri="{FF2B5EF4-FFF2-40B4-BE49-F238E27FC236}">
                <a16:creationId xmlns:a16="http://schemas.microsoft.com/office/drawing/2014/main" id="{953FED4F-7508-0683-FC85-755C0D5DE92C}"/>
              </a:ext>
            </a:extLst>
          </p:cNvPr>
          <p:cNvSpPr txBox="1"/>
          <p:nvPr/>
        </p:nvSpPr>
        <p:spPr>
          <a:xfrm>
            <a:off x="505435" y="3133941"/>
            <a:ext cx="4320331" cy="261610"/>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Расходная часть бюджета представлена по разделам, подразделам</a:t>
            </a:r>
          </a:p>
        </p:txBody>
      </p:sp>
    </p:spTree>
    <p:extLst>
      <p:ext uri="{BB962C8B-B14F-4D97-AF65-F5344CB8AC3E}">
        <p14:creationId xmlns:p14="http://schemas.microsoft.com/office/powerpoint/2010/main" val="1477802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ED43B85-F93D-DBA3-9B70-6B9060D35CC3}"/>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B8B963DA-A5AC-CDB4-C11C-18D41517DF69}"/>
              </a:ext>
            </a:extLst>
          </p:cNvPr>
          <p:cNvGraphicFramePr>
            <a:graphicFrameLocks noGrp="1"/>
          </p:cNvGraphicFramePr>
          <p:nvPr>
            <p:extLst>
              <p:ext uri="{D42A27DB-BD31-4B8C-83A1-F6EECF244321}">
                <p14:modId xmlns:p14="http://schemas.microsoft.com/office/powerpoint/2010/main" val="3857843575"/>
              </p:ext>
            </p:extLst>
          </p:nvPr>
        </p:nvGraphicFramePr>
        <p:xfrm>
          <a:off x="118393" y="314259"/>
          <a:ext cx="11978531" cy="6527214"/>
        </p:xfrm>
        <a:graphic>
          <a:graphicData uri="http://schemas.openxmlformats.org/drawingml/2006/table">
            <a:tbl>
              <a:tblPr firstRow="1" bandRow="1">
                <a:tableStyleId>{16D9F66E-5EB9-4882-86FB-DCBF35E3C3E4}</a:tableStyleId>
              </a:tblPr>
              <a:tblGrid>
                <a:gridCol w="3275925">
                  <a:extLst>
                    <a:ext uri="{9D8B030D-6E8A-4147-A177-3AD203B41FA5}">
                      <a16:colId xmlns:a16="http://schemas.microsoft.com/office/drawing/2014/main" val="3110849794"/>
                    </a:ext>
                  </a:extLst>
                </a:gridCol>
                <a:gridCol w="2214069">
                  <a:extLst>
                    <a:ext uri="{9D8B030D-6E8A-4147-A177-3AD203B41FA5}">
                      <a16:colId xmlns:a16="http://schemas.microsoft.com/office/drawing/2014/main" val="949075183"/>
                    </a:ext>
                  </a:extLst>
                </a:gridCol>
                <a:gridCol w="2242424">
                  <a:extLst>
                    <a:ext uri="{9D8B030D-6E8A-4147-A177-3AD203B41FA5}">
                      <a16:colId xmlns:a16="http://schemas.microsoft.com/office/drawing/2014/main" val="4093401937"/>
                    </a:ext>
                  </a:extLst>
                </a:gridCol>
                <a:gridCol w="1014633">
                  <a:extLst>
                    <a:ext uri="{9D8B030D-6E8A-4147-A177-3AD203B41FA5}">
                      <a16:colId xmlns:a16="http://schemas.microsoft.com/office/drawing/2014/main" val="1408367181"/>
                    </a:ext>
                  </a:extLst>
                </a:gridCol>
                <a:gridCol w="1134002">
                  <a:extLst>
                    <a:ext uri="{9D8B030D-6E8A-4147-A177-3AD203B41FA5}">
                      <a16:colId xmlns:a16="http://schemas.microsoft.com/office/drawing/2014/main" val="3887888333"/>
                    </a:ext>
                  </a:extLst>
                </a:gridCol>
                <a:gridCol w="2097478">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263955">
                <a:tc>
                  <a:txBody>
                    <a:bodyPr/>
                    <a:lstStyle/>
                    <a:p>
                      <a:pPr algn="just"/>
                      <a:r>
                        <a:rPr lang="ru-RU" sz="1000" b="1" dirty="0">
                          <a:solidFill>
                            <a:srgbClr val="FF0000"/>
                          </a:solidFill>
                          <a:latin typeface="Times New Roman" panose="02020603050405020304" pitchFamily="18" charset="0"/>
                          <a:cs typeface="Times New Roman" panose="02020603050405020304" pitchFamily="18" charset="0"/>
                        </a:rPr>
                        <a:t>ОБЩЕГОСУДАРСТВЕННЫЕ ВОПРОСЫ</a:t>
                      </a:r>
                    </a:p>
                  </a:txBody>
                  <a:tcPr/>
                </a:tc>
                <a:tc>
                  <a:txBody>
                    <a:bodyPr/>
                    <a:lstStyle/>
                    <a:p>
                      <a:pPr algn="ctr" fontAlgn="t"/>
                      <a:r>
                        <a:rPr lang="ru-RU" sz="1000" b="1" i="0" u="none" strike="noStrike" dirty="0">
                          <a:solidFill>
                            <a:srgbClr val="FF0000"/>
                          </a:solidFill>
                          <a:latin typeface="Times New Roman"/>
                        </a:rPr>
                        <a:t>120197714,00</a:t>
                      </a:r>
                    </a:p>
                  </a:txBody>
                  <a:tcPr marL="7620" marR="7620" marT="7620" marB="0"/>
                </a:tc>
                <a:tc>
                  <a:txBody>
                    <a:bodyPr/>
                    <a:lstStyle/>
                    <a:p>
                      <a:pPr algn="ctr" fontAlgn="t"/>
                      <a:r>
                        <a:rPr lang="ru-RU" sz="1000" b="1" i="0" u="none" strike="noStrike" dirty="0">
                          <a:solidFill>
                            <a:srgbClr val="FF0000"/>
                          </a:solidFill>
                          <a:latin typeface="Times New Roman"/>
                        </a:rPr>
                        <a:t>126659821,41</a:t>
                      </a:r>
                    </a:p>
                  </a:txBody>
                  <a:tcPr marL="7620" marR="7620" marT="7620" marB="0"/>
                </a:tc>
                <a:tc>
                  <a:txBody>
                    <a:bodyPr/>
                    <a:lstStyle/>
                    <a:p>
                      <a:pPr algn="ctr" fontAlgn="t"/>
                      <a:r>
                        <a:rPr lang="ru-RU" sz="1000" b="1" i="0" u="none" strike="noStrike" dirty="0">
                          <a:solidFill>
                            <a:srgbClr val="FF0000"/>
                          </a:solidFill>
                          <a:latin typeface="Times New Roman"/>
                        </a:rPr>
                        <a:t>124373872,59</a:t>
                      </a:r>
                    </a:p>
                  </a:txBody>
                  <a:tcPr marL="7620" marR="7620" marT="7620" marB="0"/>
                </a:tc>
                <a:tc>
                  <a:txBody>
                    <a:bodyPr/>
                    <a:lstStyle/>
                    <a:p>
                      <a:pPr algn="ctr" fontAlgn="t"/>
                      <a:r>
                        <a:rPr lang="ru-RU" sz="1000" b="1" i="0" u="none" strike="noStrike" dirty="0">
                          <a:solidFill>
                            <a:srgbClr val="FF0000"/>
                          </a:solidFill>
                          <a:latin typeface="Times New Roman"/>
                        </a:rPr>
                        <a:t>98,20</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52038">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3531000,00</a:t>
                      </a:r>
                    </a:p>
                  </a:txBody>
                  <a:tcPr marL="7620" marR="7620" marT="7620" marB="0"/>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3784400,00</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3784113,60</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99,99</a:t>
                      </a:r>
                    </a:p>
                  </a:txBody>
                  <a:tcPr/>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01466528"/>
                  </a:ext>
                </a:extLst>
              </a:tr>
              <a:tr h="281949">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4411210,00</a:t>
                      </a:r>
                    </a:p>
                  </a:txBody>
                  <a:tcPr marL="7620" marR="7620" marT="7620" marB="0"/>
                </a:tc>
                <a:tc>
                  <a:txBody>
                    <a:bodyPr/>
                    <a:lstStyle/>
                    <a:p>
                      <a:pPr algn="ctr" fontAlgn="t"/>
                      <a:r>
                        <a:rPr lang="ru-RU" sz="1000" b="0" i="0" u="none" strike="noStrike" dirty="0">
                          <a:solidFill>
                            <a:srgbClr val="000000"/>
                          </a:solidFill>
                          <a:latin typeface="Times New Roman"/>
                        </a:rPr>
                        <a:t>4587810,00</a:t>
                      </a:r>
                    </a:p>
                  </a:txBody>
                  <a:tcPr marL="7620" marR="7620" marT="7620" marB="0"/>
                </a:tc>
                <a:tc>
                  <a:txBody>
                    <a:bodyPr/>
                    <a:lstStyle/>
                    <a:p>
                      <a:pPr algn="ctr" fontAlgn="t"/>
                      <a:r>
                        <a:rPr lang="ru-RU" sz="1000" b="0" i="0" u="none" strike="noStrike" dirty="0">
                          <a:latin typeface="Times New Roman"/>
                        </a:rPr>
                        <a:t>4442559,24</a:t>
                      </a:r>
                    </a:p>
                  </a:txBody>
                  <a:tcPr marL="7620" marR="7620" marT="7620" marB="0"/>
                </a:tc>
                <a:tc>
                  <a:txBody>
                    <a:bodyPr/>
                    <a:lstStyle/>
                    <a:p>
                      <a:pPr algn="ctr" fontAlgn="t"/>
                      <a:r>
                        <a:rPr lang="ru-RU" sz="1000" b="0" i="0" u="none" strike="noStrike" dirty="0">
                          <a:latin typeface="Times New Roman"/>
                        </a:rPr>
                        <a:t>96,83</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67189719"/>
                  </a:ext>
                </a:extLst>
              </a:tr>
              <a:tr h="234154">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13315510,00</a:t>
                      </a:r>
                    </a:p>
                  </a:txBody>
                  <a:tcPr marL="7620" marR="7620" marT="7620" marB="0"/>
                </a:tc>
                <a:tc>
                  <a:txBody>
                    <a:bodyPr/>
                    <a:lstStyle/>
                    <a:p>
                      <a:pPr algn="ctr" fontAlgn="t"/>
                      <a:r>
                        <a:rPr lang="ru-RU" sz="1000" b="0" i="0" u="none" strike="noStrike" dirty="0">
                          <a:solidFill>
                            <a:srgbClr val="000000"/>
                          </a:solidFill>
                          <a:latin typeface="Times New Roman"/>
                        </a:rPr>
                        <a:t>13766410,00</a:t>
                      </a:r>
                    </a:p>
                  </a:txBody>
                  <a:tcPr marL="7620" marR="7620" marT="7620" marB="0"/>
                </a:tc>
                <a:tc>
                  <a:txBody>
                    <a:bodyPr/>
                    <a:lstStyle/>
                    <a:p>
                      <a:pPr algn="ctr" fontAlgn="t"/>
                      <a:r>
                        <a:rPr lang="ru-RU" sz="1000" b="0" i="0" u="none" strike="noStrike" dirty="0">
                          <a:latin typeface="Times New Roman"/>
                        </a:rPr>
                        <a:t>13766370,30</a:t>
                      </a:r>
                    </a:p>
                  </a:txBody>
                  <a:tcPr marL="7620" marR="7620" marT="7620" marB="0"/>
                </a:tc>
                <a:tc>
                  <a:txBody>
                    <a:bodyPr/>
                    <a:lstStyle/>
                    <a:p>
                      <a:pPr algn="ctr" fontAlgn="t"/>
                      <a:r>
                        <a:rPr lang="ru-RU" sz="1000" b="0" i="0" u="none" strike="noStrike" dirty="0">
                          <a:latin typeface="Times New Roman"/>
                        </a:rPr>
                        <a:t>100</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23330120"/>
                  </a:ext>
                </a:extLst>
              </a:tr>
              <a:tr h="0">
                <a:tc>
                  <a:txBody>
                    <a:bodyPr/>
                    <a:lstStyle/>
                    <a:p>
                      <a:pPr algn="l" fontAlgn="t"/>
                      <a:r>
                        <a:rPr lang="ru-RU" sz="1000" b="0" u="none" strike="noStrike" dirty="0">
                          <a:effectLst/>
                          <a:latin typeface="Times New Roman" panose="02020603050405020304" pitchFamily="18" charset="0"/>
                          <a:cs typeface="Times New Roman" panose="02020603050405020304" pitchFamily="18" charset="0"/>
                        </a:rPr>
                        <a:t>Судебная система</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latin typeface="Times New Roman"/>
                        </a:rPr>
                        <a:t>8503,00</a:t>
                      </a:r>
                    </a:p>
                  </a:txBody>
                  <a:tcPr marL="7620" marR="7620" marT="7620" marB="0"/>
                </a:tc>
                <a:tc>
                  <a:txBody>
                    <a:bodyPr/>
                    <a:lstStyle/>
                    <a:p>
                      <a:pPr algn="ctr" fontAlgn="t"/>
                      <a:r>
                        <a:rPr lang="ru-RU" sz="1000" b="0" i="0" u="none" strike="noStrike" dirty="0">
                          <a:solidFill>
                            <a:srgbClr val="000000"/>
                          </a:solidFill>
                          <a:latin typeface="Times New Roman"/>
                        </a:rPr>
                        <a:t>8503,00</a:t>
                      </a:r>
                    </a:p>
                  </a:txBody>
                  <a:tcPr marL="7620" marR="7620" marT="7620" marB="0"/>
                </a:tc>
                <a:tc>
                  <a:txBody>
                    <a:bodyPr/>
                    <a:lstStyle/>
                    <a:p>
                      <a:pPr algn="ctr" fontAlgn="t"/>
                      <a:r>
                        <a:rPr lang="ru-RU" sz="1000" b="0" i="0" u="none" strike="noStrike" dirty="0">
                          <a:latin typeface="Times New Roman"/>
                        </a:rPr>
                        <a:t>8503,00</a:t>
                      </a:r>
                    </a:p>
                  </a:txBody>
                  <a:tcPr marL="7620" marR="7620" marT="7620" marB="0"/>
                </a:tc>
                <a:tc>
                  <a:txBody>
                    <a:bodyPr/>
                    <a:lstStyle/>
                    <a:p>
                      <a:pPr algn="ctr" fontAlgn="t"/>
                      <a:r>
                        <a:rPr lang="ru-RU" sz="1000" b="0" i="0" u="none" strike="noStrike" dirty="0">
                          <a:latin typeface="Times New Roman"/>
                        </a:rPr>
                        <a:t>100</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66562752"/>
                  </a:ext>
                </a:extLst>
              </a:tr>
              <a:tr h="275981">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25972900,00</a:t>
                      </a:r>
                    </a:p>
                  </a:txBody>
                  <a:tcPr marL="7620" marR="7620" marT="7620" marB="0"/>
                </a:tc>
                <a:tc>
                  <a:txBody>
                    <a:bodyPr/>
                    <a:lstStyle/>
                    <a:p>
                      <a:pPr algn="ctr" fontAlgn="t"/>
                      <a:r>
                        <a:rPr lang="ru-RU" sz="1000" b="0" i="0" u="none" strike="noStrike" dirty="0">
                          <a:solidFill>
                            <a:srgbClr val="000000"/>
                          </a:solidFill>
                          <a:latin typeface="Times New Roman"/>
                        </a:rPr>
                        <a:t>26228900,00</a:t>
                      </a:r>
                    </a:p>
                  </a:txBody>
                  <a:tcPr marL="7620" marR="7620" marT="7620" marB="0"/>
                </a:tc>
                <a:tc>
                  <a:txBody>
                    <a:bodyPr/>
                    <a:lstStyle/>
                    <a:p>
                      <a:pPr algn="ctr" fontAlgn="t"/>
                      <a:r>
                        <a:rPr lang="ru-RU" sz="1000" b="0" i="0" u="none" strike="noStrike" dirty="0">
                          <a:latin typeface="Times New Roman"/>
                        </a:rPr>
                        <a:t>25714388,15</a:t>
                      </a:r>
                    </a:p>
                  </a:txBody>
                  <a:tcPr marL="7620" marR="7620" marT="7620" marB="0"/>
                </a:tc>
                <a:tc>
                  <a:txBody>
                    <a:bodyPr/>
                    <a:lstStyle/>
                    <a:p>
                      <a:pPr algn="ctr" fontAlgn="t"/>
                      <a:r>
                        <a:rPr lang="ru-RU" sz="1000" b="0" i="0" u="none" strike="noStrike" dirty="0">
                          <a:latin typeface="Times New Roman"/>
                        </a:rPr>
                        <a:t>98,04</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11247194"/>
                  </a:ext>
                </a:extLst>
              </a:tr>
              <a:tr h="221337">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Обеспечение проведение выборов и референдумов</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99708620"/>
                  </a:ext>
                </a:extLst>
              </a:tr>
              <a:tr h="139196">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Резервные фонды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2787313,00</a:t>
                      </a:r>
                    </a:p>
                  </a:txBody>
                  <a:tcPr marL="7620" marR="7620" marT="7620" marB="0"/>
                </a:tc>
                <a:tc>
                  <a:txBody>
                    <a:bodyPr/>
                    <a:lstStyle/>
                    <a:p>
                      <a:pPr algn="ctr" fontAlgn="t"/>
                      <a:r>
                        <a:rPr lang="ru-RU" sz="1000" b="0" i="0" u="none" strike="noStrike" dirty="0">
                          <a:solidFill>
                            <a:srgbClr val="000000"/>
                          </a:solidFill>
                          <a:latin typeface="Times New Roman"/>
                        </a:rPr>
                        <a:t>389406,04</a:t>
                      </a: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fontAlgn="t"/>
                      <a:endParaRPr lang="ru-RU" sz="1000" b="0" i="0" u="none" strike="noStrike" dirty="0">
                        <a:latin typeface="Times New Roman"/>
                      </a:endParaRP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1892554"/>
                  </a:ext>
                </a:extLst>
              </a:tr>
              <a:tr h="219668">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Другие общегосударственные вопросы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70171278,00</a:t>
                      </a:r>
                    </a:p>
                  </a:txBody>
                  <a:tcPr marL="7620" marR="7620" marT="7620" marB="0"/>
                </a:tc>
                <a:tc>
                  <a:txBody>
                    <a:bodyPr/>
                    <a:lstStyle/>
                    <a:p>
                      <a:pPr algn="ctr" fontAlgn="t"/>
                      <a:r>
                        <a:rPr lang="ru-RU" sz="1000" b="0" i="0" u="none" strike="noStrike" dirty="0">
                          <a:solidFill>
                            <a:srgbClr val="000000"/>
                          </a:solidFill>
                          <a:latin typeface="Times New Roman"/>
                        </a:rPr>
                        <a:t>77894392,37</a:t>
                      </a:r>
                    </a:p>
                  </a:txBody>
                  <a:tcPr marL="7620" marR="7620" marT="7620" marB="0"/>
                </a:tc>
                <a:tc>
                  <a:txBody>
                    <a:bodyPr/>
                    <a:lstStyle/>
                    <a:p>
                      <a:pPr algn="ctr" fontAlgn="t"/>
                      <a:r>
                        <a:rPr lang="ru-RU" sz="1000" b="0" i="0" u="none" strike="noStrike" dirty="0">
                          <a:latin typeface="Times New Roman"/>
                        </a:rPr>
                        <a:t>76657938,30</a:t>
                      </a:r>
                    </a:p>
                  </a:txBody>
                  <a:tcPr marL="7620" marR="7620" marT="7620" marB="0"/>
                </a:tc>
                <a:tc>
                  <a:txBody>
                    <a:bodyPr/>
                    <a:lstStyle/>
                    <a:p>
                      <a:pPr algn="ctr" fontAlgn="t"/>
                      <a:r>
                        <a:rPr lang="ru-RU" sz="1000" b="0" i="0" u="none" strike="noStrike" dirty="0">
                          <a:latin typeface="Times New Roman"/>
                        </a:rPr>
                        <a:t>98,41</a:t>
                      </a:r>
                    </a:p>
                  </a:txBody>
                  <a:tcPr marL="7620" marR="7620" marT="7620" marB="0"/>
                </a:tc>
                <a:tc>
                  <a:txBody>
                    <a:bodyPr/>
                    <a:lstStyle/>
                    <a:p>
                      <a:pPr algn="l" fontAlgn="b"/>
                      <a:endParaRPr lang="ru-RU" sz="1000" b="0" i="0" u="none" strike="noStrike" dirty="0">
                        <a:solidFill>
                          <a:srgbClr val="000000"/>
                        </a:solidFill>
                        <a:latin typeface="Times New Roman"/>
                      </a:endParaRPr>
                    </a:p>
                  </a:txBody>
                  <a:tcPr marL="7620" marR="7620" marT="7620" marB="0" anchor="b"/>
                </a:tc>
                <a:extLst>
                  <a:ext uri="{0D108BD9-81ED-4DB2-BD59-A6C34878D82A}">
                    <a16:rowId xmlns:a16="http://schemas.microsoft.com/office/drawing/2014/main" val="891235947"/>
                  </a:ext>
                </a:extLst>
              </a:tr>
              <a:tr h="162137">
                <a:tc>
                  <a:txBody>
                    <a:bodyPr/>
                    <a:lstStyle/>
                    <a:p>
                      <a:pPr algn="l" fontAlgn="t"/>
                      <a:r>
                        <a:rPr lang="ru-RU" sz="1000" b="1" u="none" strike="noStrike" dirty="0">
                          <a:solidFill>
                            <a:srgbClr val="FF0000"/>
                          </a:solidFill>
                          <a:effectLst/>
                          <a:latin typeface="Times New Roman" panose="02020603050405020304" pitchFamily="18" charset="0"/>
                          <a:cs typeface="Times New Roman" panose="02020603050405020304" pitchFamily="18" charset="0"/>
                        </a:rPr>
                        <a:t>НАЦИОНАЛЬНАЯ ОБОРОНА</a:t>
                      </a:r>
                      <a:endParaRPr lang="ru-RU"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FF0000"/>
                          </a:solidFill>
                          <a:latin typeface="Times New Roman"/>
                        </a:rPr>
                        <a:t>1415888,00</a:t>
                      </a:r>
                    </a:p>
                  </a:txBody>
                  <a:tcPr marL="7620" marR="7620" marT="7620" marB="0"/>
                </a:tc>
                <a:tc>
                  <a:txBody>
                    <a:bodyPr/>
                    <a:lstStyle/>
                    <a:p>
                      <a:pPr algn="ctr" fontAlgn="t"/>
                      <a:r>
                        <a:rPr lang="ru-RU" sz="1000" b="1" i="0" u="none" strike="noStrike" dirty="0">
                          <a:solidFill>
                            <a:srgbClr val="FF0000"/>
                          </a:solidFill>
                          <a:latin typeface="Times New Roman"/>
                        </a:rPr>
                        <a:t>1417516,00</a:t>
                      </a:r>
                    </a:p>
                  </a:txBody>
                  <a:tcPr marL="7620" marR="7620" marT="7620" marB="0"/>
                </a:tc>
                <a:tc>
                  <a:txBody>
                    <a:bodyPr/>
                    <a:lstStyle/>
                    <a:p>
                      <a:pPr algn="ctr" fontAlgn="t"/>
                      <a:r>
                        <a:rPr lang="ru-RU" sz="1000" b="1" i="0" u="none" strike="noStrike" dirty="0">
                          <a:solidFill>
                            <a:srgbClr val="FF0000"/>
                          </a:solidFill>
                          <a:latin typeface="Times New Roman"/>
                        </a:rPr>
                        <a:t>1416041,04</a:t>
                      </a:r>
                    </a:p>
                  </a:txBody>
                  <a:tcPr marL="7620" marR="7620" marT="7620" marB="0"/>
                </a:tc>
                <a:tc>
                  <a:txBody>
                    <a:bodyPr/>
                    <a:lstStyle/>
                    <a:p>
                      <a:pPr algn="ctr" fontAlgn="t"/>
                      <a:r>
                        <a:rPr lang="ru-RU" sz="1000" b="1" i="0" u="none" strike="noStrike" dirty="0">
                          <a:solidFill>
                            <a:srgbClr val="FF0000"/>
                          </a:solidFill>
                          <a:latin typeface="Times New Roman"/>
                        </a:rPr>
                        <a:t>99,90</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84553506"/>
                  </a:ext>
                </a:extLst>
              </a:tr>
              <a:tr h="224702">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Мобилизационная и вневойсковая подготовка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1415888,00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1417516,00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1416041,04</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99,90</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39973009"/>
                  </a:ext>
                </a:extLst>
              </a:tr>
              <a:tr h="370840">
                <a:tc>
                  <a:txBody>
                    <a:bodyPr/>
                    <a:lstStyle/>
                    <a:p>
                      <a:pPr algn="l" fontAlgn="t"/>
                      <a:r>
                        <a:rPr lang="ru-RU" sz="1000" b="1" u="none" strike="noStrike" dirty="0">
                          <a:solidFill>
                            <a:srgbClr val="FF0000"/>
                          </a:solidFill>
                          <a:effectLst/>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endParaRPr lang="ru-RU"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FF0000"/>
                          </a:solidFill>
                          <a:latin typeface="Times New Roman"/>
                        </a:rPr>
                        <a:t>1200000,00</a:t>
                      </a:r>
                    </a:p>
                  </a:txBody>
                  <a:tcPr marL="7620" marR="7620" marT="7620" marB="0"/>
                </a:tc>
                <a:tc>
                  <a:txBody>
                    <a:bodyPr/>
                    <a:lstStyle/>
                    <a:p>
                      <a:pPr algn="ctr" fontAlgn="t"/>
                      <a:r>
                        <a:rPr lang="ru-RU" sz="1000" b="1" i="0" u="none" strike="noStrike" dirty="0">
                          <a:solidFill>
                            <a:srgbClr val="FF0000"/>
                          </a:solidFill>
                          <a:latin typeface="Times New Roman"/>
                        </a:rPr>
                        <a:t>10553753,96</a:t>
                      </a:r>
                    </a:p>
                  </a:txBody>
                  <a:tcPr marL="7620" marR="7620" marT="7620" marB="0"/>
                </a:tc>
                <a:tc>
                  <a:txBody>
                    <a:bodyPr/>
                    <a:lstStyle/>
                    <a:p>
                      <a:pPr algn="ctr" fontAlgn="t"/>
                      <a:r>
                        <a:rPr lang="ru-RU" sz="1000" b="1" i="0" u="none" strike="noStrike" dirty="0">
                          <a:solidFill>
                            <a:srgbClr val="FF0000"/>
                          </a:solidFill>
                          <a:latin typeface="Times New Roman"/>
                        </a:rPr>
                        <a:t>8690331,38</a:t>
                      </a:r>
                    </a:p>
                  </a:txBody>
                  <a:tcPr marL="7620" marR="7620" marT="7620" marB="0"/>
                </a:tc>
                <a:tc>
                  <a:txBody>
                    <a:bodyPr/>
                    <a:lstStyle/>
                    <a:p>
                      <a:pPr algn="ctr" fontAlgn="t"/>
                      <a:r>
                        <a:rPr lang="ru-RU" sz="1000" b="1" i="0" u="none" strike="noStrike" dirty="0">
                          <a:solidFill>
                            <a:srgbClr val="FF0000"/>
                          </a:solidFill>
                          <a:latin typeface="Times New Roman"/>
                        </a:rPr>
                        <a:t>82,34</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20083427"/>
                  </a:ext>
                </a:extLst>
              </a:tr>
              <a:tr h="260646">
                <a:tc>
                  <a:txBody>
                    <a:bodyPr/>
                    <a:lstStyle/>
                    <a:p>
                      <a:pPr algn="l" fontAlgn="t"/>
                      <a:r>
                        <a:rPr lang="ru-RU" sz="1000" b="0" u="none" strike="noStrike" dirty="0">
                          <a:solidFill>
                            <a:srgbClr val="000000"/>
                          </a:solidFill>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1200000,00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10553753,96</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8690331,38</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82,34</a:t>
                      </a:r>
                    </a:p>
                  </a:txBody>
                  <a:tcPr marL="7620" marR="7620" marT="7620" marB="0"/>
                </a:tc>
                <a:tc>
                  <a:txBody>
                    <a:bodyPr/>
                    <a:lstStyle/>
                    <a:p>
                      <a:pPr algn="l" fontAlgn="t"/>
                      <a:r>
                        <a:rPr lang="ru-RU" sz="1000" b="0" i="0" u="none" strike="noStrike" dirty="0">
                          <a:effectLst/>
                          <a:latin typeface="Times New Roman" panose="02020603050405020304" pitchFamily="18" charset="0"/>
                        </a:rPr>
                        <a:t>в связи с переувлажнением почвы не осуществлены работы по устройству </a:t>
                      </a:r>
                      <a:r>
                        <a:rPr lang="ru-RU" sz="1000" b="0" i="0" u="none" strike="noStrike" dirty="0" err="1">
                          <a:effectLst/>
                          <a:latin typeface="Times New Roman" panose="02020603050405020304" pitchFamily="18" charset="0"/>
                        </a:rPr>
                        <a:t>минполос</a:t>
                      </a:r>
                      <a:endParaRPr lang="ru-RU" sz="1000" b="0"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700328609"/>
                  </a:ext>
                </a:extLst>
              </a:tr>
              <a:tr h="260646">
                <a:tc>
                  <a:txBody>
                    <a:bodyPr/>
                    <a:lstStyle/>
                    <a:p>
                      <a:pPr algn="l" fontAlgn="t"/>
                      <a:r>
                        <a:rPr lang="ru-RU" sz="1000" b="1" u="none" strike="noStrike" dirty="0">
                          <a:solidFill>
                            <a:srgbClr val="FF0000"/>
                          </a:solidFill>
                          <a:effectLst/>
                          <a:latin typeface="Times New Roman" panose="02020603050405020304" pitchFamily="18" charset="0"/>
                          <a:cs typeface="Times New Roman" panose="02020603050405020304" pitchFamily="18" charset="0"/>
                        </a:rPr>
                        <a:t>НАЦИОНАЛЬНАЯ ЭКОНОМИКА</a:t>
                      </a:r>
                      <a:endParaRPr lang="ru-RU" sz="10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FF0000"/>
                          </a:solidFill>
                          <a:latin typeface="Times New Roman"/>
                        </a:rPr>
                        <a:t>166137412,94</a:t>
                      </a:r>
                    </a:p>
                  </a:txBody>
                  <a:tcPr marL="7620" marR="7620" marT="7620" marB="0"/>
                </a:tc>
                <a:tc>
                  <a:txBody>
                    <a:bodyPr/>
                    <a:lstStyle/>
                    <a:p>
                      <a:pPr algn="ctr" fontAlgn="t"/>
                      <a:r>
                        <a:rPr lang="ru-RU" sz="1000" b="1" i="0" u="none" strike="noStrike" dirty="0">
                          <a:solidFill>
                            <a:srgbClr val="FF0000"/>
                          </a:solidFill>
                          <a:latin typeface="Times New Roman"/>
                        </a:rPr>
                        <a:t>164225299,39</a:t>
                      </a:r>
                    </a:p>
                  </a:txBody>
                  <a:tcPr marL="7620" marR="7620" marT="7620" marB="0"/>
                </a:tc>
                <a:tc>
                  <a:txBody>
                    <a:bodyPr/>
                    <a:lstStyle/>
                    <a:p>
                      <a:pPr algn="ctr" fontAlgn="t"/>
                      <a:r>
                        <a:rPr lang="ru-RU" sz="1000" b="1" i="0" u="none" strike="noStrike" dirty="0">
                          <a:solidFill>
                            <a:srgbClr val="FF0000"/>
                          </a:solidFill>
                          <a:latin typeface="Times New Roman"/>
                        </a:rPr>
                        <a:t>147736976,78</a:t>
                      </a:r>
                    </a:p>
                  </a:txBody>
                  <a:tcPr marL="7620" marR="7620" marT="7620" marB="0"/>
                </a:tc>
                <a:tc>
                  <a:txBody>
                    <a:bodyPr/>
                    <a:lstStyle/>
                    <a:p>
                      <a:pPr algn="ctr" fontAlgn="t"/>
                      <a:r>
                        <a:rPr lang="ru-RU" sz="1000" b="1" i="0" u="none" strike="noStrike" dirty="0">
                          <a:solidFill>
                            <a:srgbClr val="FF0000"/>
                          </a:solidFill>
                          <a:latin typeface="Times New Roman"/>
                        </a:rPr>
                        <a:t>89,96</a:t>
                      </a:r>
                    </a:p>
                  </a:txBody>
                  <a:tcPr marL="7620" marR="7620" marT="7620" marB="0"/>
                </a:tc>
                <a:tc>
                  <a:txBody>
                    <a:bodyPr/>
                    <a:lstStyle/>
                    <a:p>
                      <a:pPr algn="l" fontAlgn="t"/>
                      <a:endParaRPr lang="ru-RU" sz="1000" b="0"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2495550931"/>
                  </a:ext>
                </a:extLst>
              </a:tr>
              <a:tr h="260646">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Сельское хозяйство и рыболовство</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1428455,44</a:t>
                      </a:r>
                    </a:p>
                  </a:txBody>
                  <a:tcPr marL="7620" marR="7620" marT="7620" marB="0"/>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2989119,44</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2748531,70</a:t>
                      </a:r>
                    </a:p>
                  </a:txBody>
                  <a:tcPr/>
                </a:tc>
                <a:tc>
                  <a:txBody>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91,95</a:t>
                      </a:r>
                    </a:p>
                  </a:txBody>
                  <a:tcPr/>
                </a:tc>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 животным не был предоставлен перечень услуг в полном объёме, в связи невозможностью проведения кадастровых работ на землях бывшего совхоза «</a:t>
                      </a:r>
                      <a:r>
                        <a:rPr lang="ru-RU" sz="1000" dirty="0" err="1">
                          <a:solidFill>
                            <a:schemeClr val="tx1">
                              <a:lumMod val="95000"/>
                              <a:lumOff val="5000"/>
                            </a:schemeClr>
                          </a:solidFill>
                          <a:latin typeface="Times New Roman" panose="02020603050405020304" pitchFamily="18" charset="0"/>
                          <a:cs typeface="Times New Roman" panose="02020603050405020304" pitchFamily="18" charset="0"/>
                        </a:rPr>
                        <a:t>Ауровский</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земельные доли хозяйства не зарегистрированы в Росреестре.</a:t>
                      </a:r>
                    </a:p>
                  </a:txBody>
                  <a:tcPr/>
                </a:tc>
                <a:extLst>
                  <a:ext uri="{0D108BD9-81ED-4DB2-BD59-A6C34878D82A}">
                    <a16:rowId xmlns:a16="http://schemas.microsoft.com/office/drawing/2014/main" val="10835763"/>
                  </a:ext>
                </a:extLst>
              </a:tr>
            </a:tbl>
          </a:graphicData>
        </a:graphic>
      </p:graphicFrame>
      <p:sp>
        <p:nvSpPr>
          <p:cNvPr id="4" name="TextBox 3">
            <a:extLst>
              <a:ext uri="{FF2B5EF4-FFF2-40B4-BE49-F238E27FC236}">
                <a16:creationId xmlns:a16="http://schemas.microsoft.com/office/drawing/2014/main" id="{ECD1BBE3-63F8-FF7E-829E-EFF1F2695483}"/>
              </a:ext>
            </a:extLst>
          </p:cNvPr>
          <p:cNvSpPr txBox="1"/>
          <p:nvPr/>
        </p:nvSpPr>
        <p:spPr>
          <a:xfrm>
            <a:off x="2850160" y="37260"/>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Динамика расходов бюджета Анучинского муниципального округа за 2024 год (руб.)</a:t>
            </a:r>
          </a:p>
        </p:txBody>
      </p:sp>
    </p:spTree>
    <p:extLst>
      <p:ext uri="{BB962C8B-B14F-4D97-AF65-F5344CB8AC3E}">
        <p14:creationId xmlns:p14="http://schemas.microsoft.com/office/powerpoint/2010/main" val="4144561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6BDE6A1-4510-7B4B-94C1-346C53942DB1}"/>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4" name="Таблица 3">
            <a:extLst>
              <a:ext uri="{FF2B5EF4-FFF2-40B4-BE49-F238E27FC236}">
                <a16:creationId xmlns:a16="http://schemas.microsoft.com/office/drawing/2014/main" id="{937959BD-5199-B2D2-752B-D572A65A0B20}"/>
              </a:ext>
            </a:extLst>
          </p:cNvPr>
          <p:cNvGraphicFramePr>
            <a:graphicFrameLocks noGrp="1"/>
          </p:cNvGraphicFramePr>
          <p:nvPr>
            <p:extLst>
              <p:ext uri="{D42A27DB-BD31-4B8C-83A1-F6EECF244321}">
                <p14:modId xmlns:p14="http://schemas.microsoft.com/office/powerpoint/2010/main" val="1810181257"/>
              </p:ext>
            </p:extLst>
          </p:nvPr>
        </p:nvGraphicFramePr>
        <p:xfrm>
          <a:off x="168728" y="412616"/>
          <a:ext cx="11852696" cy="6164057"/>
        </p:xfrm>
        <a:graphic>
          <a:graphicData uri="http://schemas.openxmlformats.org/drawingml/2006/table">
            <a:tbl>
              <a:tblPr firstRow="1" bandRow="1">
                <a:tableStyleId>{16D9F66E-5EB9-4882-86FB-DCBF35E3C3E4}</a:tableStyleId>
              </a:tblPr>
              <a:tblGrid>
                <a:gridCol w="3241511">
                  <a:extLst>
                    <a:ext uri="{9D8B030D-6E8A-4147-A177-3AD203B41FA5}">
                      <a16:colId xmlns:a16="http://schemas.microsoft.com/office/drawing/2014/main" val="3110849794"/>
                    </a:ext>
                  </a:extLst>
                </a:gridCol>
                <a:gridCol w="2329084">
                  <a:extLst>
                    <a:ext uri="{9D8B030D-6E8A-4147-A177-3AD203B41FA5}">
                      <a16:colId xmlns:a16="http://schemas.microsoft.com/office/drawing/2014/main" val="949075183"/>
                    </a:ext>
                  </a:extLst>
                </a:gridCol>
                <a:gridCol w="2278887">
                  <a:extLst>
                    <a:ext uri="{9D8B030D-6E8A-4147-A177-3AD203B41FA5}">
                      <a16:colId xmlns:a16="http://schemas.microsoft.com/office/drawing/2014/main" val="4093401937"/>
                    </a:ext>
                  </a:extLst>
                </a:gridCol>
                <a:gridCol w="924454">
                  <a:extLst>
                    <a:ext uri="{9D8B030D-6E8A-4147-A177-3AD203B41FA5}">
                      <a16:colId xmlns:a16="http://schemas.microsoft.com/office/drawing/2014/main" val="1408367181"/>
                    </a:ext>
                  </a:extLst>
                </a:gridCol>
                <a:gridCol w="1073791">
                  <a:extLst>
                    <a:ext uri="{9D8B030D-6E8A-4147-A177-3AD203B41FA5}">
                      <a16:colId xmlns:a16="http://schemas.microsoft.com/office/drawing/2014/main" val="3887888333"/>
                    </a:ext>
                  </a:extLst>
                </a:gridCol>
                <a:gridCol w="2004969">
                  <a:extLst>
                    <a:ext uri="{9D8B030D-6E8A-4147-A177-3AD203B41FA5}">
                      <a16:colId xmlns:a16="http://schemas.microsoft.com/office/drawing/2014/main" val="88379791"/>
                    </a:ext>
                  </a:extLst>
                </a:gridCol>
              </a:tblGrid>
              <a:tr h="564713">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281949">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Водное хозяйство</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a:solidFill>
                            <a:srgbClr val="000000"/>
                          </a:solidFill>
                          <a:latin typeface="Times New Roman"/>
                        </a:rPr>
                        <a:t>900000,00</a:t>
                      </a:r>
                    </a:p>
                  </a:txBody>
                  <a:tcPr marL="7620" marR="7620" marT="7620" marB="0"/>
                </a:tc>
                <a:tc>
                  <a:txBody>
                    <a:bodyPr/>
                    <a:lstStyle/>
                    <a:p>
                      <a:pPr algn="ctr" fontAlgn="t"/>
                      <a:r>
                        <a:rPr lang="ru-RU" sz="1000" b="0" i="0" u="none" strike="noStrike" dirty="0">
                          <a:latin typeface="Times New Roman"/>
                        </a:rPr>
                        <a:t>185962,50</a:t>
                      </a:r>
                    </a:p>
                  </a:txBody>
                  <a:tcPr marL="7620" marR="7620" marT="7620" marB="0"/>
                </a:tc>
                <a:tc>
                  <a:txBody>
                    <a:bodyPr/>
                    <a:lstStyle/>
                    <a:p>
                      <a:pPr algn="ctr" fontAlgn="t"/>
                      <a:r>
                        <a:rPr lang="ru-RU" sz="1000" b="0" i="0" u="none" strike="noStrike" dirty="0">
                          <a:latin typeface="Times New Roman"/>
                        </a:rPr>
                        <a:t>20,66</a:t>
                      </a:r>
                    </a:p>
                  </a:txBody>
                  <a:tcPr marL="7620" marR="7620" marT="7620" marB="0"/>
                </a:tc>
                <a:tc>
                  <a:txBody>
                    <a:bodyPr/>
                    <a:lstStyle/>
                    <a:p>
                      <a:pPr algn="l" fontAlgn="t"/>
                      <a:r>
                        <a:rPr lang="ru-RU" sz="1000" b="0" i="0" u="none" strike="noStrike" dirty="0">
                          <a:solidFill>
                            <a:srgbClr val="0D0D0D"/>
                          </a:solidFill>
                          <a:effectLst/>
                          <a:latin typeface="Times New Roman" panose="02020603050405020304" pitchFamily="18" charset="0"/>
                        </a:rPr>
                        <a:t>экономия   от проведения аукционных процедур</a:t>
                      </a:r>
                    </a:p>
                  </a:txBody>
                  <a:tcPr marL="9525" marR="9525" marT="9525" marB="0"/>
                </a:tc>
                <a:extLst>
                  <a:ext uri="{0D108BD9-81ED-4DB2-BD59-A6C34878D82A}">
                    <a16:rowId xmlns:a16="http://schemas.microsoft.com/office/drawing/2014/main" val="667189719"/>
                  </a:ext>
                </a:extLst>
              </a:tr>
              <a:tr h="234154">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Транспорт</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3412993,40</a:t>
                      </a:r>
                    </a:p>
                  </a:txBody>
                  <a:tcPr marL="7620" marR="7620" marT="7620" marB="0"/>
                </a:tc>
                <a:tc>
                  <a:txBody>
                    <a:bodyPr/>
                    <a:lstStyle/>
                    <a:p>
                      <a:pPr algn="ctr" fontAlgn="t"/>
                      <a:r>
                        <a:rPr lang="ru-RU" sz="1000" b="0" i="0" u="none" strike="noStrike" dirty="0">
                          <a:solidFill>
                            <a:srgbClr val="000000"/>
                          </a:solidFill>
                          <a:latin typeface="Times New Roman"/>
                        </a:rPr>
                        <a:t>3412993,40</a:t>
                      </a:r>
                    </a:p>
                  </a:txBody>
                  <a:tcPr marL="7620" marR="7620" marT="7620" marB="0"/>
                </a:tc>
                <a:tc>
                  <a:txBody>
                    <a:bodyPr/>
                    <a:lstStyle/>
                    <a:p>
                      <a:pPr algn="ctr" fontAlgn="t"/>
                      <a:r>
                        <a:rPr lang="ru-RU" sz="1000" b="0" i="0" u="none" strike="noStrike" dirty="0">
                          <a:latin typeface="Times New Roman"/>
                        </a:rPr>
                        <a:t>3202025,18</a:t>
                      </a:r>
                    </a:p>
                  </a:txBody>
                  <a:tcPr marL="7620" marR="7620" marT="7620" marB="0"/>
                </a:tc>
                <a:tc>
                  <a:txBody>
                    <a:bodyPr/>
                    <a:lstStyle/>
                    <a:p>
                      <a:pPr algn="ctr" fontAlgn="t"/>
                      <a:r>
                        <a:rPr lang="ru-RU" sz="1000" b="0" i="0" u="none" strike="noStrike" dirty="0">
                          <a:latin typeface="Times New Roman"/>
                        </a:rPr>
                        <a:t>93,82</a:t>
                      </a:r>
                    </a:p>
                  </a:txBody>
                  <a:tcPr marL="7620" marR="7620" marT="7620" marB="0"/>
                </a:tc>
                <a:tc>
                  <a:txBody>
                    <a:bodyPr/>
                    <a:lstStyle/>
                    <a:p>
                      <a:pPr algn="l" fontAlgn="t"/>
                      <a:r>
                        <a:rPr lang="ru-RU" sz="1000" b="0" i="0" u="none" strike="noStrike" dirty="0">
                          <a:solidFill>
                            <a:srgbClr val="000000"/>
                          </a:solidFill>
                          <a:effectLst/>
                          <a:latin typeface="Times New Roman" panose="02020603050405020304" pitchFamily="18" charset="0"/>
                        </a:rPr>
                        <a:t>экономия в результате аукционных процедур </a:t>
                      </a:r>
                    </a:p>
                  </a:txBody>
                  <a:tcPr marL="9525" marR="9525" marT="9525" marB="0"/>
                </a:tc>
                <a:extLst>
                  <a:ext uri="{0D108BD9-81ED-4DB2-BD59-A6C34878D82A}">
                    <a16:rowId xmlns:a16="http://schemas.microsoft.com/office/drawing/2014/main" val="2823330120"/>
                  </a:ext>
                </a:extLst>
              </a:tr>
              <a:tr h="234154">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Связь и информатика</a:t>
                      </a:r>
                    </a:p>
                  </a:txBody>
                  <a:tcPr marL="9525" marR="9525" marT="9525" marB="0"/>
                </a:tc>
                <a:tc>
                  <a:txBody>
                    <a:bodyPr/>
                    <a:lstStyle/>
                    <a:p>
                      <a:pPr algn="ctr" fontAlgn="t"/>
                      <a:endParaRPr lang="ru-RU" sz="1000" b="0" i="0" u="none" strike="noStrike" dirty="0">
                        <a:solidFill>
                          <a:srgbClr val="000000"/>
                        </a:solidFill>
                        <a:latin typeface="Times New Roman"/>
                      </a:endParaRPr>
                    </a:p>
                  </a:txBody>
                  <a:tcPr marL="7620" marR="7620" marT="7620" marB="0"/>
                </a:tc>
                <a:tc>
                  <a:txBody>
                    <a:bodyPr/>
                    <a:lstStyle/>
                    <a:p>
                      <a:pPr algn="ctr" fontAlgn="t"/>
                      <a:r>
                        <a:rPr lang="ru-RU" sz="1000" b="0" i="0" u="none" strike="noStrike" dirty="0">
                          <a:solidFill>
                            <a:srgbClr val="000000"/>
                          </a:solidFill>
                          <a:latin typeface="Times New Roman"/>
                        </a:rPr>
                        <a:t>2310000,00</a:t>
                      </a:r>
                    </a:p>
                  </a:txBody>
                  <a:tcPr marL="7620" marR="7620" marT="7620" marB="0"/>
                </a:tc>
                <a:tc>
                  <a:txBody>
                    <a:bodyPr/>
                    <a:lstStyle/>
                    <a:p>
                      <a:pPr algn="ctr" fontAlgn="t"/>
                      <a:r>
                        <a:rPr lang="ru-RU" sz="1000" b="0" i="0" u="none" strike="noStrike" dirty="0">
                          <a:latin typeface="Times New Roman"/>
                        </a:rPr>
                        <a:t>2310000,00</a:t>
                      </a:r>
                    </a:p>
                  </a:txBody>
                  <a:tcPr marL="7620" marR="7620" marT="7620" marB="0"/>
                </a:tc>
                <a:tc>
                  <a:txBody>
                    <a:bodyPr/>
                    <a:lstStyle/>
                    <a:p>
                      <a:pPr algn="ctr" fontAlgn="t"/>
                      <a:r>
                        <a:rPr lang="ru-RU" sz="1000" b="0" i="0" u="none" strike="noStrike" dirty="0">
                          <a:latin typeface="Times New Roman"/>
                        </a:rPr>
                        <a:t>100</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49186578"/>
                  </a:ext>
                </a:extLst>
              </a:tr>
              <a:tr h="0">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Дорожное хозяйство (дорожные фонды)</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latin typeface="Times New Roman"/>
                        </a:rPr>
                        <a:t>159940964,10</a:t>
                      </a:r>
                    </a:p>
                  </a:txBody>
                  <a:tcPr marL="7620" marR="7620" marT="7620" marB="0"/>
                </a:tc>
                <a:tc>
                  <a:txBody>
                    <a:bodyPr/>
                    <a:lstStyle/>
                    <a:p>
                      <a:pPr algn="ctr" fontAlgn="t"/>
                      <a:r>
                        <a:rPr lang="ru-RU" sz="1000" b="0" i="0" u="none" strike="noStrike" dirty="0">
                          <a:solidFill>
                            <a:srgbClr val="000000"/>
                          </a:solidFill>
                          <a:latin typeface="Times New Roman"/>
                        </a:rPr>
                        <a:t>152648186,55</a:t>
                      </a:r>
                    </a:p>
                  </a:txBody>
                  <a:tcPr marL="7620" marR="7620" marT="7620" marB="0"/>
                </a:tc>
                <a:tc>
                  <a:txBody>
                    <a:bodyPr/>
                    <a:lstStyle/>
                    <a:p>
                      <a:pPr algn="ctr" fontAlgn="t"/>
                      <a:r>
                        <a:rPr lang="ru-RU" sz="1000" b="0" i="0" u="none" strike="noStrike" dirty="0">
                          <a:latin typeface="Times New Roman"/>
                        </a:rPr>
                        <a:t>137613299,30</a:t>
                      </a:r>
                    </a:p>
                  </a:txBody>
                  <a:tcPr marL="7620" marR="7620" marT="7620" marB="0"/>
                </a:tc>
                <a:tc>
                  <a:txBody>
                    <a:bodyPr/>
                    <a:lstStyle/>
                    <a:p>
                      <a:pPr algn="ctr" fontAlgn="t"/>
                      <a:r>
                        <a:rPr lang="ru-RU" sz="1000" b="0" i="0" u="none" strike="noStrike" dirty="0">
                          <a:latin typeface="Times New Roman"/>
                        </a:rPr>
                        <a:t>90,15</a:t>
                      </a:r>
                    </a:p>
                  </a:txBody>
                  <a:tcPr marL="7620" marR="7620" marT="7620" marB="0"/>
                </a:tc>
                <a:tc>
                  <a:txBody>
                    <a:bodyPr/>
                    <a:lstStyle/>
                    <a:p>
                      <a:pPr algn="l" fontAlgn="t"/>
                      <a:r>
                        <a:rPr lang="ru-RU" sz="1000" b="0" i="0" u="none" strike="noStrike" dirty="0">
                          <a:effectLst/>
                          <a:latin typeface="Times New Roman" panose="02020603050405020304" pitchFamily="18" charset="0"/>
                        </a:rPr>
                        <a:t>экономия от проведенных аукционных процедур и отсутствия снега</a:t>
                      </a:r>
                    </a:p>
                  </a:txBody>
                  <a:tcPr marL="9525" marR="9525" marT="9525" marB="0"/>
                </a:tc>
                <a:extLst>
                  <a:ext uri="{0D108BD9-81ED-4DB2-BD59-A6C34878D82A}">
                    <a16:rowId xmlns:a16="http://schemas.microsoft.com/office/drawing/2014/main" val="1166562752"/>
                  </a:ext>
                </a:extLst>
              </a:tr>
              <a:tr h="275981">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Другие вопросы в области национальной экономики</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1355000,00</a:t>
                      </a:r>
                    </a:p>
                  </a:txBody>
                  <a:tcPr marL="7620" marR="7620" marT="7620" marB="0"/>
                </a:tc>
                <a:tc>
                  <a:txBody>
                    <a:bodyPr/>
                    <a:lstStyle/>
                    <a:p>
                      <a:pPr algn="ctr" fontAlgn="t"/>
                      <a:r>
                        <a:rPr lang="ru-RU" sz="1000" b="0" i="0" u="none" strike="noStrike" dirty="0">
                          <a:solidFill>
                            <a:srgbClr val="000000"/>
                          </a:solidFill>
                          <a:latin typeface="Times New Roman"/>
                        </a:rPr>
                        <a:t>1965000,00</a:t>
                      </a:r>
                    </a:p>
                  </a:txBody>
                  <a:tcPr marL="7620" marR="7620" marT="7620" marB="0"/>
                </a:tc>
                <a:tc>
                  <a:txBody>
                    <a:bodyPr/>
                    <a:lstStyle/>
                    <a:p>
                      <a:pPr algn="ctr" fontAlgn="t"/>
                      <a:r>
                        <a:rPr lang="ru-RU" sz="1000" b="0" i="0" u="none" strike="noStrike" dirty="0">
                          <a:latin typeface="Times New Roman"/>
                        </a:rPr>
                        <a:t>1677158,10</a:t>
                      </a:r>
                    </a:p>
                  </a:txBody>
                  <a:tcPr marL="7620" marR="7620" marT="7620" marB="0"/>
                </a:tc>
                <a:tc>
                  <a:txBody>
                    <a:bodyPr/>
                    <a:lstStyle/>
                    <a:p>
                      <a:pPr algn="ctr" fontAlgn="t"/>
                      <a:r>
                        <a:rPr lang="ru-RU" sz="1000" b="0" i="0" u="none" strike="noStrike" dirty="0">
                          <a:latin typeface="Times New Roman"/>
                        </a:rPr>
                        <a:t>85,35</a:t>
                      </a:r>
                    </a:p>
                  </a:txBody>
                  <a:tcPr marL="7620" marR="7620" marT="7620" marB="0"/>
                </a:tc>
                <a:tc>
                  <a:txBody>
                    <a:bodyPr/>
                    <a:lstStyle/>
                    <a:p>
                      <a:pPr algn="l" fontAlgn="t"/>
                      <a:r>
                        <a:rPr lang="ru-RU" sz="1000" b="0" i="0" u="none" strike="noStrike" dirty="0">
                          <a:effectLst/>
                          <a:latin typeface="Times New Roman" panose="02020603050405020304" pitchFamily="18" charset="0"/>
                        </a:rPr>
                        <a:t>оплата по факту выполненных работ</a:t>
                      </a:r>
                    </a:p>
                  </a:txBody>
                  <a:tcPr marL="9525" marR="9525" marT="9525" marB="0"/>
                </a:tc>
                <a:extLst>
                  <a:ext uri="{0D108BD9-81ED-4DB2-BD59-A6C34878D82A}">
                    <a16:rowId xmlns:a16="http://schemas.microsoft.com/office/drawing/2014/main" val="2711247194"/>
                  </a:ext>
                </a:extLst>
              </a:tr>
              <a:tr h="221337">
                <a:tc>
                  <a:txBody>
                    <a:bodyPr/>
                    <a:lstStyle/>
                    <a:p>
                      <a:pPr algn="just"/>
                      <a:r>
                        <a:rPr lang="ru-RU" sz="1000" b="1" dirty="0">
                          <a:solidFill>
                            <a:srgbClr val="FF0000"/>
                          </a:solidFill>
                          <a:latin typeface="Times New Roman" panose="02020603050405020304" pitchFamily="18" charset="0"/>
                          <a:cs typeface="Times New Roman" panose="02020603050405020304" pitchFamily="18" charset="0"/>
                        </a:rPr>
                        <a:t>ЖИЛИЩНО – КОММУНАЛЬНОЕ ХОЗЯЙСТВО</a:t>
                      </a:r>
                    </a:p>
                  </a:txBody>
                  <a:tcPr/>
                </a:tc>
                <a:tc>
                  <a:txBody>
                    <a:bodyPr/>
                    <a:lstStyle/>
                    <a:p>
                      <a:pPr algn="ctr" fontAlgn="t"/>
                      <a:r>
                        <a:rPr lang="ru-RU" sz="1000" b="1" i="0" u="none" strike="noStrike" dirty="0">
                          <a:solidFill>
                            <a:srgbClr val="FF0000"/>
                          </a:solidFill>
                          <a:latin typeface="Times New Roman"/>
                        </a:rPr>
                        <a:t>40172977,48</a:t>
                      </a:r>
                    </a:p>
                  </a:txBody>
                  <a:tcPr marL="7620" marR="7620" marT="7620" marB="0"/>
                </a:tc>
                <a:tc>
                  <a:txBody>
                    <a:bodyPr/>
                    <a:lstStyle/>
                    <a:p>
                      <a:pPr algn="ctr" fontAlgn="t"/>
                      <a:r>
                        <a:rPr lang="ru-RU" sz="1000" b="1" i="0" u="none" strike="noStrike" dirty="0">
                          <a:solidFill>
                            <a:srgbClr val="FF0000"/>
                          </a:solidFill>
                          <a:latin typeface="Times New Roman"/>
                        </a:rPr>
                        <a:t>65776043,51</a:t>
                      </a:r>
                    </a:p>
                  </a:txBody>
                  <a:tcPr marL="7620" marR="7620" marT="7620" marB="0"/>
                </a:tc>
                <a:tc>
                  <a:txBody>
                    <a:bodyPr/>
                    <a:lstStyle/>
                    <a:p>
                      <a:pPr algn="ctr" fontAlgn="t"/>
                      <a:r>
                        <a:rPr lang="ru-RU" sz="1000" b="1" i="0" u="none" strike="noStrike" dirty="0">
                          <a:solidFill>
                            <a:srgbClr val="FF0000"/>
                          </a:solidFill>
                          <a:latin typeface="Times New Roman"/>
                        </a:rPr>
                        <a:t>64129977,40</a:t>
                      </a:r>
                    </a:p>
                  </a:txBody>
                  <a:tcPr marL="7620" marR="7620" marT="7620" marB="0"/>
                </a:tc>
                <a:tc>
                  <a:txBody>
                    <a:bodyPr/>
                    <a:lstStyle/>
                    <a:p>
                      <a:pPr algn="ctr" fontAlgn="t"/>
                      <a:r>
                        <a:rPr lang="ru-RU" sz="1000" b="1" i="0" u="none" strike="noStrike" dirty="0">
                          <a:solidFill>
                            <a:srgbClr val="FF0000"/>
                          </a:solidFill>
                          <a:latin typeface="Times New Roman"/>
                        </a:rPr>
                        <a:t>97,50</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99708620"/>
                  </a:ext>
                </a:extLst>
              </a:tr>
              <a:tr h="221337">
                <a:tc>
                  <a:txBody>
                    <a:bodyPr/>
                    <a:lstStyle/>
                    <a:p>
                      <a:pPr algn="l" fontAlgn="t"/>
                      <a:r>
                        <a:rPr lang="ru-RU" sz="1000" b="0" i="0" u="none" strike="noStrike" dirty="0">
                          <a:solidFill>
                            <a:srgbClr val="000000"/>
                          </a:solidFill>
                          <a:effectLst/>
                          <a:latin typeface="Times New Roman" panose="02020603050405020304" pitchFamily="18" charset="0"/>
                        </a:rPr>
                        <a:t>Жилищное хозяйство</a:t>
                      </a:r>
                    </a:p>
                  </a:txBody>
                  <a:tcPr marL="9525" marR="9525" marT="9525" marB="0"/>
                </a:tc>
                <a:tc>
                  <a:txBody>
                    <a:bodyPr/>
                    <a:lstStyle/>
                    <a:p>
                      <a:pPr algn="ctr" fontAlgn="t"/>
                      <a:r>
                        <a:rPr lang="ru-RU" sz="1000" b="0" i="0" u="none" strike="noStrike" dirty="0">
                          <a:solidFill>
                            <a:srgbClr val="000000"/>
                          </a:solidFill>
                          <a:latin typeface="Times New Roman"/>
                        </a:rPr>
                        <a:t>250000,00</a:t>
                      </a:r>
                    </a:p>
                  </a:txBody>
                  <a:tcPr marL="7620" marR="7620" marT="7620" marB="0"/>
                </a:tc>
                <a:tc>
                  <a:txBody>
                    <a:bodyPr/>
                    <a:lstStyle/>
                    <a:p>
                      <a:pPr algn="ctr" fontAlgn="t"/>
                      <a:r>
                        <a:rPr lang="ru-RU" sz="1000" b="0" i="0" u="none" strike="noStrike" dirty="0">
                          <a:solidFill>
                            <a:srgbClr val="000000"/>
                          </a:solidFill>
                          <a:latin typeface="Times New Roman"/>
                        </a:rPr>
                        <a:t>550000,00</a:t>
                      </a:r>
                    </a:p>
                  </a:txBody>
                  <a:tcPr marL="7620" marR="7620" marT="7620" marB="0"/>
                </a:tc>
                <a:tc>
                  <a:txBody>
                    <a:bodyPr/>
                    <a:lstStyle/>
                    <a:p>
                      <a:pPr algn="ctr" fontAlgn="t"/>
                      <a:r>
                        <a:rPr lang="ru-RU" sz="1000" b="0" i="0" u="none" strike="noStrike" dirty="0">
                          <a:latin typeface="Times New Roman"/>
                        </a:rPr>
                        <a:t>508167,83</a:t>
                      </a:r>
                    </a:p>
                  </a:txBody>
                  <a:tcPr marL="7620" marR="7620" marT="7620" marB="0"/>
                </a:tc>
                <a:tc>
                  <a:txBody>
                    <a:bodyPr/>
                    <a:lstStyle/>
                    <a:p>
                      <a:pPr algn="ctr" fontAlgn="t"/>
                      <a:r>
                        <a:rPr lang="ru-RU" sz="1000" b="0" i="0" u="none" strike="noStrike" dirty="0">
                          <a:latin typeface="Times New Roman"/>
                        </a:rPr>
                        <a:t>92,39</a:t>
                      </a:r>
                    </a:p>
                  </a:txBody>
                  <a:tcPr marL="7620" marR="7620" marT="7620" marB="0"/>
                </a:tc>
                <a:tc>
                  <a:txBody>
                    <a:bodyPr/>
                    <a:lstStyle/>
                    <a:p>
                      <a:pPr algn="just" fontAlgn="t"/>
                      <a:r>
                        <a:rPr lang="ru-RU" sz="1000" b="0" i="0" u="none" strike="noStrike" dirty="0">
                          <a:effectLst/>
                          <a:latin typeface="Times New Roman" panose="02020603050405020304" pitchFamily="18" charset="0"/>
                        </a:rPr>
                        <a:t>уплата взносов в Фонд капитального ремонта экономия за счет приватизации муниципального жилья</a:t>
                      </a:r>
                    </a:p>
                  </a:txBody>
                  <a:tcPr marL="9525" marR="9525" marT="9525" marB="0"/>
                </a:tc>
                <a:extLst>
                  <a:ext uri="{0D108BD9-81ED-4DB2-BD59-A6C34878D82A}">
                    <a16:rowId xmlns:a16="http://schemas.microsoft.com/office/drawing/2014/main" val="1361892554"/>
                  </a:ext>
                </a:extLst>
              </a:tr>
              <a:tr h="219668">
                <a:tc>
                  <a:txBody>
                    <a:bodyPr/>
                    <a:lstStyle/>
                    <a:p>
                      <a:pPr algn="l" fontAlgn="t"/>
                      <a:r>
                        <a:rPr lang="ru-RU" sz="1000" b="0" i="0" u="none" strike="noStrike" dirty="0">
                          <a:solidFill>
                            <a:srgbClr val="000000"/>
                          </a:solidFill>
                          <a:effectLst/>
                          <a:latin typeface="Times New Roman" panose="02020603050405020304" pitchFamily="18" charset="0"/>
                        </a:rPr>
                        <a:t>Коммунальное хозяйство</a:t>
                      </a:r>
                    </a:p>
                  </a:txBody>
                  <a:tcPr marL="9525" marR="9525" marT="9525" marB="0"/>
                </a:tc>
                <a:tc>
                  <a:txBody>
                    <a:bodyPr/>
                    <a:lstStyle/>
                    <a:p>
                      <a:pPr algn="ctr" fontAlgn="t"/>
                      <a:r>
                        <a:rPr lang="ru-RU" sz="1000" b="0" i="0" u="none" strike="noStrike" dirty="0">
                          <a:solidFill>
                            <a:srgbClr val="000000"/>
                          </a:solidFill>
                          <a:latin typeface="Times New Roman"/>
                        </a:rPr>
                        <a:t>5636565,05</a:t>
                      </a:r>
                    </a:p>
                  </a:txBody>
                  <a:tcPr marL="7620" marR="7620" marT="7620" marB="0"/>
                </a:tc>
                <a:tc>
                  <a:txBody>
                    <a:bodyPr/>
                    <a:lstStyle/>
                    <a:p>
                      <a:pPr algn="ctr" fontAlgn="t"/>
                      <a:r>
                        <a:rPr lang="ru-RU" sz="1000" b="0" i="0" u="none" strike="noStrike" dirty="0">
                          <a:solidFill>
                            <a:srgbClr val="000000"/>
                          </a:solidFill>
                          <a:latin typeface="Times New Roman"/>
                        </a:rPr>
                        <a:t>9727163,92</a:t>
                      </a:r>
                    </a:p>
                  </a:txBody>
                  <a:tcPr marL="7620" marR="7620" marT="7620" marB="0"/>
                </a:tc>
                <a:tc>
                  <a:txBody>
                    <a:bodyPr/>
                    <a:lstStyle/>
                    <a:p>
                      <a:pPr algn="ctr" fontAlgn="t"/>
                      <a:r>
                        <a:rPr lang="ru-RU" sz="1000" b="0" i="0" u="none" strike="noStrike" dirty="0">
                          <a:latin typeface="Times New Roman"/>
                        </a:rPr>
                        <a:t>9110881,59</a:t>
                      </a:r>
                    </a:p>
                  </a:txBody>
                  <a:tcPr marL="7620" marR="7620" marT="7620" marB="0"/>
                </a:tc>
                <a:tc>
                  <a:txBody>
                    <a:bodyPr/>
                    <a:lstStyle/>
                    <a:p>
                      <a:pPr algn="ctr" fontAlgn="t"/>
                      <a:r>
                        <a:rPr lang="ru-RU" sz="1000" b="0" i="0" u="none" strike="noStrike" dirty="0">
                          <a:latin typeface="Times New Roman"/>
                        </a:rPr>
                        <a:t>93,66</a:t>
                      </a:r>
                    </a:p>
                  </a:txBody>
                  <a:tcPr marL="7620" marR="7620" marT="7620" marB="0"/>
                </a:tc>
                <a:tc>
                  <a:txBody>
                    <a:bodyPr/>
                    <a:lstStyle/>
                    <a:p>
                      <a:pPr algn="l" fontAlgn="t"/>
                      <a:r>
                        <a:rPr lang="ru-RU" sz="1000" b="0" i="0" u="none" strike="noStrike" dirty="0">
                          <a:effectLst/>
                          <a:latin typeface="Times New Roman" panose="02020603050405020304" pitchFamily="18" charset="0"/>
                        </a:rPr>
                        <a:t>экономия </a:t>
                      </a:r>
                      <a:r>
                        <a:rPr lang="ru-RU" sz="1000" b="0" i="1" u="none" strike="noStrike" dirty="0">
                          <a:effectLst/>
                          <a:latin typeface="Times New Roman" panose="02020603050405020304" pitchFamily="18" charset="0"/>
                        </a:rPr>
                        <a:t>сложилась</a:t>
                      </a:r>
                      <a:r>
                        <a:rPr lang="ru-RU" sz="1000" b="0" i="0" u="none" strike="noStrike" dirty="0">
                          <a:effectLst/>
                          <a:latin typeface="Times New Roman" panose="02020603050405020304" pitchFamily="18" charset="0"/>
                        </a:rPr>
                        <a:t> в результате позднего </a:t>
                      </a:r>
                      <a:r>
                        <a:rPr lang="ru-RU" sz="1000" b="0" i="0" u="none" strike="noStrike" dirty="0" err="1">
                          <a:effectLst/>
                          <a:latin typeface="Times New Roman" panose="02020603050405020304" pitchFamily="18" charset="0"/>
                        </a:rPr>
                        <a:t>пересогласования</a:t>
                      </a:r>
                      <a:r>
                        <a:rPr lang="ru-RU" sz="1000" b="0" i="0" u="none" strike="noStrike" dirty="0">
                          <a:effectLst/>
                          <a:latin typeface="Times New Roman" panose="02020603050405020304" pitchFamily="18" charset="0"/>
                        </a:rPr>
                        <a:t> выбора земельного участка для установки контейнерной площадки для крупногабаритного мусора.</a:t>
                      </a:r>
                    </a:p>
                  </a:txBody>
                  <a:tcPr marL="9525" marR="9525" marT="9525" marB="0"/>
                </a:tc>
                <a:extLst>
                  <a:ext uri="{0D108BD9-81ED-4DB2-BD59-A6C34878D82A}">
                    <a16:rowId xmlns:a16="http://schemas.microsoft.com/office/drawing/2014/main" val="891235947"/>
                  </a:ext>
                </a:extLst>
              </a:tr>
              <a:tr h="162137">
                <a:tc>
                  <a:txBody>
                    <a:bodyPr/>
                    <a:lstStyle/>
                    <a:p>
                      <a:pPr algn="l" fontAlgn="t"/>
                      <a:r>
                        <a:rPr lang="ru-RU" sz="1000" b="0" i="0" u="none" strike="noStrike" dirty="0">
                          <a:solidFill>
                            <a:srgbClr val="000000"/>
                          </a:solidFill>
                          <a:effectLst/>
                          <a:latin typeface="Times New Roman" panose="02020603050405020304" pitchFamily="18" charset="0"/>
                        </a:rPr>
                        <a:t>Благоустройство</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20608962,43</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416945629,59</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40725080,49</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97,67</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84553506"/>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rPr>
                        <a:t>Другие вопросы в области жилищно-коммунального хозяйства</a:t>
                      </a:r>
                    </a:p>
                    <a:p>
                      <a:pPr algn="l" fontAlgn="t"/>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13677450,00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13804350,00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13785847,49</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99,87</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39973009"/>
                  </a:ext>
                </a:extLst>
              </a:tr>
              <a:tr h="216861">
                <a:tc>
                  <a:txBody>
                    <a:bodyPr/>
                    <a:lstStyle/>
                    <a:p>
                      <a:pPr algn="l" fontAlgn="t"/>
                      <a:r>
                        <a:rPr lang="ru-RU" sz="1000" b="1" i="0" u="none" strike="noStrike" dirty="0">
                          <a:solidFill>
                            <a:srgbClr val="FF0000"/>
                          </a:solidFill>
                          <a:effectLst/>
                          <a:latin typeface="Times New Roman" panose="02020603050405020304" pitchFamily="18" charset="0"/>
                        </a:rPr>
                        <a:t>ОБРАЗОВАНИЕ</a:t>
                      </a:r>
                    </a:p>
                  </a:txBody>
                  <a:tcPr marL="9525" marR="9525" marT="9525" marB="0"/>
                </a:tc>
                <a:tc>
                  <a:txBody>
                    <a:bodyPr/>
                    <a:lstStyle/>
                    <a:p>
                      <a:pPr algn="ctr" fontAlgn="t"/>
                      <a:r>
                        <a:rPr lang="ru-RU" sz="1000" b="1" i="0" u="none" strike="noStrike" dirty="0">
                          <a:solidFill>
                            <a:srgbClr val="FF0000"/>
                          </a:solidFill>
                          <a:latin typeface="Times New Roman"/>
                        </a:rPr>
                        <a:t>466084386,68</a:t>
                      </a:r>
                    </a:p>
                  </a:txBody>
                  <a:tcPr marL="7620" marR="7620" marT="7620" marB="0"/>
                </a:tc>
                <a:tc>
                  <a:txBody>
                    <a:bodyPr/>
                    <a:lstStyle/>
                    <a:p>
                      <a:pPr algn="ctr" fontAlgn="t"/>
                      <a:r>
                        <a:rPr lang="ru-RU" sz="1000" b="1" i="0" u="none" strike="noStrike" dirty="0">
                          <a:solidFill>
                            <a:srgbClr val="FF0000"/>
                          </a:solidFill>
                          <a:latin typeface="Times New Roman"/>
                        </a:rPr>
                        <a:t>495114998,33</a:t>
                      </a:r>
                    </a:p>
                  </a:txBody>
                  <a:tcPr marL="7620" marR="7620" marT="7620" marB="0"/>
                </a:tc>
                <a:tc>
                  <a:txBody>
                    <a:bodyPr/>
                    <a:lstStyle/>
                    <a:p>
                      <a:pPr algn="ctr" fontAlgn="t"/>
                      <a:r>
                        <a:rPr lang="ru-RU" sz="1000" b="1" i="0" u="none" strike="noStrike" dirty="0">
                          <a:solidFill>
                            <a:srgbClr val="FF0000"/>
                          </a:solidFill>
                          <a:latin typeface="Times New Roman"/>
                        </a:rPr>
                        <a:t>482209526,89</a:t>
                      </a:r>
                    </a:p>
                  </a:txBody>
                  <a:tcPr marL="7620" marR="7620" marT="7620" marB="0"/>
                </a:tc>
                <a:tc>
                  <a:txBody>
                    <a:bodyPr/>
                    <a:lstStyle/>
                    <a:p>
                      <a:pPr algn="ctr" fontAlgn="t"/>
                      <a:r>
                        <a:rPr lang="ru-RU" sz="1000" b="1" i="0" u="none" strike="noStrike" dirty="0">
                          <a:solidFill>
                            <a:srgbClr val="FF0000"/>
                          </a:solidFill>
                          <a:latin typeface="Times New Roman"/>
                        </a:rPr>
                        <a:t>97,39</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20083427"/>
                  </a:ext>
                </a:extLst>
              </a:tr>
              <a:tr h="260646">
                <a:tc>
                  <a:txBody>
                    <a:bodyPr/>
                    <a:lstStyle/>
                    <a:p>
                      <a:pPr algn="l" fontAlgn="t"/>
                      <a:r>
                        <a:rPr lang="ru-RU" sz="1000" b="0" i="0" u="none" strike="noStrike" dirty="0">
                          <a:solidFill>
                            <a:srgbClr val="000000"/>
                          </a:solidFill>
                          <a:effectLst/>
                          <a:latin typeface="Times New Roman" panose="02020603050405020304" pitchFamily="18" charset="0"/>
                        </a:rPr>
                        <a:t>Дошкольное образование</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103104150,00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104462170,00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102230558,05</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97,86</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00328609"/>
                  </a:ext>
                </a:extLst>
              </a:tr>
              <a:tr h="260646">
                <a:tc>
                  <a:txBody>
                    <a:bodyPr/>
                    <a:lstStyle/>
                    <a:p>
                      <a:pPr algn="l" fontAlgn="t"/>
                      <a:r>
                        <a:rPr lang="ru-RU" sz="1000" b="0" i="0" u="none" strike="noStrike" dirty="0">
                          <a:solidFill>
                            <a:srgbClr val="000000"/>
                          </a:solidFill>
                          <a:effectLst/>
                          <a:latin typeface="Times New Roman" panose="02020603050405020304" pitchFamily="18" charset="0"/>
                        </a:rPr>
                        <a:t>Общее образование</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298838780,48</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324668502,80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316600023,93</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97,51</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2347298"/>
                  </a:ext>
                </a:extLst>
              </a:tr>
              <a:tr h="260646">
                <a:tc>
                  <a:txBody>
                    <a:bodyPr/>
                    <a:lstStyle/>
                    <a:p>
                      <a:pPr algn="l" fontAlgn="t"/>
                      <a:r>
                        <a:rPr lang="ru-RU" sz="1000" b="0" i="0" u="none" strike="noStrike" dirty="0">
                          <a:solidFill>
                            <a:srgbClr val="000000"/>
                          </a:solidFill>
                          <a:effectLst/>
                          <a:latin typeface="Times New Roman" panose="02020603050405020304" pitchFamily="18" charset="0"/>
                        </a:rPr>
                        <a:t>Дополнительное образование детей</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24597222,00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25323082,01</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23552609,01</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93,01</a:t>
                      </a:r>
                    </a:p>
                  </a:txBody>
                  <a:tcPr/>
                </a:tc>
                <a:tc>
                  <a:txBody>
                    <a:bodyPr/>
                    <a:lstStyle/>
                    <a:p>
                      <a:pPr algn="l" fontAlgn="t"/>
                      <a:r>
                        <a:rPr lang="ru-RU" sz="1000" b="0" i="0" u="none" strike="noStrike" dirty="0">
                          <a:effectLst/>
                          <a:latin typeface="Times New Roman" panose="02020603050405020304" pitchFamily="18" charset="0"/>
                        </a:rPr>
                        <a:t>наличие вакансий</a:t>
                      </a:r>
                    </a:p>
                  </a:txBody>
                  <a:tcPr marL="9525" marR="9525" marT="9525" marB="0"/>
                </a:tc>
                <a:extLst>
                  <a:ext uri="{0D108BD9-81ED-4DB2-BD59-A6C34878D82A}">
                    <a16:rowId xmlns:a16="http://schemas.microsoft.com/office/drawing/2014/main" val="3941858668"/>
                  </a:ext>
                </a:extLst>
              </a:tr>
              <a:tr h="260646">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Профессиональная подготовка, переподготовка и повышение квалификации</a:t>
                      </a:r>
                    </a:p>
                  </a:txBody>
                  <a:tcPr marL="9525" marR="9525" marT="9525" marB="0"/>
                </a:tc>
                <a:tc>
                  <a:txBody>
                    <a:bodyPr/>
                    <a:lstStyle/>
                    <a:p>
                      <a:pPr algn="ctr" fontAlgn="t"/>
                      <a:r>
                        <a:rPr lang="ru-RU" sz="1000" b="0" i="0" u="none" strike="noStrike" dirty="0">
                          <a:solidFill>
                            <a:srgbClr val="000000"/>
                          </a:solidFill>
                          <a:latin typeface="Times New Roman"/>
                        </a:rPr>
                        <a:t>370000,00</a:t>
                      </a:r>
                    </a:p>
                  </a:txBody>
                  <a:tcPr marL="7620" marR="7620" marT="7620" marB="0"/>
                </a:tc>
                <a:tc>
                  <a:txBody>
                    <a:bodyPr/>
                    <a:lstStyle/>
                    <a:p>
                      <a:pPr algn="ctr" fontAlgn="t"/>
                      <a:r>
                        <a:rPr lang="ru-RU" sz="1000" b="0" i="0" u="none" strike="noStrike" dirty="0">
                          <a:solidFill>
                            <a:srgbClr val="000000"/>
                          </a:solidFill>
                          <a:latin typeface="Times New Roman"/>
                        </a:rPr>
                        <a:t>420000,00</a:t>
                      </a:r>
                    </a:p>
                  </a:txBody>
                  <a:tcPr marL="7620" marR="7620" marT="7620" marB="0"/>
                </a:tc>
                <a:tc>
                  <a:txBody>
                    <a:bodyPr/>
                    <a:lstStyle/>
                    <a:p>
                      <a:pPr algn="ctr" fontAlgn="t"/>
                      <a:r>
                        <a:rPr lang="ru-RU" sz="1000" b="0" i="0" u="none" strike="noStrike" dirty="0">
                          <a:latin typeface="Times New Roman"/>
                        </a:rPr>
                        <a:t>275894,00</a:t>
                      </a:r>
                    </a:p>
                  </a:txBody>
                  <a:tcPr marL="7620" marR="7620" marT="7620" marB="0"/>
                </a:tc>
                <a:tc>
                  <a:txBody>
                    <a:bodyPr/>
                    <a:lstStyle/>
                    <a:p>
                      <a:pPr algn="ctr" fontAlgn="t"/>
                      <a:r>
                        <a:rPr lang="ru-RU" sz="1000" b="0" i="0" u="none" strike="noStrike" dirty="0">
                          <a:latin typeface="Times New Roman"/>
                        </a:rPr>
                        <a:t>65,69</a:t>
                      </a:r>
                    </a:p>
                  </a:txBody>
                  <a:tcPr marL="7620" marR="7620" marT="7620" marB="0"/>
                </a:tc>
                <a:tc>
                  <a:txBody>
                    <a:bodyPr/>
                    <a:lstStyle/>
                    <a:p>
                      <a:pPr algn="l" fontAlgn="t"/>
                      <a:r>
                        <a:rPr lang="ru-RU" sz="1000" b="0" i="0" u="none" strike="noStrike" dirty="0">
                          <a:effectLst/>
                          <a:latin typeface="Times New Roman" panose="02020603050405020304" pitchFamily="18" charset="0"/>
                        </a:rPr>
                        <a:t>проведение обучения бесплатно</a:t>
                      </a:r>
                    </a:p>
                  </a:txBody>
                  <a:tcPr marL="9525" marR="9525" marT="9525" marB="0"/>
                </a:tc>
                <a:extLst>
                  <a:ext uri="{0D108BD9-81ED-4DB2-BD59-A6C34878D82A}">
                    <a16:rowId xmlns:a16="http://schemas.microsoft.com/office/drawing/2014/main" val="574142434"/>
                  </a:ext>
                </a:extLst>
              </a:tr>
              <a:tr h="260646">
                <a:tc>
                  <a:txBody>
                    <a:bodyPr/>
                    <a:lstStyle/>
                    <a:p>
                      <a:pPr algn="l" fontAlgn="t"/>
                      <a:r>
                        <a:rPr lang="ru-RU" sz="1000" b="0" i="0" u="none" strike="noStrike" dirty="0">
                          <a:solidFill>
                            <a:srgbClr val="000000"/>
                          </a:solidFill>
                          <a:effectLst/>
                          <a:latin typeface="Times New Roman" panose="02020603050405020304" pitchFamily="18" charset="0"/>
                        </a:rPr>
                        <a:t>Молодежная политика</a:t>
                      </a:r>
                    </a:p>
                  </a:txBody>
                  <a:tcPr marL="9525" marR="9525" marT="9525" marB="0"/>
                </a:tc>
                <a:tc>
                  <a:txBody>
                    <a:bodyPr/>
                    <a:lstStyle/>
                    <a:p>
                      <a:pPr algn="ctr" fontAlgn="t"/>
                      <a:r>
                        <a:rPr lang="ru-RU" sz="1000" b="0" i="0" u="none" strike="noStrike" dirty="0">
                          <a:solidFill>
                            <a:srgbClr val="000000"/>
                          </a:solidFill>
                          <a:latin typeface="Times New Roman"/>
                        </a:rPr>
                        <a:t>100000,00</a:t>
                      </a:r>
                    </a:p>
                  </a:txBody>
                  <a:tcPr marL="7620" marR="7620" marT="7620" marB="0"/>
                </a:tc>
                <a:tc>
                  <a:txBody>
                    <a:bodyPr/>
                    <a:lstStyle/>
                    <a:p>
                      <a:pPr algn="ctr" fontAlgn="t"/>
                      <a:r>
                        <a:rPr lang="ru-RU" sz="1000" b="0" i="0" u="none" strike="noStrike" dirty="0">
                          <a:solidFill>
                            <a:srgbClr val="000000"/>
                          </a:solidFill>
                          <a:latin typeface="Times New Roman"/>
                        </a:rPr>
                        <a:t>800000,00</a:t>
                      </a:r>
                    </a:p>
                  </a:txBody>
                  <a:tcPr marL="7620" marR="7620" marT="7620" marB="0"/>
                </a:tc>
                <a:tc>
                  <a:txBody>
                    <a:bodyPr/>
                    <a:lstStyle/>
                    <a:p>
                      <a:pPr algn="ctr" fontAlgn="t"/>
                      <a:r>
                        <a:rPr lang="ru-RU" sz="1000" b="0" i="0" u="none" strike="noStrike" dirty="0">
                          <a:latin typeface="Times New Roman"/>
                        </a:rPr>
                        <a:t>800000,00</a:t>
                      </a:r>
                    </a:p>
                  </a:txBody>
                  <a:tcPr marL="7620" marR="7620" marT="7620" marB="0"/>
                </a:tc>
                <a:tc>
                  <a:txBody>
                    <a:bodyPr/>
                    <a:lstStyle/>
                    <a:p>
                      <a:pPr algn="ctr" fontAlgn="t"/>
                      <a:r>
                        <a:rPr lang="ru-RU" sz="1000" b="0" i="0" u="none" strike="noStrike" dirty="0">
                          <a:latin typeface="Times New Roman"/>
                        </a:rPr>
                        <a:t>100</a:t>
                      </a:r>
                    </a:p>
                  </a:txBody>
                  <a:tcPr marL="7620" marR="7620" marT="7620" marB="0"/>
                </a:tc>
                <a:tc>
                  <a:txBody>
                    <a:bodyPr/>
                    <a:lstStyle/>
                    <a:p>
                      <a:pPr algn="l" fontAlgn="t"/>
                      <a:endParaRPr lang="ru-RU" sz="1000" b="0"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3177752408"/>
                  </a:ext>
                </a:extLst>
              </a:tr>
            </a:tbl>
          </a:graphicData>
        </a:graphic>
      </p:graphicFrame>
      <p:sp>
        <p:nvSpPr>
          <p:cNvPr id="3" name="TextBox 2">
            <a:extLst>
              <a:ext uri="{FF2B5EF4-FFF2-40B4-BE49-F238E27FC236}">
                <a16:creationId xmlns:a16="http://schemas.microsoft.com/office/drawing/2014/main" id="{060EB8D0-6F15-89F5-094F-A5FD4F7AE96D}"/>
              </a:ext>
            </a:extLst>
          </p:cNvPr>
          <p:cNvSpPr txBox="1"/>
          <p:nvPr/>
        </p:nvSpPr>
        <p:spPr>
          <a:xfrm>
            <a:off x="2850160" y="37260"/>
            <a:ext cx="7191462"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Динамика расходов бюджета Анучинского муниципального округа за 2024 год (руб.)(продолжение)</a:t>
            </a:r>
          </a:p>
        </p:txBody>
      </p:sp>
    </p:spTree>
    <p:extLst>
      <p:ext uri="{BB962C8B-B14F-4D97-AF65-F5344CB8AC3E}">
        <p14:creationId xmlns:p14="http://schemas.microsoft.com/office/powerpoint/2010/main" val="2867517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3A047CB-11F3-9A80-E3C3-66451BA0F11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67ACBDDB-D10E-FEBE-B2B5-4B47836A8ACB}"/>
              </a:ext>
            </a:extLst>
          </p:cNvPr>
          <p:cNvGraphicFramePr>
            <a:graphicFrameLocks noGrp="1"/>
          </p:cNvGraphicFramePr>
          <p:nvPr>
            <p:extLst>
              <p:ext uri="{D42A27DB-BD31-4B8C-83A1-F6EECF244321}">
                <p14:modId xmlns:p14="http://schemas.microsoft.com/office/powerpoint/2010/main" val="1230846056"/>
              </p:ext>
            </p:extLst>
          </p:nvPr>
        </p:nvGraphicFramePr>
        <p:xfrm>
          <a:off x="185506" y="672674"/>
          <a:ext cx="11475190" cy="4881498"/>
        </p:xfrm>
        <a:graphic>
          <a:graphicData uri="http://schemas.openxmlformats.org/drawingml/2006/table">
            <a:tbl>
              <a:tblPr firstRow="1" bandRow="1">
                <a:tableStyleId>{16D9F66E-5EB9-4882-86FB-DCBF35E3C3E4}</a:tableStyleId>
              </a:tblPr>
              <a:tblGrid>
                <a:gridCol w="3138270">
                  <a:extLst>
                    <a:ext uri="{9D8B030D-6E8A-4147-A177-3AD203B41FA5}">
                      <a16:colId xmlns:a16="http://schemas.microsoft.com/office/drawing/2014/main" val="3110849794"/>
                    </a:ext>
                  </a:extLst>
                </a:gridCol>
                <a:gridCol w="1692841">
                  <a:extLst>
                    <a:ext uri="{9D8B030D-6E8A-4147-A177-3AD203B41FA5}">
                      <a16:colId xmlns:a16="http://schemas.microsoft.com/office/drawing/2014/main" val="949075183"/>
                    </a:ext>
                  </a:extLst>
                </a:gridCol>
                <a:gridCol w="1954634">
                  <a:extLst>
                    <a:ext uri="{9D8B030D-6E8A-4147-A177-3AD203B41FA5}">
                      <a16:colId xmlns:a16="http://schemas.microsoft.com/office/drawing/2014/main" val="4093401937"/>
                    </a:ext>
                  </a:extLst>
                </a:gridCol>
                <a:gridCol w="1224793">
                  <a:extLst>
                    <a:ext uri="{9D8B030D-6E8A-4147-A177-3AD203B41FA5}">
                      <a16:colId xmlns:a16="http://schemas.microsoft.com/office/drawing/2014/main" val="1408367181"/>
                    </a:ext>
                  </a:extLst>
                </a:gridCol>
                <a:gridCol w="1073791">
                  <a:extLst>
                    <a:ext uri="{9D8B030D-6E8A-4147-A177-3AD203B41FA5}">
                      <a16:colId xmlns:a16="http://schemas.microsoft.com/office/drawing/2014/main" val="3887888333"/>
                    </a:ext>
                  </a:extLst>
                </a:gridCol>
                <a:gridCol w="2390861">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234154">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Другие вопросы в области образования</a:t>
                      </a:r>
                    </a:p>
                  </a:txBody>
                  <a:tcPr marL="9525" marR="9525" marT="9525" marB="0"/>
                </a:tc>
                <a:tc>
                  <a:txBody>
                    <a:bodyPr/>
                    <a:lstStyle/>
                    <a:p>
                      <a:pPr algn="ctr" fontAlgn="t"/>
                      <a:r>
                        <a:rPr lang="ru-RU" sz="1000" b="0" i="0" u="none" strike="noStrike" dirty="0">
                          <a:solidFill>
                            <a:srgbClr val="000000"/>
                          </a:solidFill>
                          <a:latin typeface="Times New Roman"/>
                        </a:rPr>
                        <a:t>39074234,20</a:t>
                      </a:r>
                    </a:p>
                  </a:txBody>
                  <a:tcPr marL="7620" marR="7620" marT="7620" marB="0"/>
                </a:tc>
                <a:tc>
                  <a:txBody>
                    <a:bodyPr/>
                    <a:lstStyle/>
                    <a:p>
                      <a:pPr algn="ctr" fontAlgn="t"/>
                      <a:r>
                        <a:rPr lang="ru-RU" sz="1000" b="0" i="0" u="none" strike="noStrike" dirty="0">
                          <a:solidFill>
                            <a:srgbClr val="000000"/>
                          </a:solidFill>
                          <a:latin typeface="Times New Roman"/>
                        </a:rPr>
                        <a:t>39441243,52</a:t>
                      </a:r>
                    </a:p>
                  </a:txBody>
                  <a:tcPr marL="7620" marR="7620" marT="7620" marB="0"/>
                </a:tc>
                <a:tc>
                  <a:txBody>
                    <a:bodyPr/>
                    <a:lstStyle/>
                    <a:p>
                      <a:pPr algn="ctr" fontAlgn="t"/>
                      <a:r>
                        <a:rPr lang="ru-RU" sz="1000" b="0" i="0" u="none" strike="noStrike" dirty="0">
                          <a:latin typeface="Times New Roman"/>
                        </a:rPr>
                        <a:t>38750441,90</a:t>
                      </a:r>
                    </a:p>
                  </a:txBody>
                  <a:tcPr marL="7620" marR="7620" marT="7620" marB="0"/>
                </a:tc>
                <a:tc>
                  <a:txBody>
                    <a:bodyPr/>
                    <a:lstStyle/>
                    <a:p>
                      <a:pPr algn="ctr" fontAlgn="t"/>
                      <a:r>
                        <a:rPr lang="ru-RU" sz="1000" b="0" i="0" u="none" strike="noStrike" dirty="0">
                          <a:latin typeface="Times New Roman"/>
                        </a:rPr>
                        <a:t>98,25</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49186578"/>
                  </a:ext>
                </a:extLst>
              </a:tr>
              <a:tr h="0">
                <a:tc>
                  <a:txBody>
                    <a:bodyPr/>
                    <a:lstStyle/>
                    <a:p>
                      <a:pPr algn="l" fontAlgn="t"/>
                      <a:r>
                        <a:rPr lang="ru-RU" sz="1000" b="1" i="0" u="none" strike="noStrike" dirty="0">
                          <a:solidFill>
                            <a:srgbClr val="FF0000"/>
                          </a:solidFill>
                          <a:effectLst/>
                          <a:latin typeface="Times New Roman" panose="02020603050405020304" pitchFamily="18" charset="0"/>
                        </a:rPr>
                        <a:t>КУЛЬТУРА, КИНЕМАТОГРАФИЯ</a:t>
                      </a:r>
                    </a:p>
                  </a:txBody>
                  <a:tcPr marL="9525" marR="9525" marT="9525" marB="0"/>
                </a:tc>
                <a:tc>
                  <a:txBody>
                    <a:bodyPr/>
                    <a:lstStyle/>
                    <a:p>
                      <a:pPr algn="ctr" fontAlgn="t"/>
                      <a:r>
                        <a:rPr lang="ru-RU" sz="1000" b="1" i="0" u="none" strike="noStrike" dirty="0">
                          <a:solidFill>
                            <a:srgbClr val="FF0000"/>
                          </a:solidFill>
                          <a:latin typeface="Times New Roman"/>
                        </a:rPr>
                        <a:t>72208605,00</a:t>
                      </a:r>
                    </a:p>
                  </a:txBody>
                  <a:tcPr marL="7620" marR="7620" marT="7620" marB="0"/>
                </a:tc>
                <a:tc>
                  <a:txBody>
                    <a:bodyPr/>
                    <a:lstStyle/>
                    <a:p>
                      <a:pPr algn="ctr" fontAlgn="t"/>
                      <a:r>
                        <a:rPr lang="ru-RU" sz="1000" b="1" i="0" u="none" strike="noStrike" dirty="0">
                          <a:solidFill>
                            <a:srgbClr val="FF0000"/>
                          </a:solidFill>
                          <a:latin typeface="Times New Roman"/>
                        </a:rPr>
                        <a:t>103571760,79</a:t>
                      </a:r>
                    </a:p>
                  </a:txBody>
                  <a:tcPr marL="7620" marR="7620" marT="7620" marB="0"/>
                </a:tc>
                <a:tc>
                  <a:txBody>
                    <a:bodyPr/>
                    <a:lstStyle/>
                    <a:p>
                      <a:pPr algn="ctr" fontAlgn="t"/>
                      <a:r>
                        <a:rPr lang="ru-RU" sz="1000" b="1" i="0" u="none" strike="noStrike" dirty="0">
                          <a:solidFill>
                            <a:srgbClr val="FF0000"/>
                          </a:solidFill>
                          <a:latin typeface="Times New Roman"/>
                        </a:rPr>
                        <a:t>98617816,50</a:t>
                      </a:r>
                    </a:p>
                  </a:txBody>
                  <a:tcPr marL="7620" marR="7620" marT="7620" marB="0"/>
                </a:tc>
                <a:tc>
                  <a:txBody>
                    <a:bodyPr/>
                    <a:lstStyle/>
                    <a:p>
                      <a:pPr algn="ctr" fontAlgn="t"/>
                      <a:r>
                        <a:rPr lang="ru-RU" sz="1000" b="1" i="0" u="none" strike="noStrike" dirty="0">
                          <a:solidFill>
                            <a:srgbClr val="FF0000"/>
                          </a:solidFill>
                          <a:latin typeface="Times New Roman"/>
                        </a:rPr>
                        <a:t>95,22</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66562752"/>
                  </a:ext>
                </a:extLst>
              </a:tr>
              <a:tr h="275981">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Культура</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72208605,00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103571760,79</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98617816,50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95,22</a:t>
                      </a:r>
                    </a:p>
                  </a:txBody>
                  <a:tcPr marL="7620" marR="7620" marT="7620" marB="0"/>
                </a:tc>
                <a:tc>
                  <a:txBody>
                    <a:bodyPr/>
                    <a:lstStyle/>
                    <a:p>
                      <a:pPr algn="just" fontAlgn="t"/>
                      <a:r>
                        <a:rPr lang="ru-RU" sz="1000" b="0" i="0" u="none" strike="noStrike" dirty="0">
                          <a:effectLst/>
                          <a:latin typeface="Times New Roman" panose="02020603050405020304" pitchFamily="18" charset="0"/>
                        </a:rPr>
                        <a:t>Аукцион по ремонту подвала ДК Анучино был отменен по предписанию комиссии УФАС.</a:t>
                      </a:r>
                    </a:p>
                  </a:txBody>
                  <a:tcPr marL="9525" marR="9525" marT="9525" marB="0"/>
                </a:tc>
                <a:extLst>
                  <a:ext uri="{0D108BD9-81ED-4DB2-BD59-A6C34878D82A}">
                    <a16:rowId xmlns:a16="http://schemas.microsoft.com/office/drawing/2014/main" val="2711247194"/>
                  </a:ext>
                </a:extLst>
              </a:tr>
              <a:tr h="221337">
                <a:tc>
                  <a:txBody>
                    <a:bodyPr/>
                    <a:lstStyle/>
                    <a:p>
                      <a:pPr algn="l" fontAlgn="t"/>
                      <a:r>
                        <a:rPr lang="ru-RU" sz="1000" b="1" i="0" u="none" strike="noStrike" dirty="0">
                          <a:solidFill>
                            <a:srgbClr val="FF0000"/>
                          </a:solidFill>
                          <a:effectLst/>
                          <a:latin typeface="Times New Roman" panose="02020603050405020304" pitchFamily="18" charset="0"/>
                        </a:rPr>
                        <a:t>СОЦИАЛЬНАЯ ПОЛИТИКА</a:t>
                      </a:r>
                    </a:p>
                  </a:txBody>
                  <a:tcPr marL="9525" marR="9525" marT="9525" marB="0"/>
                </a:tc>
                <a:tc>
                  <a:txBody>
                    <a:bodyPr/>
                    <a:lstStyle/>
                    <a:p>
                      <a:pPr algn="ctr" fontAlgn="t"/>
                      <a:r>
                        <a:rPr lang="ru-RU" sz="1000" b="1" i="0" u="none" strike="noStrike" dirty="0">
                          <a:solidFill>
                            <a:srgbClr val="FF0000"/>
                          </a:solidFill>
                          <a:latin typeface="Times New Roman"/>
                        </a:rPr>
                        <a:t>54045001,23</a:t>
                      </a:r>
                    </a:p>
                  </a:txBody>
                  <a:tcPr marL="7620" marR="7620" marT="7620" marB="0"/>
                </a:tc>
                <a:tc>
                  <a:txBody>
                    <a:bodyPr/>
                    <a:lstStyle/>
                    <a:p>
                      <a:pPr algn="ctr" fontAlgn="t"/>
                      <a:r>
                        <a:rPr lang="ru-RU" sz="1000" b="1" i="0" u="none" strike="noStrike" dirty="0">
                          <a:solidFill>
                            <a:srgbClr val="FF0000"/>
                          </a:solidFill>
                          <a:latin typeface="Times New Roman"/>
                        </a:rPr>
                        <a:t>51433197,07</a:t>
                      </a:r>
                    </a:p>
                  </a:txBody>
                  <a:tcPr marL="7620" marR="7620" marT="7620" marB="0"/>
                </a:tc>
                <a:tc>
                  <a:txBody>
                    <a:bodyPr/>
                    <a:lstStyle/>
                    <a:p>
                      <a:pPr algn="ctr" fontAlgn="t"/>
                      <a:r>
                        <a:rPr lang="ru-RU" sz="1000" b="1" i="0" u="none" strike="noStrike" dirty="0">
                          <a:solidFill>
                            <a:srgbClr val="FF0000"/>
                          </a:solidFill>
                          <a:latin typeface="Times New Roman"/>
                        </a:rPr>
                        <a:t>45460543,18</a:t>
                      </a:r>
                    </a:p>
                  </a:txBody>
                  <a:tcPr marL="7620" marR="7620" marT="7620" marB="0"/>
                </a:tc>
                <a:tc>
                  <a:txBody>
                    <a:bodyPr/>
                    <a:lstStyle/>
                    <a:p>
                      <a:pPr algn="ctr" fontAlgn="t"/>
                      <a:r>
                        <a:rPr lang="ru-RU" sz="1000" b="1" i="0" u="none" strike="noStrike" dirty="0">
                          <a:solidFill>
                            <a:srgbClr val="FF0000"/>
                          </a:solidFill>
                          <a:latin typeface="Times New Roman"/>
                        </a:rPr>
                        <a:t>88,39</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99708620"/>
                  </a:ext>
                </a:extLst>
              </a:tr>
              <a:tr h="221337">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Пенсионное обеспечение</a:t>
                      </a:r>
                    </a:p>
                  </a:txBody>
                  <a:tcPr marL="9525" marR="9525" marT="9525" marB="0"/>
                </a:tc>
                <a:tc>
                  <a:txBody>
                    <a:bodyPr/>
                    <a:lstStyle/>
                    <a:p>
                      <a:pPr algn="ctr" fontAlgn="t"/>
                      <a:r>
                        <a:rPr lang="ru-RU" sz="1000" b="0" i="0" u="none" strike="noStrike" dirty="0">
                          <a:solidFill>
                            <a:srgbClr val="000000"/>
                          </a:solidFill>
                          <a:latin typeface="Times New Roman"/>
                        </a:rPr>
                        <a:t>990000,00</a:t>
                      </a:r>
                    </a:p>
                  </a:txBody>
                  <a:tcPr marL="7620" marR="7620" marT="7620" marB="0"/>
                </a:tc>
                <a:tc>
                  <a:txBody>
                    <a:bodyPr/>
                    <a:lstStyle/>
                    <a:p>
                      <a:pPr algn="ctr" fontAlgn="t"/>
                      <a:r>
                        <a:rPr lang="ru-RU" sz="1000" b="0" i="0" u="none" strike="noStrike" dirty="0">
                          <a:solidFill>
                            <a:srgbClr val="000000"/>
                          </a:solidFill>
                          <a:latin typeface="Times New Roman"/>
                        </a:rPr>
                        <a:t>1027000,00</a:t>
                      </a:r>
                    </a:p>
                  </a:txBody>
                  <a:tcPr marL="7620" marR="7620" marT="7620" marB="0"/>
                </a:tc>
                <a:tc>
                  <a:txBody>
                    <a:bodyPr/>
                    <a:lstStyle/>
                    <a:p>
                      <a:pPr algn="ctr" fontAlgn="t"/>
                      <a:r>
                        <a:rPr lang="ru-RU" sz="1000" b="0" i="0" u="none" strike="noStrike" dirty="0">
                          <a:latin typeface="Times New Roman"/>
                        </a:rPr>
                        <a:t>1026978,48</a:t>
                      </a:r>
                    </a:p>
                  </a:txBody>
                  <a:tcPr marL="7620" marR="7620" marT="7620" marB="0"/>
                </a:tc>
                <a:tc>
                  <a:txBody>
                    <a:bodyPr/>
                    <a:lstStyle/>
                    <a:p>
                      <a:pPr algn="ctr" fontAlgn="t"/>
                      <a:r>
                        <a:rPr lang="ru-RU" sz="1000" b="0" i="0" u="none" strike="noStrike" dirty="0">
                          <a:latin typeface="Times New Roman"/>
                        </a:rPr>
                        <a:t>100</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1892554"/>
                  </a:ext>
                </a:extLst>
              </a:tr>
              <a:tr h="219668">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Социальное обеспечение</a:t>
                      </a:r>
                    </a:p>
                  </a:txBody>
                  <a:tcPr marL="9525" marR="9525" marT="9525" marB="0"/>
                </a:tc>
                <a:tc>
                  <a:txBody>
                    <a:bodyPr/>
                    <a:lstStyle/>
                    <a:p>
                      <a:pPr algn="ctr" fontAlgn="t"/>
                      <a:r>
                        <a:rPr lang="ru-RU" sz="1000" b="0" i="0" u="none" strike="noStrike" dirty="0">
                          <a:solidFill>
                            <a:srgbClr val="000000"/>
                          </a:solidFill>
                          <a:latin typeface="Times New Roman"/>
                        </a:rPr>
                        <a:t>3240000,00</a:t>
                      </a:r>
                    </a:p>
                  </a:txBody>
                  <a:tcPr marL="7620" marR="7620" marT="7620" marB="0"/>
                </a:tc>
                <a:tc>
                  <a:txBody>
                    <a:bodyPr/>
                    <a:lstStyle/>
                    <a:p>
                      <a:pPr algn="ctr" fontAlgn="t"/>
                      <a:r>
                        <a:rPr lang="ru-RU" sz="1000" b="0" i="0" u="none" strike="noStrike" dirty="0">
                          <a:solidFill>
                            <a:srgbClr val="000000"/>
                          </a:solidFill>
                          <a:latin typeface="Times New Roman"/>
                        </a:rPr>
                        <a:t>4355380,00</a:t>
                      </a:r>
                    </a:p>
                  </a:txBody>
                  <a:tcPr marL="7620" marR="7620" marT="7620" marB="0"/>
                </a:tc>
                <a:tc>
                  <a:txBody>
                    <a:bodyPr/>
                    <a:lstStyle/>
                    <a:p>
                      <a:pPr algn="ctr" fontAlgn="t"/>
                      <a:r>
                        <a:rPr lang="ru-RU" sz="1000" b="0" i="0" u="none" strike="noStrike" dirty="0">
                          <a:latin typeface="Times New Roman"/>
                        </a:rPr>
                        <a:t>4050643,15</a:t>
                      </a:r>
                    </a:p>
                  </a:txBody>
                  <a:tcPr marL="7620" marR="7620" marT="7620" marB="0"/>
                </a:tc>
                <a:tc>
                  <a:txBody>
                    <a:bodyPr/>
                    <a:lstStyle/>
                    <a:p>
                      <a:pPr algn="ctr" fontAlgn="t"/>
                      <a:r>
                        <a:rPr lang="ru-RU" sz="1000" b="0" i="0" u="none" strike="noStrike" dirty="0">
                          <a:latin typeface="Times New Roman"/>
                        </a:rPr>
                        <a:t>93</a:t>
                      </a:r>
                    </a:p>
                  </a:txBody>
                  <a:tcPr marL="7620" marR="7620" marT="7620" marB="0"/>
                </a:tc>
                <a:tc>
                  <a:txBody>
                    <a:bodyPr/>
                    <a:lstStyle/>
                    <a:p>
                      <a:pPr algn="l" fontAlgn="t"/>
                      <a:r>
                        <a:rPr lang="ru-RU" sz="1000" b="0" i="0" u="none" strike="noStrike" dirty="0">
                          <a:effectLst/>
                          <a:latin typeface="Times New Roman" panose="02020603050405020304" pitchFamily="18" charset="0"/>
                        </a:rPr>
                        <a:t>заявительный характер выплат педагогам малое количество молодых специалистов</a:t>
                      </a:r>
                    </a:p>
                  </a:txBody>
                  <a:tcPr marL="9525" marR="9525" marT="9525" marB="0"/>
                </a:tc>
                <a:extLst>
                  <a:ext uri="{0D108BD9-81ED-4DB2-BD59-A6C34878D82A}">
                    <a16:rowId xmlns:a16="http://schemas.microsoft.com/office/drawing/2014/main" val="891235947"/>
                  </a:ext>
                </a:extLst>
              </a:tr>
              <a:tr h="162137">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Охрана семьи и детства</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49815001,23</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46050817,07</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40382921,55</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87,69</a:t>
                      </a:r>
                    </a:p>
                  </a:txBody>
                  <a:tcPr marL="7620" marR="7620" marT="7620" marB="0"/>
                </a:tc>
                <a:tc>
                  <a:txBody>
                    <a:bodyPr/>
                    <a:lstStyle/>
                    <a:p>
                      <a:pPr algn="l" fontAlgn="t"/>
                      <a:r>
                        <a:rPr lang="ru-RU" sz="1000" b="0" i="0" u="none" strike="noStrike" dirty="0">
                          <a:effectLst/>
                          <a:latin typeface="Times New Roman" panose="02020603050405020304" pitchFamily="18" charset="0"/>
                        </a:rPr>
                        <a:t>отсутствие необходимого для приобретения жилья для детей-сирот</a:t>
                      </a:r>
                    </a:p>
                  </a:txBody>
                  <a:tcPr marL="9525" marR="9525" marT="9525" marB="0"/>
                </a:tc>
                <a:extLst>
                  <a:ext uri="{0D108BD9-81ED-4DB2-BD59-A6C34878D82A}">
                    <a16:rowId xmlns:a16="http://schemas.microsoft.com/office/drawing/2014/main" val="3084553506"/>
                  </a:ext>
                </a:extLst>
              </a:tr>
              <a:tr h="132519">
                <a:tc>
                  <a:txBody>
                    <a:bodyPr/>
                    <a:lstStyle/>
                    <a:p>
                      <a:pPr algn="l" fontAlgn="t"/>
                      <a:r>
                        <a:rPr lang="ru-RU" sz="1000" b="1" i="0" u="none" strike="noStrike" dirty="0">
                          <a:solidFill>
                            <a:srgbClr val="FF0000"/>
                          </a:solidFill>
                          <a:effectLst/>
                          <a:latin typeface="Times New Roman" panose="02020603050405020304" pitchFamily="18" charset="0"/>
                        </a:rPr>
                        <a:t>ФИЗИЧЕСКАЯ КУЛЬТУРА И СПОРТ</a:t>
                      </a:r>
                    </a:p>
                  </a:txBody>
                  <a:tcPr marL="9525" marR="9525" marT="9525" marB="0"/>
                </a:tc>
                <a:tc>
                  <a:txBody>
                    <a:bodyPr/>
                    <a:lstStyle/>
                    <a:p>
                      <a:pPr algn="ctr" fontAlgn="t"/>
                      <a:r>
                        <a:rPr lang="ru-RU" sz="1000" b="1" i="0" u="none" strike="noStrike" dirty="0">
                          <a:solidFill>
                            <a:srgbClr val="FF0000"/>
                          </a:solidFill>
                          <a:latin typeface="Times New Roman"/>
                        </a:rPr>
                        <a:t>1309494,99</a:t>
                      </a:r>
                    </a:p>
                  </a:txBody>
                  <a:tcPr marL="7620" marR="7620" marT="7620" marB="0"/>
                </a:tc>
                <a:tc>
                  <a:txBody>
                    <a:bodyPr/>
                    <a:lstStyle/>
                    <a:p>
                      <a:pPr algn="ctr" fontAlgn="t"/>
                      <a:r>
                        <a:rPr lang="ru-RU" sz="1000" b="1" i="0" u="none" strike="noStrike" dirty="0">
                          <a:solidFill>
                            <a:srgbClr val="FF0000"/>
                          </a:solidFill>
                          <a:latin typeface="Times New Roman"/>
                        </a:rPr>
                        <a:t>5341129,49</a:t>
                      </a:r>
                    </a:p>
                  </a:txBody>
                  <a:tcPr marL="7620" marR="7620" marT="7620" marB="0"/>
                </a:tc>
                <a:tc>
                  <a:txBody>
                    <a:bodyPr/>
                    <a:lstStyle/>
                    <a:p>
                      <a:pPr algn="ctr" fontAlgn="t"/>
                      <a:r>
                        <a:rPr lang="ru-RU" sz="1000" b="1" i="0" u="none" strike="noStrike" dirty="0">
                          <a:solidFill>
                            <a:srgbClr val="FF0000"/>
                          </a:solidFill>
                          <a:latin typeface="Times New Roman"/>
                        </a:rPr>
                        <a:t>5151906,71</a:t>
                      </a:r>
                    </a:p>
                  </a:txBody>
                  <a:tcPr marL="7620" marR="7620" marT="7620" marB="0"/>
                </a:tc>
                <a:tc>
                  <a:txBody>
                    <a:bodyPr/>
                    <a:lstStyle/>
                    <a:p>
                      <a:pPr algn="ctr" fontAlgn="t"/>
                      <a:r>
                        <a:rPr lang="ru-RU" sz="1000" b="1" i="0" u="none" strike="noStrike" dirty="0">
                          <a:solidFill>
                            <a:srgbClr val="FF0000"/>
                          </a:solidFill>
                          <a:latin typeface="Times New Roman"/>
                        </a:rPr>
                        <a:t>96,46</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39973009"/>
                  </a:ext>
                </a:extLst>
              </a:tr>
              <a:tr h="370840">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Физическая культура</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1040000,00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1758703,92</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1611161,63</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91,61</a:t>
                      </a:r>
                    </a:p>
                  </a:txBody>
                  <a:tcPr marL="7620" marR="7620" marT="7620" marB="0"/>
                </a:tc>
                <a:tc>
                  <a:txBody>
                    <a:bodyPr/>
                    <a:lstStyle/>
                    <a:p>
                      <a:pPr algn="just" fontAlgn="t"/>
                      <a:r>
                        <a:rPr lang="ru-RU" sz="1000" b="0" i="0" u="none" strike="noStrike" dirty="0">
                          <a:effectLst/>
                          <a:latin typeface="Times New Roman" panose="02020603050405020304" pitchFamily="18" charset="0"/>
                        </a:rPr>
                        <a:t>Низкое исполнение плана по программе объясняется отсутствием начальника отдела физической культуры, спорта и туризма, запланированные мероприятия были проведены не в полном объем.   </a:t>
                      </a:r>
                    </a:p>
                  </a:txBody>
                  <a:tcPr marL="9525" marR="9525" marT="9525" marB="0"/>
                </a:tc>
                <a:extLst>
                  <a:ext uri="{0D108BD9-81ED-4DB2-BD59-A6C34878D82A}">
                    <a16:rowId xmlns:a16="http://schemas.microsoft.com/office/drawing/2014/main" val="4020083427"/>
                  </a:ext>
                </a:extLst>
              </a:tr>
              <a:tr h="260646">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Массовый спорт</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269494,99</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3582425,57</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3540745,08</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98,84</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00328609"/>
                  </a:ext>
                </a:extLst>
              </a:tr>
              <a:tr h="260646">
                <a:tc>
                  <a:txBody>
                    <a:bodyPr/>
                    <a:lstStyle/>
                    <a:p>
                      <a:pPr algn="l" fontAlgn="t"/>
                      <a:r>
                        <a:rPr lang="ru-RU" sz="1000" b="1" i="0" u="none" strike="noStrike" dirty="0">
                          <a:solidFill>
                            <a:srgbClr val="FF0000"/>
                          </a:solidFill>
                          <a:effectLst/>
                          <a:latin typeface="Times New Roman" panose="02020603050405020304" pitchFamily="18" charset="0"/>
                        </a:rPr>
                        <a:t>СРЕДСТВА МАССОВОЙ ИНФОРМАЦИИ</a:t>
                      </a:r>
                    </a:p>
                  </a:txBody>
                  <a:tcPr marL="9525" marR="9525" marT="9525" marB="0"/>
                </a:tc>
                <a:tc>
                  <a:txBody>
                    <a:bodyPr/>
                    <a:lstStyle/>
                    <a:p>
                      <a:pPr algn="ctr" fontAlgn="t"/>
                      <a:r>
                        <a:rPr lang="ru-RU" sz="1000" b="1" i="0" u="none" strike="noStrike" dirty="0">
                          <a:solidFill>
                            <a:srgbClr val="FF0000"/>
                          </a:solidFill>
                          <a:latin typeface="Times New Roman"/>
                        </a:rPr>
                        <a:t>2800000,00</a:t>
                      </a:r>
                    </a:p>
                    <a:p>
                      <a:pPr algn="ctr" fontAlgn="t"/>
                      <a:endParaRPr lang="ru-RU" sz="1000" b="1" i="0" u="none" strike="noStrike" dirty="0">
                        <a:solidFill>
                          <a:srgbClr val="FF0000"/>
                        </a:solidFill>
                        <a:latin typeface="Times New Roman"/>
                      </a:endParaRPr>
                    </a:p>
                  </a:txBody>
                  <a:tcPr marL="7620" marR="7620" marT="7620" marB="0"/>
                </a:tc>
                <a:tc>
                  <a:txBody>
                    <a:bodyPr/>
                    <a:lstStyle/>
                    <a:p>
                      <a:pPr algn="ctr" fontAlgn="t"/>
                      <a:r>
                        <a:rPr lang="ru-RU" sz="1000" b="1" i="0" u="none" strike="noStrike" dirty="0">
                          <a:solidFill>
                            <a:srgbClr val="FF0000"/>
                          </a:solidFill>
                          <a:latin typeface="Times New Roman"/>
                        </a:rPr>
                        <a:t>3500000,00</a:t>
                      </a:r>
                    </a:p>
                  </a:txBody>
                  <a:tcPr marL="7620" marR="7620" marT="7620" marB="0"/>
                </a:tc>
                <a:tc>
                  <a:txBody>
                    <a:bodyPr/>
                    <a:lstStyle/>
                    <a:p>
                      <a:pPr algn="ctr" fontAlgn="t"/>
                      <a:r>
                        <a:rPr lang="ru-RU" sz="1000" b="1" i="0" u="none" strike="noStrike" dirty="0">
                          <a:solidFill>
                            <a:srgbClr val="FF0000"/>
                          </a:solidFill>
                          <a:latin typeface="Times New Roman"/>
                        </a:rPr>
                        <a:t>3500000,00</a:t>
                      </a:r>
                    </a:p>
                  </a:txBody>
                  <a:tcPr marL="7620" marR="7620" marT="7620" marB="0"/>
                </a:tc>
                <a:tc>
                  <a:txBody>
                    <a:bodyPr/>
                    <a:lstStyle/>
                    <a:p>
                      <a:pPr algn="ctr" fontAlgn="t"/>
                      <a:r>
                        <a:rPr lang="ru-RU" sz="1000" b="1" i="0" u="none" strike="noStrike" dirty="0">
                          <a:solidFill>
                            <a:srgbClr val="FF0000"/>
                          </a:solidFill>
                          <a:latin typeface="Times New Roman"/>
                        </a:rPr>
                        <a:t>100</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90498576"/>
                  </a:ext>
                </a:extLst>
              </a:tr>
              <a:tr h="260646">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Периодическая печать и издательство</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2800000,00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3500000,00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3500000,00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100</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19684380"/>
                  </a:ext>
                </a:extLst>
              </a:tr>
              <a:tr h="260646">
                <a:tc>
                  <a:txBody>
                    <a:bodyPr/>
                    <a:lstStyle/>
                    <a:p>
                      <a:pPr algn="l" fontAlgn="t"/>
                      <a:r>
                        <a:rPr lang="ru-RU" sz="1000" b="1" i="0" u="none" strike="noStrike" dirty="0">
                          <a:solidFill>
                            <a:srgbClr val="FF0000"/>
                          </a:solidFill>
                          <a:effectLst/>
                          <a:latin typeface="Times New Roman" panose="02020603050405020304" pitchFamily="18" charset="0"/>
                        </a:rPr>
                        <a:t>ВСЕГО</a:t>
                      </a:r>
                    </a:p>
                  </a:txBody>
                  <a:tcPr marL="9525" marR="9525" marT="9525" marB="0"/>
                </a:tc>
                <a:tc>
                  <a:txBody>
                    <a:bodyPr/>
                    <a:lstStyle/>
                    <a:p>
                      <a:pPr algn="ctr" fontAlgn="t"/>
                      <a:r>
                        <a:rPr lang="ru-RU" sz="1000" b="1" i="0" u="none" strike="noStrike" dirty="0">
                          <a:solidFill>
                            <a:srgbClr val="FF0000"/>
                          </a:solidFill>
                          <a:latin typeface="Times New Roman"/>
                        </a:rPr>
                        <a:t>925571480,32</a:t>
                      </a:r>
                    </a:p>
                  </a:txBody>
                  <a:tcPr marL="7620" marR="7620" marT="7620" marB="0"/>
                </a:tc>
                <a:tc>
                  <a:txBody>
                    <a:bodyPr/>
                    <a:lstStyle/>
                    <a:p>
                      <a:pPr algn="ctr" fontAlgn="t"/>
                      <a:r>
                        <a:rPr lang="ru-RU" sz="1000" b="1" i="0" u="none" strike="noStrike" dirty="0">
                          <a:solidFill>
                            <a:srgbClr val="FF0000"/>
                          </a:solidFill>
                          <a:latin typeface="Times New Roman"/>
                        </a:rPr>
                        <a:t>1027593519,95</a:t>
                      </a:r>
                    </a:p>
                  </a:txBody>
                  <a:tcPr marL="7620" marR="7620" marT="7620" marB="0"/>
                </a:tc>
                <a:tc>
                  <a:txBody>
                    <a:bodyPr/>
                    <a:lstStyle/>
                    <a:p>
                      <a:pPr algn="ctr" fontAlgn="t"/>
                      <a:r>
                        <a:rPr lang="ru-RU" sz="1000" b="1" i="0" u="none" strike="noStrike" dirty="0">
                          <a:solidFill>
                            <a:srgbClr val="FF0000"/>
                          </a:solidFill>
                          <a:latin typeface="Times New Roman"/>
                        </a:rPr>
                        <a:t>981286992,47</a:t>
                      </a:r>
                    </a:p>
                  </a:txBody>
                  <a:tcPr marL="7620" marR="7620" marT="7620" marB="0"/>
                </a:tc>
                <a:tc>
                  <a:txBody>
                    <a:bodyPr/>
                    <a:lstStyle/>
                    <a:p>
                      <a:pPr algn="ctr" fontAlgn="t"/>
                      <a:r>
                        <a:rPr lang="ru-RU" sz="1000" b="1" i="0" u="none" strike="noStrike" dirty="0">
                          <a:solidFill>
                            <a:srgbClr val="FF0000"/>
                          </a:solidFill>
                          <a:latin typeface="Times New Roman"/>
                        </a:rPr>
                        <a:t>95,49</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99219780"/>
                  </a:ext>
                </a:extLst>
              </a:tr>
            </a:tbl>
          </a:graphicData>
        </a:graphic>
      </p:graphicFrame>
      <p:sp>
        <p:nvSpPr>
          <p:cNvPr id="4" name="TextBox 3">
            <a:extLst>
              <a:ext uri="{FF2B5EF4-FFF2-40B4-BE49-F238E27FC236}">
                <a16:creationId xmlns:a16="http://schemas.microsoft.com/office/drawing/2014/main" id="{AFE3B4BD-097A-8B0F-0890-26787352EBB1}"/>
              </a:ext>
            </a:extLst>
          </p:cNvPr>
          <p:cNvSpPr txBox="1"/>
          <p:nvPr/>
        </p:nvSpPr>
        <p:spPr>
          <a:xfrm>
            <a:off x="2850160" y="37260"/>
            <a:ext cx="7334075"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Динамика расходов бюджета Анучинского муниципального округа за 2024 год (руб.)(продолжение)</a:t>
            </a:r>
          </a:p>
        </p:txBody>
      </p:sp>
    </p:spTree>
    <p:extLst>
      <p:ext uri="{BB962C8B-B14F-4D97-AF65-F5344CB8AC3E}">
        <p14:creationId xmlns:p14="http://schemas.microsoft.com/office/powerpoint/2010/main" val="3365450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9F213B6-E699-596A-09EF-ABFE162CB30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BD7D5109-34E6-3FAA-35AC-0B2FFA5D8ABE}"/>
              </a:ext>
            </a:extLst>
          </p:cNvPr>
          <p:cNvGraphicFramePr/>
          <p:nvPr>
            <p:extLst>
              <p:ext uri="{D42A27DB-BD31-4B8C-83A1-F6EECF244321}">
                <p14:modId xmlns:p14="http://schemas.microsoft.com/office/powerpoint/2010/main" val="892584169"/>
              </p:ext>
            </p:extLst>
          </p:nvPr>
        </p:nvGraphicFramePr>
        <p:xfrm>
          <a:off x="441558" y="716616"/>
          <a:ext cx="5445090" cy="4049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id="{82AF9542-B04E-431E-CC4B-F35D42868909}"/>
              </a:ext>
            </a:extLst>
          </p:cNvPr>
          <p:cNvGraphicFramePr/>
          <p:nvPr>
            <p:extLst>
              <p:ext uri="{D42A27DB-BD31-4B8C-83A1-F6EECF244321}">
                <p14:modId xmlns:p14="http://schemas.microsoft.com/office/powerpoint/2010/main" val="26990615"/>
              </p:ext>
            </p:extLst>
          </p:nvPr>
        </p:nvGraphicFramePr>
        <p:xfrm>
          <a:off x="6511776" y="396240"/>
          <a:ext cx="4510838" cy="3789679"/>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A8E06B26-7445-F4DD-56AF-949681C7BF70}"/>
              </a:ext>
            </a:extLst>
          </p:cNvPr>
          <p:cNvSpPr txBox="1"/>
          <p:nvPr/>
        </p:nvSpPr>
        <p:spPr>
          <a:xfrm>
            <a:off x="5226944" y="4766541"/>
            <a:ext cx="2338937" cy="1015663"/>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Прочие расходы:</a:t>
            </a:r>
          </a:p>
          <a:p>
            <a:pPr marL="171450" indent="-171450">
              <a:buFontTx/>
              <a:buChar char="-"/>
            </a:pPr>
            <a:r>
              <a:rPr lang="ru-RU" sz="1000" dirty="0">
                <a:latin typeface="Times New Roman" panose="02020603050405020304" pitchFamily="18" charset="0"/>
                <a:cs typeface="Times New Roman" panose="02020603050405020304" pitchFamily="18" charset="0"/>
              </a:rPr>
              <a:t>национальная оборона,</a:t>
            </a:r>
          </a:p>
          <a:p>
            <a:pPr marL="171450" indent="-171450">
              <a:buFontTx/>
              <a:buChar char="-"/>
            </a:pPr>
            <a:r>
              <a:rPr lang="ru-RU" sz="1000" dirty="0">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a:p>
            <a:pPr marL="171450" indent="-171450">
              <a:buFontTx/>
              <a:buChar char="-"/>
            </a:pPr>
            <a:r>
              <a:rPr lang="ru-RU" sz="1000" dirty="0">
                <a:latin typeface="Times New Roman" panose="02020603050405020304" pitchFamily="18" charset="0"/>
                <a:cs typeface="Times New Roman" panose="02020603050405020304" pitchFamily="18" charset="0"/>
              </a:rPr>
              <a:t>физкультура и спорт,</a:t>
            </a:r>
          </a:p>
          <a:p>
            <a:pPr marL="171450" indent="-171450">
              <a:buFontTx/>
              <a:buChar char="-"/>
            </a:pPr>
            <a:r>
              <a:rPr lang="ru-RU" sz="1000" dirty="0">
                <a:latin typeface="Times New Roman" panose="02020603050405020304" pitchFamily="18" charset="0"/>
                <a:cs typeface="Times New Roman" panose="02020603050405020304" pitchFamily="18" charset="0"/>
              </a:rPr>
              <a:t>средства массовой информации</a:t>
            </a:r>
          </a:p>
        </p:txBody>
      </p:sp>
      <p:sp>
        <p:nvSpPr>
          <p:cNvPr id="6" name="TextBox 5">
            <a:extLst>
              <a:ext uri="{FF2B5EF4-FFF2-40B4-BE49-F238E27FC236}">
                <a16:creationId xmlns:a16="http://schemas.microsoft.com/office/drawing/2014/main" id="{3508A86F-2AF6-C35A-55F9-4ECED287727B}"/>
              </a:ext>
            </a:extLst>
          </p:cNvPr>
          <p:cNvSpPr txBox="1"/>
          <p:nvPr/>
        </p:nvSpPr>
        <p:spPr>
          <a:xfrm>
            <a:off x="603012" y="160286"/>
            <a:ext cx="8020871"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Динамика и объем расходов по разделам и подразделам в общем объеме расходов за 2024год. </a:t>
            </a:r>
          </a:p>
        </p:txBody>
      </p:sp>
    </p:spTree>
    <p:extLst>
      <p:ext uri="{BB962C8B-B14F-4D97-AF65-F5344CB8AC3E}">
        <p14:creationId xmlns:p14="http://schemas.microsoft.com/office/powerpoint/2010/main" val="1236648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0D6FF49-D528-B226-B14F-47121902347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C652CFB-4DE4-BEEA-5561-E1153CBB524C}"/>
              </a:ext>
            </a:extLst>
          </p:cNvPr>
          <p:cNvSpPr txBox="1"/>
          <p:nvPr/>
        </p:nvSpPr>
        <p:spPr>
          <a:xfrm>
            <a:off x="461394" y="113252"/>
            <a:ext cx="10217791" cy="261610"/>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Расходная часть бюджета представлена по непрограммным направлениям и  в разрезе 24 муниципальных программ.</a:t>
            </a:r>
          </a:p>
        </p:txBody>
      </p:sp>
      <p:graphicFrame>
        <p:nvGraphicFramePr>
          <p:cNvPr id="4" name="Таблица 3">
            <a:extLst>
              <a:ext uri="{FF2B5EF4-FFF2-40B4-BE49-F238E27FC236}">
                <a16:creationId xmlns:a16="http://schemas.microsoft.com/office/drawing/2014/main" id="{68884484-35E8-27C7-5971-84C4DD56197B}"/>
              </a:ext>
            </a:extLst>
          </p:cNvPr>
          <p:cNvGraphicFramePr>
            <a:graphicFrameLocks noGrp="1"/>
          </p:cNvGraphicFramePr>
          <p:nvPr>
            <p:extLst>
              <p:ext uri="{D42A27DB-BD31-4B8C-83A1-F6EECF244321}">
                <p14:modId xmlns:p14="http://schemas.microsoft.com/office/powerpoint/2010/main" val="1595862413"/>
              </p:ext>
            </p:extLst>
          </p:nvPr>
        </p:nvGraphicFramePr>
        <p:xfrm>
          <a:off x="185506" y="437783"/>
          <a:ext cx="11592636" cy="1184796"/>
        </p:xfrm>
        <a:graphic>
          <a:graphicData uri="http://schemas.openxmlformats.org/drawingml/2006/table">
            <a:tbl>
              <a:tblPr firstRow="1" bandRow="1">
                <a:tableStyleId>{16D9F66E-5EB9-4882-86FB-DCBF35E3C3E4}</a:tableStyleId>
              </a:tblPr>
              <a:tblGrid>
                <a:gridCol w="2013062">
                  <a:extLst>
                    <a:ext uri="{9D8B030D-6E8A-4147-A177-3AD203B41FA5}">
                      <a16:colId xmlns:a16="http://schemas.microsoft.com/office/drawing/2014/main" val="3110849794"/>
                    </a:ext>
                  </a:extLst>
                </a:gridCol>
                <a:gridCol w="3520257">
                  <a:extLst>
                    <a:ext uri="{9D8B030D-6E8A-4147-A177-3AD203B41FA5}">
                      <a16:colId xmlns:a16="http://schemas.microsoft.com/office/drawing/2014/main" val="949075183"/>
                    </a:ext>
                  </a:extLst>
                </a:gridCol>
                <a:gridCol w="3126062">
                  <a:extLst>
                    <a:ext uri="{9D8B030D-6E8A-4147-A177-3AD203B41FA5}">
                      <a16:colId xmlns:a16="http://schemas.microsoft.com/office/drawing/2014/main" val="4093401937"/>
                    </a:ext>
                  </a:extLst>
                </a:gridCol>
                <a:gridCol w="1562976">
                  <a:extLst>
                    <a:ext uri="{9D8B030D-6E8A-4147-A177-3AD203B41FA5}">
                      <a16:colId xmlns:a16="http://schemas.microsoft.com/office/drawing/2014/main" val="1408367181"/>
                    </a:ext>
                  </a:extLst>
                </a:gridCol>
                <a:gridCol w="1370279">
                  <a:extLst>
                    <a:ext uri="{9D8B030D-6E8A-4147-A177-3AD203B41FA5}">
                      <a16:colId xmlns:a16="http://schemas.microsoft.com/office/drawing/2014/main" val="3887888333"/>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extLst>
                  <a:ext uri="{0D108BD9-81ED-4DB2-BD59-A6C34878D82A}">
                    <a16:rowId xmlns:a16="http://schemas.microsoft.com/office/drawing/2014/main" val="2774835647"/>
                  </a:ext>
                </a:extLst>
              </a:tr>
              <a:tr h="263955">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Муниципальные программы</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885875857,19</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984687074,17</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939963205,70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95,46</a:t>
                      </a:r>
                    </a:p>
                  </a:txBody>
                  <a:tcPr marL="7620" marR="7620" marT="7620" marB="0"/>
                </a:tc>
                <a:extLst>
                  <a:ext uri="{0D108BD9-81ED-4DB2-BD59-A6C34878D82A}">
                    <a16:rowId xmlns:a16="http://schemas.microsoft.com/office/drawing/2014/main" val="2120190299"/>
                  </a:ext>
                </a:extLst>
              </a:tr>
              <a:tr h="263955">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rPr>
                        <a:t>Непрограммные мероприятия</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39695623,13</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42906445,78</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41323786,77</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96,31</a:t>
                      </a:r>
                    </a:p>
                  </a:txBody>
                  <a:tcPr marL="7620" marR="7620" marT="7620" marB="0"/>
                </a:tc>
                <a:extLst>
                  <a:ext uri="{0D108BD9-81ED-4DB2-BD59-A6C34878D82A}">
                    <a16:rowId xmlns:a16="http://schemas.microsoft.com/office/drawing/2014/main" val="3060454297"/>
                  </a:ext>
                </a:extLst>
              </a:tr>
              <a:tr h="260646">
                <a:tc>
                  <a:txBody>
                    <a:bodyPr/>
                    <a:lstStyle/>
                    <a:p>
                      <a:pPr algn="l" fontAlgn="t"/>
                      <a:r>
                        <a:rPr lang="ru-RU" sz="1000" b="1" i="0" u="none" strike="noStrike" dirty="0">
                          <a:solidFill>
                            <a:srgbClr val="FF0000"/>
                          </a:solidFill>
                          <a:effectLst/>
                          <a:latin typeface="Times New Roman" panose="02020603050405020304" pitchFamily="18" charset="0"/>
                        </a:rPr>
                        <a:t>ВСЕГО</a:t>
                      </a:r>
                    </a:p>
                  </a:txBody>
                  <a:tcPr marL="9525" marR="9525" marT="9525" marB="0"/>
                </a:tc>
                <a:tc>
                  <a:txBody>
                    <a:bodyPr/>
                    <a:lstStyle/>
                    <a:p>
                      <a:pPr algn="ctr" fontAlgn="t"/>
                      <a:r>
                        <a:rPr lang="ru-RU" sz="1000" b="1" i="0" u="none" strike="noStrike" dirty="0">
                          <a:solidFill>
                            <a:srgbClr val="FF0000"/>
                          </a:solidFill>
                          <a:latin typeface="Times New Roman"/>
                        </a:rPr>
                        <a:t>925571480,32</a:t>
                      </a:r>
                    </a:p>
                  </a:txBody>
                  <a:tcPr marL="7620" marR="7620" marT="7620" marB="0"/>
                </a:tc>
                <a:tc>
                  <a:txBody>
                    <a:bodyPr/>
                    <a:lstStyle/>
                    <a:p>
                      <a:pPr algn="ctr" fontAlgn="t"/>
                      <a:r>
                        <a:rPr lang="ru-RU" sz="1000" b="1" i="0" u="none" strike="noStrike" dirty="0">
                          <a:solidFill>
                            <a:srgbClr val="FF0000"/>
                          </a:solidFill>
                          <a:latin typeface="Times New Roman"/>
                        </a:rPr>
                        <a:t>1027593519,95</a:t>
                      </a:r>
                    </a:p>
                  </a:txBody>
                  <a:tcPr marL="7620" marR="7620" marT="7620" marB="0"/>
                </a:tc>
                <a:tc>
                  <a:txBody>
                    <a:bodyPr/>
                    <a:lstStyle/>
                    <a:p>
                      <a:pPr algn="ctr" fontAlgn="t"/>
                      <a:r>
                        <a:rPr lang="ru-RU" sz="1000" b="1" i="0" u="none" strike="noStrike" dirty="0">
                          <a:solidFill>
                            <a:srgbClr val="FF0000"/>
                          </a:solidFill>
                          <a:latin typeface="Times New Roman"/>
                        </a:rPr>
                        <a:t>981286992,47</a:t>
                      </a:r>
                    </a:p>
                  </a:txBody>
                  <a:tcPr marL="7620" marR="7620" marT="7620" marB="0"/>
                </a:tc>
                <a:tc>
                  <a:txBody>
                    <a:bodyPr/>
                    <a:lstStyle/>
                    <a:p>
                      <a:pPr algn="ctr" fontAlgn="t"/>
                      <a:r>
                        <a:rPr lang="ru-RU" sz="1000" b="1" i="0" u="none" strike="noStrike" dirty="0">
                          <a:solidFill>
                            <a:srgbClr val="FF0000"/>
                          </a:solidFill>
                          <a:latin typeface="Times New Roman"/>
                        </a:rPr>
                        <a:t>95,49</a:t>
                      </a:r>
                    </a:p>
                  </a:txBody>
                  <a:tcPr marL="7620" marR="7620" marT="7620" marB="0"/>
                </a:tc>
                <a:extLst>
                  <a:ext uri="{0D108BD9-81ED-4DB2-BD59-A6C34878D82A}">
                    <a16:rowId xmlns:a16="http://schemas.microsoft.com/office/drawing/2014/main" val="4199219780"/>
                  </a:ext>
                </a:extLst>
              </a:tr>
            </a:tbl>
          </a:graphicData>
        </a:graphic>
      </p:graphicFrame>
      <p:graphicFrame>
        <p:nvGraphicFramePr>
          <p:cNvPr id="6" name="Диаграмма 5">
            <a:extLst>
              <a:ext uri="{FF2B5EF4-FFF2-40B4-BE49-F238E27FC236}">
                <a16:creationId xmlns:a16="http://schemas.microsoft.com/office/drawing/2014/main" id="{A5D2C9C6-AAD9-C7FF-3B89-98C09D3C910A}"/>
              </a:ext>
            </a:extLst>
          </p:cNvPr>
          <p:cNvGraphicFramePr/>
          <p:nvPr>
            <p:extLst>
              <p:ext uri="{D42A27DB-BD31-4B8C-83A1-F6EECF244321}">
                <p14:modId xmlns:p14="http://schemas.microsoft.com/office/powerpoint/2010/main" val="955041347"/>
              </p:ext>
            </p:extLst>
          </p:nvPr>
        </p:nvGraphicFramePr>
        <p:xfrm>
          <a:off x="1252756" y="2245359"/>
          <a:ext cx="7769324" cy="41748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1328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EAB7481-C510-1C4A-2326-5AFF14729B13}"/>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A223362E-FA29-C771-2E0E-B708A0A8C919}"/>
              </a:ext>
            </a:extLst>
          </p:cNvPr>
          <p:cNvPicPr>
            <a:picLocks noChangeAspect="1"/>
          </p:cNvPicPr>
          <p:nvPr/>
        </p:nvPicPr>
        <p:blipFill>
          <a:blip r:embed="rId3"/>
          <a:stretch>
            <a:fillRect/>
          </a:stretch>
        </p:blipFill>
        <p:spPr>
          <a:xfrm>
            <a:off x="260059" y="145219"/>
            <a:ext cx="4465739" cy="1529550"/>
          </a:xfrm>
          <a:prstGeom prst="rect">
            <a:avLst/>
          </a:prstGeom>
        </p:spPr>
      </p:pic>
      <p:sp>
        <p:nvSpPr>
          <p:cNvPr id="5" name="TextBox 4">
            <a:extLst>
              <a:ext uri="{FF2B5EF4-FFF2-40B4-BE49-F238E27FC236}">
                <a16:creationId xmlns:a16="http://schemas.microsoft.com/office/drawing/2014/main" id="{81934AFC-3A4F-F052-FB47-E4B0727FA8E0}"/>
              </a:ext>
            </a:extLst>
          </p:cNvPr>
          <p:cNvSpPr txBox="1"/>
          <p:nvPr/>
        </p:nvSpPr>
        <p:spPr>
          <a:xfrm>
            <a:off x="4760342" y="143232"/>
            <a:ext cx="7264619" cy="707886"/>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Расходы по муниципальным программам можно разделить на четыре категории – социальной направленности, общего характера, поддержка отраслей экономики, обеспечение безопасности жизнедеятельности.</a:t>
            </a:r>
          </a:p>
          <a:p>
            <a:pPr algn="just"/>
            <a:r>
              <a:rPr lang="ru-RU" sz="1000" dirty="0">
                <a:latin typeface="Times New Roman" panose="02020603050405020304" pitchFamily="18" charset="0"/>
                <a:cs typeface="Times New Roman" panose="02020603050405020304" pitchFamily="18" charset="0"/>
              </a:rPr>
              <a:t>Значительную долю в общем объеме расходов по муниципальным программам занимают программы социального характера за 2024год – 63,45%</a:t>
            </a:r>
          </a:p>
        </p:txBody>
      </p:sp>
      <p:sp>
        <p:nvSpPr>
          <p:cNvPr id="10" name="TextBox 9">
            <a:extLst>
              <a:ext uri="{FF2B5EF4-FFF2-40B4-BE49-F238E27FC236}">
                <a16:creationId xmlns:a16="http://schemas.microsoft.com/office/drawing/2014/main" id="{BDB9A561-0A6F-7F30-EE38-2330E2896E38}"/>
              </a:ext>
            </a:extLst>
          </p:cNvPr>
          <p:cNvSpPr txBox="1"/>
          <p:nvPr/>
        </p:nvSpPr>
        <p:spPr>
          <a:xfrm>
            <a:off x="2492928" y="1819988"/>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Расходы по финансовому обеспечению муниципальных программ за 2024г (руб.)</a:t>
            </a:r>
          </a:p>
        </p:txBody>
      </p:sp>
      <p:graphicFrame>
        <p:nvGraphicFramePr>
          <p:cNvPr id="11" name="Таблица 10">
            <a:extLst>
              <a:ext uri="{FF2B5EF4-FFF2-40B4-BE49-F238E27FC236}">
                <a16:creationId xmlns:a16="http://schemas.microsoft.com/office/drawing/2014/main" id="{EE32A816-59F9-8350-AC06-D82EA80AB69C}"/>
              </a:ext>
            </a:extLst>
          </p:cNvPr>
          <p:cNvGraphicFramePr>
            <a:graphicFrameLocks noGrp="1"/>
          </p:cNvGraphicFramePr>
          <p:nvPr>
            <p:extLst>
              <p:ext uri="{D42A27DB-BD31-4B8C-83A1-F6EECF244321}">
                <p14:modId xmlns:p14="http://schemas.microsoft.com/office/powerpoint/2010/main" val="2347025558"/>
              </p:ext>
            </p:extLst>
          </p:nvPr>
        </p:nvGraphicFramePr>
        <p:xfrm>
          <a:off x="111977" y="2242206"/>
          <a:ext cx="11475190" cy="3197392"/>
        </p:xfrm>
        <a:graphic>
          <a:graphicData uri="http://schemas.openxmlformats.org/drawingml/2006/table">
            <a:tbl>
              <a:tblPr firstRow="1" bandRow="1">
                <a:tableStyleId>{16D9F66E-5EB9-4882-86FB-DCBF35E3C3E4}</a:tableStyleId>
              </a:tblPr>
              <a:tblGrid>
                <a:gridCol w="3138270">
                  <a:extLst>
                    <a:ext uri="{9D8B030D-6E8A-4147-A177-3AD203B41FA5}">
                      <a16:colId xmlns:a16="http://schemas.microsoft.com/office/drawing/2014/main" val="3110849794"/>
                    </a:ext>
                  </a:extLst>
                </a:gridCol>
                <a:gridCol w="1692841">
                  <a:extLst>
                    <a:ext uri="{9D8B030D-6E8A-4147-A177-3AD203B41FA5}">
                      <a16:colId xmlns:a16="http://schemas.microsoft.com/office/drawing/2014/main" val="949075183"/>
                    </a:ext>
                  </a:extLst>
                </a:gridCol>
                <a:gridCol w="1954634">
                  <a:extLst>
                    <a:ext uri="{9D8B030D-6E8A-4147-A177-3AD203B41FA5}">
                      <a16:colId xmlns:a16="http://schemas.microsoft.com/office/drawing/2014/main" val="4093401937"/>
                    </a:ext>
                  </a:extLst>
                </a:gridCol>
                <a:gridCol w="1224793">
                  <a:extLst>
                    <a:ext uri="{9D8B030D-6E8A-4147-A177-3AD203B41FA5}">
                      <a16:colId xmlns:a16="http://schemas.microsoft.com/office/drawing/2014/main" val="1408367181"/>
                    </a:ext>
                  </a:extLst>
                </a:gridCol>
                <a:gridCol w="1073791">
                  <a:extLst>
                    <a:ext uri="{9D8B030D-6E8A-4147-A177-3AD203B41FA5}">
                      <a16:colId xmlns:a16="http://schemas.microsoft.com/office/drawing/2014/main" val="3887888333"/>
                    </a:ext>
                  </a:extLst>
                </a:gridCol>
                <a:gridCol w="2390861">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169034">
                <a:tc gridSpan="6">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СОЦИАЛЬНОЙ НАПРАВЛЕННОСТИ</a:t>
                      </a:r>
                      <a:endParaRPr lang="ru-RU" sz="1000" b="1" i="0" u="none" strike="noStrike" dirty="0">
                        <a:solidFill>
                          <a:srgbClr val="FF0000"/>
                        </a:solidFill>
                        <a:effectLst/>
                        <a:latin typeface="Times New Roman" panose="02020603050405020304" pitchFamily="18" charset="0"/>
                      </a:endParaRPr>
                    </a:p>
                  </a:txBody>
                  <a:tcPr marL="9525" marR="9525" marT="9525"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63955">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Развитие образования</a:t>
                      </a:r>
                    </a:p>
                  </a:txBody>
                  <a:tcPr/>
                </a:tc>
                <a:tc>
                  <a:txBody>
                    <a:bodyPr/>
                    <a:lstStyle/>
                    <a:p>
                      <a:pPr algn="ctr" fontAlgn="t"/>
                      <a:r>
                        <a:rPr lang="ru-RU" sz="1000" b="0" i="0" u="none" strike="noStrike" dirty="0">
                          <a:solidFill>
                            <a:schemeClr val="tx1">
                              <a:lumMod val="95000"/>
                              <a:lumOff val="5000"/>
                            </a:schemeClr>
                          </a:solidFill>
                          <a:latin typeface="Times New Roman"/>
                        </a:rPr>
                        <a:t>468823768,68</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495624380,33</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482494974,24</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97,35</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60454297"/>
                  </a:ext>
                </a:extLst>
              </a:tr>
              <a:tr h="263955">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Развитие молодежной политики и патриотического воспитания граждан</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598300,00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578300,00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96,66</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32075002"/>
                  </a:ext>
                </a:extLst>
              </a:tr>
              <a:tr h="252038">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Обеспечение жильем молодых семей</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3413340,00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8777160,00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8777160,00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100</a:t>
                      </a:r>
                    </a:p>
                  </a:txBody>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01466528"/>
                  </a:ext>
                </a:extLst>
              </a:tr>
              <a:tr h="281949">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Социальная поддержка инвалидов «Доступная среда»</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83000,00</a:t>
                      </a:r>
                    </a:p>
                  </a:txBody>
                  <a:tcPr marL="7620" marR="7620" marT="7620" marB="0"/>
                </a:tc>
                <a:tc>
                  <a:txBody>
                    <a:bodyPr/>
                    <a:lstStyle/>
                    <a:p>
                      <a:pPr algn="ctr" fontAlgn="t"/>
                      <a:r>
                        <a:rPr lang="ru-RU" sz="1000" b="0" i="0" u="none" strike="noStrike" dirty="0">
                          <a:solidFill>
                            <a:srgbClr val="000000"/>
                          </a:solidFill>
                          <a:latin typeface="Times New Roman"/>
                        </a:rPr>
                        <a:t>123000,00</a:t>
                      </a:r>
                    </a:p>
                  </a:txBody>
                  <a:tcPr marL="7620" marR="7620" marT="7620" marB="0"/>
                </a:tc>
                <a:tc>
                  <a:txBody>
                    <a:bodyPr/>
                    <a:lstStyle/>
                    <a:p>
                      <a:pPr algn="ctr" fontAlgn="t"/>
                      <a:r>
                        <a:rPr lang="ru-RU" sz="1000" b="0" i="0" u="none" strike="noStrike" dirty="0">
                          <a:latin typeface="Times New Roman"/>
                        </a:rPr>
                        <a:t>123000,00</a:t>
                      </a:r>
                    </a:p>
                  </a:txBody>
                  <a:tcPr marL="7620" marR="7620" marT="7620" marB="0"/>
                </a:tc>
                <a:tc>
                  <a:txBody>
                    <a:bodyPr/>
                    <a:lstStyle/>
                    <a:p>
                      <a:pPr algn="ctr" fontAlgn="t"/>
                      <a:r>
                        <a:rPr lang="ru-RU" sz="1000" b="0" i="0" u="none" strike="noStrike" dirty="0">
                          <a:latin typeface="Times New Roman"/>
                        </a:rPr>
                        <a:t>100</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67189719"/>
                  </a:ext>
                </a:extLst>
              </a:tr>
              <a:tr h="234154">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Развитие физической культуры, спорта и туризма</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1409494,99</a:t>
                      </a:r>
                    </a:p>
                  </a:txBody>
                  <a:tcPr marL="7620" marR="7620" marT="7620" marB="0"/>
                </a:tc>
                <a:tc>
                  <a:txBody>
                    <a:bodyPr/>
                    <a:lstStyle/>
                    <a:p>
                      <a:pPr algn="ctr" fontAlgn="t"/>
                      <a:r>
                        <a:rPr lang="ru-RU" sz="1000" b="0" i="0" u="none" strike="noStrike" dirty="0">
                          <a:solidFill>
                            <a:srgbClr val="000000"/>
                          </a:solidFill>
                          <a:latin typeface="Times New Roman"/>
                        </a:rPr>
                        <a:t>5841129,49</a:t>
                      </a:r>
                    </a:p>
                  </a:txBody>
                  <a:tcPr marL="7620" marR="7620" marT="7620" marB="0"/>
                </a:tc>
                <a:tc>
                  <a:txBody>
                    <a:bodyPr/>
                    <a:lstStyle/>
                    <a:p>
                      <a:pPr algn="ctr" fontAlgn="t"/>
                      <a:r>
                        <a:rPr lang="ru-RU" sz="1000" b="0" i="0" u="none" strike="noStrike" dirty="0">
                          <a:latin typeface="Times New Roman"/>
                        </a:rPr>
                        <a:t>5651906,71</a:t>
                      </a:r>
                    </a:p>
                  </a:txBody>
                  <a:tcPr marL="7620" marR="7620" marT="7620" marB="0"/>
                </a:tc>
                <a:tc>
                  <a:txBody>
                    <a:bodyPr/>
                    <a:lstStyle/>
                    <a:p>
                      <a:pPr algn="ctr" fontAlgn="t"/>
                      <a:r>
                        <a:rPr lang="ru-RU" sz="1000" b="0" i="0" u="none" strike="noStrike" dirty="0">
                          <a:latin typeface="Times New Roman"/>
                        </a:rPr>
                        <a:t>96,76</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23330120"/>
                  </a:ext>
                </a:extLst>
              </a:tr>
              <a:tr h="234154">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Сохранение и развитие культуры</a:t>
                      </a:r>
                    </a:p>
                  </a:txBody>
                  <a:tcPr marL="9525" marR="9525" marT="9525" marB="0"/>
                </a:tc>
                <a:tc>
                  <a:txBody>
                    <a:bodyPr/>
                    <a:lstStyle/>
                    <a:p>
                      <a:pPr algn="ctr" fontAlgn="t"/>
                      <a:r>
                        <a:rPr lang="ru-RU" sz="1000" b="0" i="0" u="none" strike="noStrike" dirty="0">
                          <a:solidFill>
                            <a:srgbClr val="000000"/>
                          </a:solidFill>
                          <a:latin typeface="Times New Roman"/>
                        </a:rPr>
                        <a:t>72208605,00</a:t>
                      </a:r>
                    </a:p>
                  </a:txBody>
                  <a:tcPr marL="7620" marR="7620" marT="7620" marB="0"/>
                </a:tc>
                <a:tc>
                  <a:txBody>
                    <a:bodyPr/>
                    <a:lstStyle/>
                    <a:p>
                      <a:pPr algn="ctr" fontAlgn="t"/>
                      <a:r>
                        <a:rPr lang="ru-RU" sz="1000" b="0" i="0" u="none" strike="noStrike" dirty="0">
                          <a:solidFill>
                            <a:srgbClr val="000000"/>
                          </a:solidFill>
                          <a:latin typeface="Times New Roman"/>
                        </a:rPr>
                        <a:t>103571760,79</a:t>
                      </a:r>
                    </a:p>
                  </a:txBody>
                  <a:tcPr marL="7620" marR="7620" marT="7620" marB="0"/>
                </a:tc>
                <a:tc>
                  <a:txBody>
                    <a:bodyPr/>
                    <a:lstStyle/>
                    <a:p>
                      <a:pPr algn="ctr" fontAlgn="t"/>
                      <a:r>
                        <a:rPr lang="ru-RU" sz="1000" b="0" i="0" u="none" strike="noStrike" dirty="0">
                          <a:latin typeface="Times New Roman"/>
                        </a:rPr>
                        <a:t>98617816,50</a:t>
                      </a:r>
                    </a:p>
                  </a:txBody>
                  <a:tcPr marL="7620" marR="7620" marT="7620" marB="0"/>
                </a:tc>
                <a:tc>
                  <a:txBody>
                    <a:bodyPr/>
                    <a:lstStyle/>
                    <a:p>
                      <a:pPr algn="ctr" fontAlgn="t"/>
                      <a:r>
                        <a:rPr lang="ru-RU" sz="1000" b="0" i="0" u="none" strike="noStrike" dirty="0">
                          <a:latin typeface="Times New Roman"/>
                        </a:rPr>
                        <a:t>95,22</a:t>
                      </a:r>
                    </a:p>
                  </a:txBody>
                  <a:tcPr marL="7620" marR="7620" marT="7620" marB="0"/>
                </a:tc>
                <a:tc>
                  <a:txBody>
                    <a:bodyPr/>
                    <a:lstStyle/>
                    <a:p>
                      <a:pPr algn="l" fontAlgn="t"/>
                      <a:r>
                        <a:rPr lang="ru-RU" sz="1000" b="0" i="0" u="none" strike="noStrike" dirty="0">
                          <a:solidFill>
                            <a:srgbClr val="000000"/>
                          </a:solidFill>
                          <a:effectLst/>
                          <a:latin typeface="Times New Roman" panose="02020603050405020304" pitchFamily="18" charset="0"/>
                        </a:rPr>
                        <a:t>Аукцион по ремонту подвала ДК Анучино был отменен по предписанию комиссии УФАС.</a:t>
                      </a:r>
                    </a:p>
                  </a:txBody>
                  <a:tcPr marL="9525" marR="9525" marT="9525" marB="0"/>
                </a:tc>
                <a:extLst>
                  <a:ext uri="{0D108BD9-81ED-4DB2-BD59-A6C34878D82A}">
                    <a16:rowId xmlns:a16="http://schemas.microsoft.com/office/drawing/2014/main" val="1049186578"/>
                  </a:ext>
                </a:extLst>
              </a:tr>
              <a:tr h="234154">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Укрепление общественного здоровья</a:t>
                      </a:r>
                    </a:p>
                  </a:txBody>
                  <a:tcPr marL="9525" marR="9525" marT="9525" marB="0"/>
                </a:tc>
                <a:tc>
                  <a:txBody>
                    <a:bodyPr/>
                    <a:lstStyle/>
                    <a:p>
                      <a:pPr algn="ctr" fontAlgn="t"/>
                      <a:r>
                        <a:rPr lang="ru-RU" sz="1000" b="0" i="0" u="none" strike="noStrike" dirty="0">
                          <a:solidFill>
                            <a:srgbClr val="000000"/>
                          </a:solidFill>
                          <a:latin typeface="Times New Roman"/>
                        </a:rPr>
                        <a:t>110000,00</a:t>
                      </a:r>
                    </a:p>
                  </a:txBody>
                  <a:tcPr marL="7620" marR="7620" marT="7620" marB="0"/>
                </a:tc>
                <a:tc>
                  <a:txBody>
                    <a:bodyPr/>
                    <a:lstStyle/>
                    <a:p>
                      <a:pPr algn="ctr" fontAlgn="t"/>
                      <a:r>
                        <a:rPr lang="ru-RU" sz="1000" b="0" i="0" u="none" strike="noStrike" dirty="0">
                          <a:solidFill>
                            <a:srgbClr val="000000"/>
                          </a:solidFill>
                          <a:latin typeface="Times New Roman"/>
                        </a:rPr>
                        <a:t>154000,00</a:t>
                      </a:r>
                    </a:p>
                  </a:txBody>
                  <a:tcPr marL="7620" marR="7620" marT="7620" marB="0"/>
                </a:tc>
                <a:tc>
                  <a:txBody>
                    <a:bodyPr/>
                    <a:lstStyle/>
                    <a:p>
                      <a:pPr algn="ctr" fontAlgn="t"/>
                      <a:r>
                        <a:rPr lang="ru-RU" sz="1000" b="0" i="0" u="none" strike="noStrike" dirty="0">
                          <a:latin typeface="Times New Roman"/>
                        </a:rPr>
                        <a:t>153571,00</a:t>
                      </a:r>
                    </a:p>
                  </a:txBody>
                  <a:tcPr marL="7620" marR="7620" marT="7620" marB="0"/>
                </a:tc>
                <a:tc>
                  <a:txBody>
                    <a:bodyPr/>
                    <a:lstStyle/>
                    <a:p>
                      <a:pPr algn="ctr" fontAlgn="t"/>
                      <a:r>
                        <a:rPr lang="ru-RU" sz="1000" b="0" i="0" u="none" strike="noStrike" dirty="0">
                          <a:latin typeface="Times New Roman"/>
                        </a:rPr>
                        <a:t>99,72</a:t>
                      </a:r>
                    </a:p>
                  </a:txBody>
                  <a:tcPr marL="7620" marR="7620" marT="7620" marB="0"/>
                </a:tc>
                <a:tc>
                  <a:txBody>
                    <a:bodyPr/>
                    <a:lstStyle/>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72093598"/>
                  </a:ext>
                </a:extLst>
              </a:tr>
              <a:tr h="260646">
                <a:tc>
                  <a:txBody>
                    <a:bodyPr/>
                    <a:lstStyle/>
                    <a:p>
                      <a:pPr algn="l" fontAlgn="t"/>
                      <a:r>
                        <a:rPr lang="ru-RU" sz="1000" b="1" i="0" u="none" strike="noStrike" dirty="0">
                          <a:solidFill>
                            <a:srgbClr val="FF0000"/>
                          </a:solidFill>
                          <a:effectLst/>
                          <a:latin typeface="Times New Roman" panose="02020603050405020304" pitchFamily="18" charset="0"/>
                        </a:rPr>
                        <a:t>ВСЕГО</a:t>
                      </a:r>
                    </a:p>
                  </a:txBody>
                  <a:tcPr marL="9525" marR="9525" marT="9525" marB="0"/>
                </a:tc>
                <a:tc>
                  <a:txBody>
                    <a:bodyPr/>
                    <a:lstStyle/>
                    <a:p>
                      <a:pPr algn="ctr" fontAlgn="t"/>
                      <a:r>
                        <a:rPr lang="ru-RU" sz="1000" b="1" i="0" u="none" strike="noStrike" dirty="0">
                          <a:solidFill>
                            <a:srgbClr val="FF0000"/>
                          </a:solidFill>
                          <a:latin typeface="Times New Roman"/>
                        </a:rPr>
                        <a:t>546248208,67</a:t>
                      </a:r>
                    </a:p>
                  </a:txBody>
                  <a:tcPr marL="7620" marR="7620" marT="7620" marB="0"/>
                </a:tc>
                <a:tc>
                  <a:txBody>
                    <a:bodyPr/>
                    <a:lstStyle/>
                    <a:p>
                      <a:pPr algn="ctr" fontAlgn="t"/>
                      <a:r>
                        <a:rPr lang="ru-RU" sz="1000" b="1" i="0" u="none" strike="noStrike" dirty="0">
                          <a:solidFill>
                            <a:srgbClr val="FF0000"/>
                          </a:solidFill>
                          <a:latin typeface="Times New Roman"/>
                        </a:rPr>
                        <a:t>614689730,61</a:t>
                      </a:r>
                    </a:p>
                  </a:txBody>
                  <a:tcPr marL="7620" marR="7620" marT="7620" marB="0"/>
                </a:tc>
                <a:tc>
                  <a:txBody>
                    <a:bodyPr/>
                    <a:lstStyle/>
                    <a:p>
                      <a:pPr algn="ctr" fontAlgn="t"/>
                      <a:r>
                        <a:rPr lang="ru-RU" sz="1000" b="1" i="0" u="none" strike="noStrike" dirty="0">
                          <a:solidFill>
                            <a:srgbClr val="FF0000"/>
                          </a:solidFill>
                          <a:latin typeface="Times New Roman"/>
                        </a:rPr>
                        <a:t>596396728,45</a:t>
                      </a:r>
                    </a:p>
                  </a:txBody>
                  <a:tcPr marL="7620" marR="7620" marT="7620" marB="0"/>
                </a:tc>
                <a:tc>
                  <a:txBody>
                    <a:bodyPr/>
                    <a:lstStyle/>
                    <a:p>
                      <a:pPr algn="ctr" fontAlgn="t"/>
                      <a:r>
                        <a:rPr lang="ru-RU" sz="1000" b="1" i="0" u="none" strike="noStrike" dirty="0">
                          <a:solidFill>
                            <a:srgbClr val="FF0000"/>
                          </a:solidFill>
                          <a:latin typeface="Times New Roman"/>
                        </a:rPr>
                        <a:t>97,02</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99219780"/>
                  </a:ext>
                </a:extLst>
              </a:tr>
            </a:tbl>
          </a:graphicData>
        </a:graphic>
      </p:graphicFrame>
    </p:spTree>
    <p:extLst>
      <p:ext uri="{BB962C8B-B14F-4D97-AF65-F5344CB8AC3E}">
        <p14:creationId xmlns:p14="http://schemas.microsoft.com/office/powerpoint/2010/main" val="1277762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4F97DEB-6BFB-9C90-5619-F37D4D45C642}"/>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DD360E0-A4F8-E79F-0A97-BC0CDD315C50}"/>
              </a:ext>
            </a:extLst>
          </p:cNvPr>
          <p:cNvSpPr txBox="1"/>
          <p:nvPr/>
        </p:nvSpPr>
        <p:spPr>
          <a:xfrm>
            <a:off x="1969316" y="95983"/>
            <a:ext cx="8508534" cy="276999"/>
          </a:xfrm>
          <a:prstGeom prst="rect">
            <a:avLst/>
          </a:prstGeom>
          <a:noFill/>
        </p:spPr>
        <p:txBody>
          <a:bodyPr wrap="square">
            <a:spAutoFit/>
          </a:bodyPr>
          <a:lstStyle/>
          <a:p>
            <a:pPr algn="ctr"/>
            <a:r>
              <a:rPr lang="ru-RU" sz="1200" b="1" dirty="0">
                <a:solidFill>
                  <a:srgbClr val="FC0CE5"/>
                </a:solidFill>
                <a:latin typeface="Times New Roman" panose="02020603050405020304" pitchFamily="18" charset="0"/>
                <a:cs typeface="Times New Roman" panose="02020603050405020304" pitchFamily="18" charset="0"/>
              </a:rPr>
              <a:t>Муниципальная программа «Развитие образования в Анучинском муниципальном округе» на 2020-2024 годы.</a:t>
            </a:r>
          </a:p>
        </p:txBody>
      </p:sp>
      <p:pic>
        <p:nvPicPr>
          <p:cNvPr id="4" name="Рисунок 3">
            <a:extLst>
              <a:ext uri="{FF2B5EF4-FFF2-40B4-BE49-F238E27FC236}">
                <a16:creationId xmlns:a16="http://schemas.microsoft.com/office/drawing/2014/main" id="{26BC3D48-4F84-7ABA-9188-3DA7FA0D7132}"/>
              </a:ext>
            </a:extLst>
          </p:cNvPr>
          <p:cNvPicPr>
            <a:picLocks noChangeAspect="1"/>
          </p:cNvPicPr>
          <p:nvPr/>
        </p:nvPicPr>
        <p:blipFill>
          <a:blip r:embed="rId3"/>
          <a:stretch>
            <a:fillRect/>
          </a:stretch>
        </p:blipFill>
        <p:spPr>
          <a:xfrm>
            <a:off x="461395" y="734427"/>
            <a:ext cx="1366333" cy="1025122"/>
          </a:xfrm>
          <a:prstGeom prst="rect">
            <a:avLst/>
          </a:prstGeom>
        </p:spPr>
      </p:pic>
      <p:pic>
        <p:nvPicPr>
          <p:cNvPr id="5" name="Рисунок 4">
            <a:extLst>
              <a:ext uri="{FF2B5EF4-FFF2-40B4-BE49-F238E27FC236}">
                <a16:creationId xmlns:a16="http://schemas.microsoft.com/office/drawing/2014/main" id="{B97C9863-0B5B-5A89-EF0F-C1915BCF33ED}"/>
              </a:ext>
            </a:extLst>
          </p:cNvPr>
          <p:cNvPicPr>
            <a:picLocks noChangeAspect="1"/>
          </p:cNvPicPr>
          <p:nvPr/>
        </p:nvPicPr>
        <p:blipFill>
          <a:blip r:embed="rId4"/>
          <a:stretch>
            <a:fillRect/>
          </a:stretch>
        </p:blipFill>
        <p:spPr>
          <a:xfrm>
            <a:off x="423108" y="2469898"/>
            <a:ext cx="1442906" cy="1015663"/>
          </a:xfrm>
          <a:prstGeom prst="rect">
            <a:avLst/>
          </a:prstGeom>
        </p:spPr>
      </p:pic>
      <p:pic>
        <p:nvPicPr>
          <p:cNvPr id="6" name="Рисунок 5">
            <a:extLst>
              <a:ext uri="{FF2B5EF4-FFF2-40B4-BE49-F238E27FC236}">
                <a16:creationId xmlns:a16="http://schemas.microsoft.com/office/drawing/2014/main" id="{1637E8BA-514B-FE48-64D5-8E0F147CA330}"/>
              </a:ext>
            </a:extLst>
          </p:cNvPr>
          <p:cNvPicPr>
            <a:picLocks noChangeAspect="1"/>
          </p:cNvPicPr>
          <p:nvPr/>
        </p:nvPicPr>
        <p:blipFill>
          <a:blip r:embed="rId5"/>
          <a:stretch>
            <a:fillRect/>
          </a:stretch>
        </p:blipFill>
        <p:spPr>
          <a:xfrm>
            <a:off x="423108" y="4675458"/>
            <a:ext cx="1442906" cy="1015662"/>
          </a:xfrm>
          <a:prstGeom prst="rect">
            <a:avLst/>
          </a:prstGeom>
        </p:spPr>
      </p:pic>
      <p:sp>
        <p:nvSpPr>
          <p:cNvPr id="14" name="TextBox 13">
            <a:extLst>
              <a:ext uri="{FF2B5EF4-FFF2-40B4-BE49-F238E27FC236}">
                <a16:creationId xmlns:a16="http://schemas.microsoft.com/office/drawing/2014/main" id="{F4C9CA49-0FFD-9F38-6087-F9FED01D3639}"/>
              </a:ext>
            </a:extLst>
          </p:cNvPr>
          <p:cNvSpPr txBox="1"/>
          <p:nvPr/>
        </p:nvSpPr>
        <p:spPr>
          <a:xfrm>
            <a:off x="2259433" y="368210"/>
            <a:ext cx="6153324" cy="2616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Финансирование расходов осуществляется  в разрезе 6 подпрограмм</a:t>
            </a:r>
            <a:endPar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6BD0445-E139-A6C2-CCC0-5C39F82F3169}"/>
              </a:ext>
            </a:extLst>
          </p:cNvPr>
          <p:cNvSpPr txBox="1"/>
          <p:nvPr/>
        </p:nvSpPr>
        <p:spPr>
          <a:xfrm>
            <a:off x="1866014" y="632313"/>
            <a:ext cx="10096686" cy="1184940"/>
          </a:xfrm>
          <a:prstGeom prst="rect">
            <a:avLst/>
          </a:prstGeom>
          <a:noFill/>
        </p:spPr>
        <p:txBody>
          <a:bodyPr wrap="square">
            <a:spAutoFit/>
          </a:bodyPr>
          <a:lstStyle/>
          <a:p>
            <a:pPr lvl="0"/>
            <a:r>
              <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Подпрограмма «Развитие системы дошкольного образования» – 103803940,05 руб.</a:t>
            </a:r>
          </a:p>
          <a:p>
            <a:pPr lvl="0"/>
            <a:endPar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just"/>
            <a:r>
              <a:rPr lang="ru-RU" sz="1000" dirty="0">
                <a:latin typeface="Times New Roman" panose="02020603050405020304" pitchFamily="18" charset="0"/>
                <a:cs typeface="Times New Roman" panose="02020603050405020304" pitchFamily="18" charset="0"/>
              </a:rPr>
              <a:t>Основным видом деятельности дошкольных учреждений является предоставление общедоступного и бесплатного дошкольного образования, а также воспитание и обучение детей дошкольного возраста на основании программы дошкольного образования.</a:t>
            </a:r>
          </a:p>
          <a:p>
            <a:pPr lvl="0" algn="just"/>
            <a:r>
              <a:rPr lang="ru-RU" sz="1000" dirty="0">
                <a:latin typeface="Times New Roman" panose="02020603050405020304" pitchFamily="18" charset="0"/>
                <a:cs typeface="Times New Roman" panose="02020603050405020304" pitchFamily="18" charset="0"/>
              </a:rPr>
              <a:t>В 2024 году работали 7 учреждений дошкольного образования (детские сады). Фактически оказано муниципальной услуги  355 человек. Стоимость услуги за 2024г в среднем сложилась в сумме </a:t>
            </a:r>
            <a:r>
              <a:rPr lang="ru-RU" sz="1000" dirty="0">
                <a:effectLst/>
                <a:latin typeface="Times New Roman" panose="02020603050405020304" pitchFamily="18" charset="0"/>
                <a:ea typeface="Calibri" panose="020F0502020204030204" pitchFamily="34" charset="0"/>
              </a:rPr>
              <a:t>267370,76 </a:t>
            </a:r>
            <a:r>
              <a:rPr lang="ru-RU" sz="1000" dirty="0">
                <a:latin typeface="Times New Roman" panose="02020603050405020304" pitchFamily="18" charset="0"/>
                <a:cs typeface="Times New Roman" panose="02020603050405020304" pitchFamily="18" charset="0"/>
              </a:rPr>
              <a:t>в год.</a:t>
            </a:r>
          </a:p>
          <a:p>
            <a:pPr lvl="0" algn="just"/>
            <a:r>
              <a:rPr lang="ru-RU" sz="1000" dirty="0">
                <a:latin typeface="Times New Roman" panose="02020603050405020304" pitchFamily="18" charset="0"/>
                <a:cs typeface="Times New Roman" panose="02020603050405020304" pitchFamily="18" charset="0"/>
              </a:rPr>
              <a:t>Среднесписочная численность работников в учреждениях составила  – 98 человек.</a:t>
            </a:r>
          </a:p>
        </p:txBody>
      </p:sp>
      <p:sp>
        <p:nvSpPr>
          <p:cNvPr id="16" name="TextBox 15">
            <a:extLst>
              <a:ext uri="{FF2B5EF4-FFF2-40B4-BE49-F238E27FC236}">
                <a16:creationId xmlns:a16="http://schemas.microsoft.com/office/drawing/2014/main" id="{5F48AE7D-3759-4DDF-5D21-9E0B02EAEDA9}"/>
              </a:ext>
            </a:extLst>
          </p:cNvPr>
          <p:cNvSpPr txBox="1"/>
          <p:nvPr/>
        </p:nvSpPr>
        <p:spPr>
          <a:xfrm>
            <a:off x="1951465" y="2384037"/>
            <a:ext cx="9944123" cy="1184940"/>
          </a:xfrm>
          <a:prstGeom prst="rect">
            <a:avLst/>
          </a:prstGeom>
          <a:noFill/>
        </p:spPr>
        <p:txBody>
          <a:bodyPr wrap="square">
            <a:spAutoFit/>
          </a:bodyPr>
          <a:lstStyle/>
          <a:p>
            <a:pPr lvl="0"/>
            <a:r>
              <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Подпрограмма «Развитие общего образования» – </a:t>
            </a:r>
            <a:r>
              <a:rPr lang="ru-RU" sz="1000" b="1" i="1" dirty="0">
                <a:effectLst>
                  <a:outerShdw blurRad="38100" dist="38100" dir="2700000" algn="tl">
                    <a:srgbClr val="000000">
                      <a:alpha val="43137"/>
                    </a:srgbClr>
                  </a:outerShdw>
                </a:effectLst>
                <a:latin typeface="Times New Roman" pitchFamily="18" charset="0"/>
                <a:cs typeface="Times New Roman" pitchFamily="18" charset="0"/>
              </a:rPr>
              <a:t>304760560,21</a:t>
            </a:r>
            <a:r>
              <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руб.</a:t>
            </a:r>
          </a:p>
          <a:p>
            <a:pPr lvl="0"/>
            <a:endPar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just"/>
            <a:r>
              <a:rPr lang="ru-RU" sz="1000" dirty="0">
                <a:latin typeface="Times New Roman" panose="02020603050405020304" pitchFamily="18" charset="0"/>
                <a:cs typeface="Times New Roman" panose="02020603050405020304" pitchFamily="18" charset="0"/>
              </a:rPr>
              <a:t>Основным видом деятельности общеобразовательных учреждений является предоставление общедоступного и бесплатного общего образования, а также формирование общей культуры обучающихся на основе обязательного минимума содержания общеобразовательных программ, воспитание у обучающихся гражданственности, патриотизма, трудолюбия, уважения к правам и свободам человека, любви к окружающей природе. </a:t>
            </a:r>
          </a:p>
          <a:p>
            <a:pPr lvl="0" algn="just"/>
            <a:r>
              <a:rPr lang="ru-RU" sz="1000" dirty="0">
                <a:latin typeface="Times New Roman" panose="02020603050405020304" pitchFamily="18" charset="0"/>
                <a:cs typeface="Times New Roman" panose="02020603050405020304" pitchFamily="18" charset="0"/>
              </a:rPr>
              <a:t>В 2024 году работали 4 базовых общеобразовательных школы: МБОУ школа  с. Анучино, в которой 3 филиала: </a:t>
            </a:r>
            <a:r>
              <a:rPr lang="ru-RU" sz="1000" dirty="0" err="1">
                <a:latin typeface="Times New Roman" pitchFamily="18" charset="0"/>
                <a:cs typeface="Times New Roman" pitchFamily="18" charset="0"/>
              </a:rPr>
              <a:t>Муравейский</a:t>
            </a:r>
            <a:r>
              <a:rPr lang="ru-RU" sz="1000" dirty="0">
                <a:latin typeface="Times New Roman" pitchFamily="18" charset="0"/>
                <a:cs typeface="Times New Roman" pitchFamily="18" charset="0"/>
              </a:rPr>
              <a:t>, </a:t>
            </a:r>
            <a:r>
              <a:rPr lang="ru-RU" sz="1000" dirty="0" err="1">
                <a:latin typeface="Times New Roman" pitchFamily="18" charset="0"/>
                <a:cs typeface="Times New Roman" pitchFamily="18" charset="0"/>
              </a:rPr>
              <a:t>Виноградовский</a:t>
            </a:r>
            <a:r>
              <a:rPr lang="ru-RU" sz="1000" dirty="0">
                <a:latin typeface="Times New Roman" pitchFamily="18" charset="0"/>
                <a:cs typeface="Times New Roman" pitchFamily="18" charset="0"/>
              </a:rPr>
              <a:t>, </a:t>
            </a:r>
            <a:r>
              <a:rPr lang="ru-RU" sz="1000" dirty="0" err="1">
                <a:latin typeface="Times New Roman" pitchFamily="18" charset="0"/>
                <a:cs typeface="Times New Roman" pitchFamily="18" charset="0"/>
              </a:rPr>
              <a:t>Староварваровский</a:t>
            </a:r>
            <a:r>
              <a:rPr lang="ru-RU" sz="1000" dirty="0">
                <a:latin typeface="Times New Roman" pitchFamily="18" charset="0"/>
                <a:cs typeface="Times New Roman" pitchFamily="18" charset="0"/>
              </a:rPr>
              <a:t>;  МБОУ школа  </a:t>
            </a:r>
            <a:r>
              <a:rPr lang="ru-RU" sz="1000" dirty="0" err="1">
                <a:latin typeface="Times New Roman" pitchFamily="18" charset="0"/>
                <a:cs typeface="Times New Roman" pitchFamily="18" charset="0"/>
              </a:rPr>
              <a:t>с.Чернышевка</a:t>
            </a:r>
            <a:r>
              <a:rPr lang="ru-RU" sz="1000" dirty="0">
                <a:latin typeface="Times New Roman" pitchFamily="18" charset="0"/>
                <a:cs typeface="Times New Roman" pitchFamily="18" charset="0"/>
              </a:rPr>
              <a:t>, в которой 2 филиала : </a:t>
            </a:r>
            <a:r>
              <a:rPr lang="ru-RU" sz="1000" dirty="0" err="1">
                <a:latin typeface="Times New Roman" pitchFamily="18" charset="0"/>
                <a:cs typeface="Times New Roman" pitchFamily="18" charset="0"/>
              </a:rPr>
              <a:t>Пуховский</a:t>
            </a:r>
            <a:r>
              <a:rPr lang="ru-RU" sz="1000" dirty="0">
                <a:latin typeface="Times New Roman" pitchFamily="18" charset="0"/>
                <a:cs typeface="Times New Roman" pitchFamily="18" charset="0"/>
              </a:rPr>
              <a:t>, </a:t>
            </a:r>
            <a:r>
              <a:rPr lang="ru-RU" sz="1000" dirty="0" err="1">
                <a:latin typeface="Times New Roman" pitchFamily="18" charset="0"/>
                <a:cs typeface="Times New Roman" pitchFamily="18" charset="0"/>
              </a:rPr>
              <a:t>Тихореченский</a:t>
            </a:r>
            <a:r>
              <a:rPr lang="ru-RU" sz="1000" dirty="0">
                <a:latin typeface="Times New Roman" pitchFamily="18" charset="0"/>
                <a:cs typeface="Times New Roman" pitchFamily="18" charset="0"/>
              </a:rPr>
              <a:t>; МБОУ школа  </a:t>
            </a:r>
            <a:r>
              <a:rPr lang="ru-RU" sz="1000" dirty="0" err="1">
                <a:latin typeface="Times New Roman" pitchFamily="18" charset="0"/>
                <a:cs typeface="Times New Roman" pitchFamily="18" charset="0"/>
              </a:rPr>
              <a:t>с.Новогордеевка</a:t>
            </a:r>
            <a:r>
              <a:rPr lang="ru-RU" sz="1000" dirty="0">
                <a:latin typeface="Times New Roman" pitchFamily="18" charset="0"/>
                <a:cs typeface="Times New Roman" pitchFamily="18" charset="0"/>
              </a:rPr>
              <a:t>, МБОУ школа  с. Гражданка</a:t>
            </a:r>
            <a:r>
              <a:rPr lang="ru-RU" sz="1000" dirty="0"/>
              <a:t>. </a:t>
            </a:r>
            <a:endParaRPr lang="ru-RU" sz="10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925F6347-D290-729E-EFE2-EFA2FEF8157F}"/>
              </a:ext>
            </a:extLst>
          </p:cNvPr>
          <p:cNvSpPr txBox="1"/>
          <p:nvPr/>
        </p:nvSpPr>
        <p:spPr>
          <a:xfrm>
            <a:off x="341851" y="1802144"/>
            <a:ext cx="11620849" cy="55399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Основные мероприятия, профинансированные в 2024г - обеспечение деятельности  дошкольных учреждений, обеспечение капитального ремонта и укрепление материально-технической базы, проведение семинаров различного уровня для педагогических работников, выплата компенсации части платы, взимаемой с родителей (законных представителей) за присмотр и уход за детьми, мероприятия по пожарной безопасности,</a:t>
            </a:r>
            <a:r>
              <a:rPr kumimoji="0" lang="ru-RU" sz="1000" b="0" i="0" u="none" strike="noStrike" kern="1200" cap="none" spc="0" normalizeH="0" baseline="0" noProof="0" dirty="0">
                <a:ln>
                  <a:noFill/>
                </a:ln>
                <a:solidFill>
                  <a:prstClr val="black"/>
                </a:solidFill>
                <a:effectLst/>
                <a:uLnTx/>
                <a:uFillTx/>
                <a:latin typeface="Calibri"/>
                <a:ea typeface="+mn-ea"/>
                <a:cs typeface="+mn-cs"/>
              </a:rPr>
              <a:t> </a:t>
            </a:r>
            <a:r>
              <a:rPr kumimoji="0" lang="ru-RU"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мероприятия по антитеррористической деятельности  и охране труда.</a:t>
            </a:r>
          </a:p>
        </p:txBody>
      </p:sp>
      <p:sp>
        <p:nvSpPr>
          <p:cNvPr id="20" name="TextBox 19">
            <a:extLst>
              <a:ext uri="{FF2B5EF4-FFF2-40B4-BE49-F238E27FC236}">
                <a16:creationId xmlns:a16="http://schemas.microsoft.com/office/drawing/2014/main" id="{886E6FCE-F221-9124-0D30-3F2C12999A87}"/>
              </a:ext>
            </a:extLst>
          </p:cNvPr>
          <p:cNvSpPr txBox="1"/>
          <p:nvPr/>
        </p:nvSpPr>
        <p:spPr>
          <a:xfrm>
            <a:off x="341851" y="3546039"/>
            <a:ext cx="11620848"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Фактически оказано муниципальной услуги 1296человек. Стоимость услуги за 2024г в среднем сложилась в сумме 186542,91 руб. в год.</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Среднесписочная численность работников в учреждениях составила  – 220 человек.</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Основные мероприятия, профинансированные в 2024г - обеспечение деятельности общеобразовательных учреждений, обеспечение доступности обучения, проведение мероприятий для детей школьного возраста, обеспечение капитального ремонта и укрепление материально-технической базы, мероприятие по пожарной безопасности, мероприятие по антитеррористической деятельности и охране труда, ежемесячное денежное вознаграждение за классное руководство педагогическим работникам, поддержка молодых специалистов, проведение мероприятий по обеспечению деятельности советников директора по воспитанию и взаимодействие с детскими общественными объединениями в общеобразовательных организациях.</a:t>
            </a:r>
          </a:p>
        </p:txBody>
      </p:sp>
      <p:sp>
        <p:nvSpPr>
          <p:cNvPr id="21" name="TextBox 20">
            <a:extLst>
              <a:ext uri="{FF2B5EF4-FFF2-40B4-BE49-F238E27FC236}">
                <a16:creationId xmlns:a16="http://schemas.microsoft.com/office/drawing/2014/main" id="{6FB267C2-93A1-605E-9365-F0991CE68850}"/>
              </a:ext>
            </a:extLst>
          </p:cNvPr>
          <p:cNvSpPr txBox="1"/>
          <p:nvPr/>
        </p:nvSpPr>
        <p:spPr>
          <a:xfrm>
            <a:off x="1951465" y="4675458"/>
            <a:ext cx="9944123" cy="1031051"/>
          </a:xfrm>
          <a:prstGeom prst="rect">
            <a:avLst/>
          </a:prstGeom>
          <a:noFill/>
        </p:spPr>
        <p:txBody>
          <a:bodyPr wrap="square">
            <a:spAutoFit/>
          </a:bodyPr>
          <a:lstStyle/>
          <a:p>
            <a:pPr lvl="0"/>
            <a:r>
              <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Подпрограмма «Дополнительное образование и воспитание детей» 23552609,01руб.</a:t>
            </a:r>
          </a:p>
          <a:p>
            <a:pPr lvl="0"/>
            <a:endParaRPr lang="ru-RU" sz="105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lvl="0" algn="just"/>
            <a:r>
              <a:rPr lang="ru-RU" sz="1000" dirty="0">
                <a:latin typeface="Times New Roman" panose="02020603050405020304" pitchFamily="18" charset="0"/>
                <a:cs typeface="Times New Roman" panose="02020603050405020304" pitchFamily="18" charset="0"/>
              </a:rPr>
              <a:t>В 2024 году работали 2 учреждения дополнительного образования – 1 учреждение дополнительного образования детей :  ДЮСШ с. Анучино</a:t>
            </a:r>
            <a:r>
              <a:rPr lang="ru-RU" sz="1000" dirty="0"/>
              <a:t>. </a:t>
            </a:r>
            <a:r>
              <a:rPr lang="ru-RU" sz="1000" dirty="0">
                <a:latin typeface="Times New Roman" panose="02020603050405020304" pitchFamily="18" charset="0"/>
                <a:cs typeface="Times New Roman" panose="02020603050405020304" pitchFamily="18" charset="0"/>
              </a:rPr>
              <a:t> Основным видом деятельности детской юношеской спортивной школы является предоставление дополнительного образования детям (</a:t>
            </a:r>
            <a:r>
              <a:rPr lang="ru-RU" sz="1000" dirty="0" err="1">
                <a:latin typeface="Times New Roman" panose="02020603050405020304" pitchFamily="18" charset="0"/>
                <a:cs typeface="Times New Roman" panose="02020603050405020304" pitchFamily="18" charset="0"/>
              </a:rPr>
              <a:t>физкультурно</a:t>
            </a:r>
            <a:r>
              <a:rPr lang="ru-RU" sz="1000" dirty="0">
                <a:latin typeface="Times New Roman" panose="02020603050405020304" pitchFamily="18" charset="0"/>
                <a:cs typeface="Times New Roman" panose="02020603050405020304" pitchFamily="18" charset="0"/>
              </a:rPr>
              <a:t> – спортивная направленность), а также реализация программ и услуг в интересах детей, развитие личности, укрепление здоровья детей. </a:t>
            </a:r>
          </a:p>
          <a:p>
            <a:pPr lvl="0" algn="just"/>
            <a:r>
              <a:rPr lang="ru-RU" sz="1000" dirty="0">
                <a:latin typeface="Times New Roman" panose="02020603050405020304" pitchFamily="18" charset="0"/>
                <a:cs typeface="Times New Roman" panose="02020603050405020304" pitchFamily="18" charset="0"/>
              </a:rPr>
              <a:t>Фактически оказано муниципальной услуги 270 человек. Стоимость услуги за 2024г в среднем сложилась в сумме 43771,49 руб. в год.</a:t>
            </a:r>
          </a:p>
        </p:txBody>
      </p:sp>
      <p:sp>
        <p:nvSpPr>
          <p:cNvPr id="23" name="TextBox 22">
            <a:extLst>
              <a:ext uri="{FF2B5EF4-FFF2-40B4-BE49-F238E27FC236}">
                <a16:creationId xmlns:a16="http://schemas.microsoft.com/office/drawing/2014/main" id="{22597AB9-DA07-B66A-8C88-C554DF2452E3}"/>
              </a:ext>
            </a:extLst>
          </p:cNvPr>
          <p:cNvSpPr txBox="1"/>
          <p:nvPr/>
        </p:nvSpPr>
        <p:spPr>
          <a:xfrm>
            <a:off x="358631" y="5745582"/>
            <a:ext cx="11729904" cy="70788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Среднесписочная численность работников в учреждениях составила  – 9 человек.</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Основные мероприятия, профинансированные в 2023г - обеспечение деятельности учреждений дополнительного образования, финансовое обеспечение муниципального задания в рамках исполнения муниципального социального заказа, обеспечение капитального ремонта и укрепление материально-технической базы, организация и проведение воспитательно-профилактических и спортивных мероприятий, мероприятие по пожарной безопасности, мероприятие по антитеррористической деятельности и охране труда, проведение и организация мероприятий ГТО</a:t>
            </a:r>
            <a:r>
              <a:rPr lang="ru-RU" sz="1000" dirty="0">
                <a:solidFill>
                  <a:prstClr val="black"/>
                </a:solidFill>
                <a:latin typeface="Times New Roman" panose="02020603050405020304" pitchFamily="18" charset="0"/>
                <a:cs typeface="Times New Roman" panose="02020603050405020304" pitchFamily="18" charset="0"/>
              </a:rPr>
              <a:t>.</a:t>
            </a:r>
            <a:endPar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334248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84AF264-5B4E-D7BE-8807-0E5192044212}"/>
              </a:ext>
            </a:extLst>
          </p:cNvPr>
          <p:cNvPicPr>
            <a:picLocks noChangeAspect="1"/>
          </p:cNvPicPr>
          <p:nvPr/>
        </p:nvPicPr>
        <p:blipFill>
          <a:blip r:embed="rId2"/>
          <a:stretch>
            <a:fillRect/>
          </a:stretch>
        </p:blipFill>
        <p:spPr>
          <a:xfrm>
            <a:off x="0" y="-29689"/>
            <a:ext cx="12192000" cy="6857999"/>
          </a:xfrm>
          <a:prstGeom prst="rect">
            <a:avLst/>
          </a:prstGeom>
        </p:spPr>
      </p:pic>
      <p:pic>
        <p:nvPicPr>
          <p:cNvPr id="3" name="Рисунок 2">
            <a:extLst>
              <a:ext uri="{FF2B5EF4-FFF2-40B4-BE49-F238E27FC236}">
                <a16:creationId xmlns:a16="http://schemas.microsoft.com/office/drawing/2014/main" id="{9E7EEC57-B773-7BF6-A3BB-994B525AF6CF}"/>
              </a:ext>
            </a:extLst>
          </p:cNvPr>
          <p:cNvPicPr>
            <a:picLocks noChangeAspect="1"/>
          </p:cNvPicPr>
          <p:nvPr/>
        </p:nvPicPr>
        <p:blipFill>
          <a:blip r:embed="rId3"/>
          <a:stretch>
            <a:fillRect/>
          </a:stretch>
        </p:blipFill>
        <p:spPr>
          <a:xfrm>
            <a:off x="255166" y="273986"/>
            <a:ext cx="1415095" cy="861774"/>
          </a:xfrm>
          <a:prstGeom prst="rect">
            <a:avLst/>
          </a:prstGeom>
        </p:spPr>
      </p:pic>
      <p:sp>
        <p:nvSpPr>
          <p:cNvPr id="4" name="TextBox 3">
            <a:extLst>
              <a:ext uri="{FF2B5EF4-FFF2-40B4-BE49-F238E27FC236}">
                <a16:creationId xmlns:a16="http://schemas.microsoft.com/office/drawing/2014/main" id="{573B9596-30E2-836B-A116-1ACBEE79D83E}"/>
              </a:ext>
            </a:extLst>
          </p:cNvPr>
          <p:cNvSpPr txBox="1"/>
          <p:nvPr/>
        </p:nvSpPr>
        <p:spPr>
          <a:xfrm>
            <a:off x="1969316" y="-3013"/>
            <a:ext cx="8508534" cy="276999"/>
          </a:xfrm>
          <a:prstGeom prst="rect">
            <a:avLst/>
          </a:prstGeom>
          <a:noFill/>
        </p:spPr>
        <p:txBody>
          <a:bodyPr wrap="square">
            <a:spAutoFit/>
          </a:bodyPr>
          <a:lstStyle/>
          <a:p>
            <a:pPr algn="ctr"/>
            <a:r>
              <a:rPr lang="ru-RU" sz="1200" b="1" dirty="0">
                <a:solidFill>
                  <a:srgbClr val="FC0CE5"/>
                </a:solidFill>
                <a:latin typeface="Times New Roman" panose="02020603050405020304" pitchFamily="18" charset="0"/>
                <a:cs typeface="Times New Roman" panose="02020603050405020304" pitchFamily="18" charset="0"/>
              </a:rPr>
              <a:t>Муниципальная программа «Развитие образования в Анучинском муниципальном округе» на 2020-2024 годы.</a:t>
            </a:r>
          </a:p>
        </p:txBody>
      </p:sp>
      <p:sp>
        <p:nvSpPr>
          <p:cNvPr id="5" name="TextBox 4">
            <a:extLst>
              <a:ext uri="{FF2B5EF4-FFF2-40B4-BE49-F238E27FC236}">
                <a16:creationId xmlns:a16="http://schemas.microsoft.com/office/drawing/2014/main" id="{37F03520-622A-FC6F-0472-DFBD20A4C144}"/>
              </a:ext>
            </a:extLst>
          </p:cNvPr>
          <p:cNvSpPr txBox="1"/>
          <p:nvPr/>
        </p:nvSpPr>
        <p:spPr>
          <a:xfrm>
            <a:off x="1714150" y="273986"/>
            <a:ext cx="4860587" cy="892552"/>
          </a:xfrm>
          <a:prstGeom prst="rect">
            <a:avLst/>
          </a:prstGeom>
          <a:noFill/>
        </p:spPr>
        <p:txBody>
          <a:bodyPr wrap="square">
            <a:spAutoFit/>
          </a:bodyPr>
          <a:lstStyle/>
          <a:p>
            <a:pPr lvl="0"/>
            <a:r>
              <a:rPr lang="ru-RU" sz="11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 – 2969499,74 руб.</a:t>
            </a:r>
          </a:p>
          <a:p>
            <a:pPr lvl="0" algn="just"/>
            <a:r>
              <a:rPr lang="ru-RU" sz="1000" dirty="0">
                <a:latin typeface="Times New Roman" panose="02020603050405020304" pitchFamily="18" charset="0"/>
                <a:cs typeface="Times New Roman" panose="02020603050405020304" pitchFamily="18" charset="0"/>
              </a:rPr>
              <a:t>На каникулах были организованы детские площадки для отдыха детей с дневным прибыванием,</a:t>
            </a:r>
            <a:r>
              <a:rPr lang="ru-RU" sz="1000" dirty="0">
                <a:effectLst/>
                <a:latin typeface="Times New Roman" panose="02020603050405020304" pitchFamily="18" charset="0"/>
                <a:ea typeface="Times New Roman" panose="02020603050405020304" pitchFamily="18" charset="0"/>
              </a:rPr>
              <a:t> на выплату компенсации родителям (законным представителям) за отдых и оздоровление детей по  путевкам, на создание условий для занятости детей.</a:t>
            </a:r>
            <a:endParaRPr lang="ru-RU" sz="10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10858A61-9DFA-BD29-7E38-2FDF9EBCDEED}"/>
              </a:ext>
            </a:extLst>
          </p:cNvPr>
          <p:cNvPicPr>
            <a:picLocks noChangeAspect="1"/>
          </p:cNvPicPr>
          <p:nvPr/>
        </p:nvPicPr>
        <p:blipFill>
          <a:blip r:embed="rId4"/>
          <a:stretch>
            <a:fillRect/>
          </a:stretch>
        </p:blipFill>
        <p:spPr>
          <a:xfrm>
            <a:off x="255166" y="1316283"/>
            <a:ext cx="1415094" cy="1021046"/>
          </a:xfrm>
          <a:prstGeom prst="rect">
            <a:avLst/>
          </a:prstGeom>
        </p:spPr>
      </p:pic>
      <p:sp>
        <p:nvSpPr>
          <p:cNvPr id="7" name="TextBox 6">
            <a:extLst>
              <a:ext uri="{FF2B5EF4-FFF2-40B4-BE49-F238E27FC236}">
                <a16:creationId xmlns:a16="http://schemas.microsoft.com/office/drawing/2014/main" id="{F61BAD9A-18F2-6E4A-83DF-87A8CAE335AB}"/>
              </a:ext>
            </a:extLst>
          </p:cNvPr>
          <p:cNvSpPr txBox="1"/>
          <p:nvPr/>
        </p:nvSpPr>
        <p:spPr>
          <a:xfrm>
            <a:off x="1969316" y="1200917"/>
            <a:ext cx="4482777" cy="1661993"/>
          </a:xfrm>
          <a:prstGeom prst="rect">
            <a:avLst/>
          </a:prstGeom>
          <a:noFill/>
        </p:spPr>
        <p:txBody>
          <a:bodyPr wrap="square">
            <a:spAutoFit/>
          </a:bodyPr>
          <a:lstStyle/>
          <a:p>
            <a:pPr lvl="0" algn="just"/>
            <a:r>
              <a:rPr lang="ru-RU" sz="11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Подпрограмма «Руководство и управление в сфере образования» – 28518901,51 руб.</a:t>
            </a:r>
          </a:p>
          <a:p>
            <a:pPr lvl="0" algn="just"/>
            <a:r>
              <a:rPr lang="ru-RU" sz="1000" dirty="0">
                <a:latin typeface="Times New Roman" panose="02020603050405020304" pitchFamily="18" charset="0"/>
                <a:cs typeface="Times New Roman" panose="02020603050405020304" pitchFamily="18" charset="0"/>
              </a:rPr>
              <a:t>В казенное учреждение «Муниципальный орган управления образованием» входит 3 структурных подразделения: хозяйственно-эксплуатационный отдел, отдел общего и дополнительного образования, централизованная бухгалтерия.</a:t>
            </a:r>
          </a:p>
          <a:p>
            <a:pPr lvl="0" algn="just"/>
            <a:r>
              <a:rPr lang="ru-RU" sz="1000" dirty="0">
                <a:latin typeface="Times New Roman" panose="02020603050405020304" pitchFamily="18" charset="0"/>
                <a:cs typeface="Times New Roman" panose="02020603050405020304" pitchFamily="18" charset="0"/>
              </a:rPr>
              <a:t>Основные мероприятия, профинансированные в 2024г - расходы на содержание КУ МОУО, стипендия главы, повышение квалификации (21 человек), проведение семинаров и конкурсов для педагогических работников, мероприятия по пожарной безопасности, обеспечение мер социальной поддержки педагогическим работникам.</a:t>
            </a:r>
          </a:p>
        </p:txBody>
      </p:sp>
      <p:pic>
        <p:nvPicPr>
          <p:cNvPr id="8" name="Рисунок 7">
            <a:extLst>
              <a:ext uri="{FF2B5EF4-FFF2-40B4-BE49-F238E27FC236}">
                <a16:creationId xmlns:a16="http://schemas.microsoft.com/office/drawing/2014/main" id="{05B81096-FC96-605E-CD96-31D5A64B87D3}"/>
              </a:ext>
            </a:extLst>
          </p:cNvPr>
          <p:cNvPicPr>
            <a:picLocks noChangeAspect="1"/>
          </p:cNvPicPr>
          <p:nvPr/>
        </p:nvPicPr>
        <p:blipFill>
          <a:blip r:embed="rId5"/>
          <a:stretch>
            <a:fillRect/>
          </a:stretch>
        </p:blipFill>
        <p:spPr>
          <a:xfrm>
            <a:off x="6574737" y="286218"/>
            <a:ext cx="1415094" cy="1109545"/>
          </a:xfrm>
          <a:prstGeom prst="rect">
            <a:avLst/>
          </a:prstGeom>
        </p:spPr>
      </p:pic>
      <p:sp>
        <p:nvSpPr>
          <p:cNvPr id="9" name="TextBox 8">
            <a:extLst>
              <a:ext uri="{FF2B5EF4-FFF2-40B4-BE49-F238E27FC236}">
                <a16:creationId xmlns:a16="http://schemas.microsoft.com/office/drawing/2014/main" id="{69B269F3-0F8F-FFEF-A887-D6C1530EF271}"/>
              </a:ext>
            </a:extLst>
          </p:cNvPr>
          <p:cNvSpPr txBox="1"/>
          <p:nvPr/>
        </p:nvSpPr>
        <p:spPr>
          <a:xfrm>
            <a:off x="8112475" y="235513"/>
            <a:ext cx="3863918" cy="1800493"/>
          </a:xfrm>
          <a:prstGeom prst="rect">
            <a:avLst/>
          </a:prstGeom>
          <a:noFill/>
        </p:spPr>
        <p:txBody>
          <a:bodyPr wrap="square">
            <a:spAutoFit/>
          </a:bodyPr>
          <a:lstStyle/>
          <a:p>
            <a:pPr lvl="0" algn="just"/>
            <a:r>
              <a:rPr lang="ru-RU" sz="11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Подпрограмма «Школьное питание» – 18889463,72 руб.</a:t>
            </a:r>
          </a:p>
          <a:p>
            <a:pPr lvl="0"/>
            <a:r>
              <a:rPr lang="ru-RU" sz="1000" dirty="0">
                <a:latin typeface="Times New Roman" panose="02020603050405020304" pitchFamily="18" charset="0"/>
                <a:cs typeface="Times New Roman" panose="02020603050405020304" pitchFamily="18" charset="0"/>
              </a:rPr>
              <a:t>Оказанием услуг по организации питания в учебных заведениях и доставкой продуктов питания в школы и дошкольные учреждения округа занимается АУ «Центр питания». В 2023 году в 7 школах работали столовые и в 2 школах буфеты.</a:t>
            </a:r>
          </a:p>
          <a:p>
            <a:r>
              <a:rPr lang="ru-RU" sz="1000" dirty="0">
                <a:latin typeface="Times New Roman" panose="02020603050405020304" pitchFamily="18" charset="0"/>
                <a:cs typeface="Times New Roman" panose="02020603050405020304" pitchFamily="18" charset="0"/>
              </a:rPr>
              <a:t>Бесплатным питанием были обеспечены учащиеся согласно Постановления Губернатора Приморского края от 06.12.2018 № 72-пг «О порядке обеспечения обучающихся в государственных (краевых) и муниципальных общеобразовательных организациях бесплатным питанием» были обеспечены бесплатным питанием учащиеся льготных категорий в количестве 777 детей. </a:t>
            </a:r>
          </a:p>
        </p:txBody>
      </p:sp>
      <p:sp>
        <p:nvSpPr>
          <p:cNvPr id="11" name="TextBox 10">
            <a:extLst>
              <a:ext uri="{FF2B5EF4-FFF2-40B4-BE49-F238E27FC236}">
                <a16:creationId xmlns:a16="http://schemas.microsoft.com/office/drawing/2014/main" id="{4B3E90D5-8313-BC17-D74A-8460D342B589}"/>
              </a:ext>
            </a:extLst>
          </p:cNvPr>
          <p:cNvSpPr txBox="1"/>
          <p:nvPr/>
        </p:nvSpPr>
        <p:spPr>
          <a:xfrm>
            <a:off x="196782" y="4113373"/>
            <a:ext cx="11656861" cy="400110"/>
          </a:xfrm>
          <a:prstGeom prst="rect">
            <a:avLst/>
          </a:prstGeom>
          <a:noFill/>
        </p:spPr>
        <p:txBody>
          <a:bodyPr wrap="square">
            <a:spAutoFit/>
          </a:bodyPr>
          <a:lstStyle/>
          <a:p>
            <a:pPr algn="just"/>
            <a:r>
              <a:rPr lang="ru-RU" sz="1000" dirty="0">
                <a:effectLst/>
                <a:latin typeface="Times New Roman" panose="02020603050405020304" pitchFamily="18" charset="0"/>
                <a:ea typeface="Calibri" panose="020F0502020204030204" pitchFamily="34" charset="0"/>
              </a:rPr>
              <a:t>На период летних каникул были организованы детские площадки для отдыха детей с двухразовым питанием в школах сел: Анучино, Муравейка, Виноградовка, </a:t>
            </a:r>
            <a:r>
              <a:rPr lang="ru-RU" sz="1000" dirty="0" err="1">
                <a:effectLst/>
                <a:latin typeface="Times New Roman" panose="02020603050405020304" pitchFamily="18" charset="0"/>
                <a:ea typeface="Calibri" panose="020F0502020204030204" pitchFamily="34" charset="0"/>
              </a:rPr>
              <a:t>Чернышевка</a:t>
            </a:r>
            <a:r>
              <a:rPr lang="ru-RU" sz="1000" dirty="0">
                <a:effectLst/>
                <a:latin typeface="Times New Roman" panose="02020603050405020304" pitchFamily="18" charset="0"/>
                <a:ea typeface="Calibri" panose="020F0502020204030204" pitchFamily="34" charset="0"/>
              </a:rPr>
              <a:t>, </a:t>
            </a:r>
            <a:r>
              <a:rPr lang="ru-RU" sz="1000" dirty="0" err="1">
                <a:effectLst/>
                <a:latin typeface="Times New Roman" panose="02020603050405020304" pitchFamily="18" charset="0"/>
                <a:ea typeface="Calibri" panose="020F0502020204030204" pitchFamily="34" charset="0"/>
              </a:rPr>
              <a:t>Тихоречное</a:t>
            </a:r>
            <a:r>
              <a:rPr lang="ru-RU" sz="1000" dirty="0">
                <a:effectLst/>
                <a:latin typeface="Times New Roman" panose="02020603050405020304" pitchFamily="18" charset="0"/>
                <a:ea typeface="Calibri" panose="020F0502020204030204" pitchFamily="34" charset="0"/>
              </a:rPr>
              <a:t>, Гражданка, </a:t>
            </a:r>
            <a:r>
              <a:rPr lang="ru-RU" sz="1000" dirty="0" err="1">
                <a:effectLst/>
                <a:latin typeface="Times New Roman" panose="02020603050405020304" pitchFamily="18" charset="0"/>
                <a:ea typeface="Calibri" panose="020F0502020204030204" pitchFamily="34" charset="0"/>
              </a:rPr>
              <a:t>Новогордеевка</a:t>
            </a:r>
            <a:r>
              <a:rPr lang="ru-RU" sz="1000" dirty="0">
                <a:effectLst/>
                <a:latin typeface="Times New Roman" panose="02020603050405020304" pitchFamily="18" charset="0"/>
                <a:ea typeface="Calibri" panose="020F0502020204030204" pitchFamily="34" charset="0"/>
              </a:rPr>
              <a:t>. Всего оздоровилось 836 детей.</a:t>
            </a:r>
            <a:endParaRPr lang="ru-RU" sz="1000" dirty="0"/>
          </a:p>
        </p:txBody>
      </p:sp>
      <p:graphicFrame>
        <p:nvGraphicFramePr>
          <p:cNvPr id="12" name="Таблица 11">
            <a:extLst>
              <a:ext uri="{FF2B5EF4-FFF2-40B4-BE49-F238E27FC236}">
                <a16:creationId xmlns:a16="http://schemas.microsoft.com/office/drawing/2014/main" id="{498F0EF6-4290-CA4F-51F7-35789E382964}"/>
              </a:ext>
            </a:extLst>
          </p:cNvPr>
          <p:cNvGraphicFramePr>
            <a:graphicFrameLocks noGrp="1"/>
          </p:cNvGraphicFramePr>
          <p:nvPr>
            <p:extLst>
              <p:ext uri="{D42A27DB-BD31-4B8C-83A1-F6EECF244321}">
                <p14:modId xmlns:p14="http://schemas.microsoft.com/office/powerpoint/2010/main" val="4260557134"/>
              </p:ext>
            </p:extLst>
          </p:nvPr>
        </p:nvGraphicFramePr>
        <p:xfrm>
          <a:off x="158014" y="3105043"/>
          <a:ext cx="11818379" cy="2831258"/>
        </p:xfrm>
        <a:graphic>
          <a:graphicData uri="http://schemas.openxmlformats.org/drawingml/2006/table">
            <a:tbl>
              <a:tblPr firstRow="1" firstCol="1" bandRow="1">
                <a:tableStyleId>{8A107856-5554-42FB-B03E-39F5DBC370BA}</a:tableStyleId>
              </a:tblPr>
              <a:tblGrid>
                <a:gridCol w="8235737">
                  <a:extLst>
                    <a:ext uri="{9D8B030D-6E8A-4147-A177-3AD203B41FA5}">
                      <a16:colId xmlns:a16="http://schemas.microsoft.com/office/drawing/2014/main" val="584267360"/>
                    </a:ext>
                  </a:extLst>
                </a:gridCol>
                <a:gridCol w="889233">
                  <a:extLst>
                    <a:ext uri="{9D8B030D-6E8A-4147-A177-3AD203B41FA5}">
                      <a16:colId xmlns:a16="http://schemas.microsoft.com/office/drawing/2014/main" val="1258905333"/>
                    </a:ext>
                  </a:extLst>
                </a:gridCol>
                <a:gridCol w="864066">
                  <a:extLst>
                    <a:ext uri="{9D8B030D-6E8A-4147-A177-3AD203B41FA5}">
                      <a16:colId xmlns:a16="http://schemas.microsoft.com/office/drawing/2014/main" val="2377424817"/>
                    </a:ext>
                  </a:extLst>
                </a:gridCol>
                <a:gridCol w="729842">
                  <a:extLst>
                    <a:ext uri="{9D8B030D-6E8A-4147-A177-3AD203B41FA5}">
                      <a16:colId xmlns:a16="http://schemas.microsoft.com/office/drawing/2014/main" val="656068025"/>
                    </a:ext>
                  </a:extLst>
                </a:gridCol>
                <a:gridCol w="1099501">
                  <a:extLst>
                    <a:ext uri="{9D8B030D-6E8A-4147-A177-3AD203B41FA5}">
                      <a16:colId xmlns:a16="http://schemas.microsoft.com/office/drawing/2014/main" val="381037174"/>
                    </a:ext>
                  </a:extLst>
                </a:gridCol>
              </a:tblGrid>
              <a:tr h="248057">
                <a:tc>
                  <a:txBody>
                    <a:bodyPr/>
                    <a:lstStyle/>
                    <a:p>
                      <a:pPr algn="just"/>
                      <a:r>
                        <a:rPr lang="ru-RU" sz="1000" dirty="0">
                          <a:effectLst/>
                          <a:latin typeface="Times New Roman" panose="02020603050405020304" pitchFamily="18" charset="0"/>
                          <a:cs typeface="Times New Roman" panose="02020603050405020304" pitchFamily="18" charset="0"/>
                        </a:rPr>
                        <a:t>Целевой индикатор</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just"/>
                      <a:r>
                        <a:rPr lang="ru-RU" sz="1000" dirty="0">
                          <a:effectLst/>
                          <a:latin typeface="Times New Roman" panose="02020603050405020304" pitchFamily="18" charset="0"/>
                          <a:cs typeface="Times New Roman" panose="02020603050405020304" pitchFamily="18" charset="0"/>
                        </a:rPr>
                        <a:t>Ед. изм.</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just"/>
                      <a:r>
                        <a:rPr lang="ru-RU" sz="1000" dirty="0">
                          <a:effectLst/>
                          <a:latin typeface="Times New Roman" panose="02020603050405020304" pitchFamily="18" charset="0"/>
                          <a:cs typeface="Times New Roman" panose="02020603050405020304" pitchFamily="18" charset="0"/>
                        </a:rPr>
                        <a:t>2024г. (план)</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just"/>
                      <a:r>
                        <a:rPr lang="ru-RU" sz="1000" dirty="0">
                          <a:effectLst/>
                          <a:latin typeface="Times New Roman" panose="02020603050405020304" pitchFamily="18" charset="0"/>
                          <a:cs typeface="Times New Roman" panose="02020603050405020304" pitchFamily="18" charset="0"/>
                        </a:rPr>
                        <a:t>2024г. (факт)</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just"/>
                      <a:r>
                        <a:rPr lang="ru-RU" sz="1000" dirty="0">
                          <a:effectLst/>
                          <a:latin typeface="Times New Roman" panose="02020603050405020304" pitchFamily="18" charset="0"/>
                          <a:cs typeface="Times New Roman" panose="02020603050405020304" pitchFamily="18" charset="0"/>
                        </a:rPr>
                        <a:t>% выполнения</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1440767828"/>
                  </a:ext>
                </a:extLst>
              </a:tr>
              <a:tr h="124029">
                <a:tc gridSpan="5">
                  <a:txBody>
                    <a:bodyPr/>
                    <a:lstStyle/>
                    <a:p>
                      <a:pPr algn="ctr"/>
                      <a:r>
                        <a:rPr lang="ru-RU" sz="1000" i="1" dirty="0">
                          <a:effectLst/>
                          <a:latin typeface="Times New Roman" panose="02020603050405020304" pitchFamily="18" charset="0"/>
                          <a:cs typeface="Times New Roman" panose="02020603050405020304" pitchFamily="18" charset="0"/>
                        </a:rPr>
                        <a:t>Подпрограмма «Развитие системы дошкольного образования»</a:t>
                      </a:r>
                      <a:endParaRPr lang="ru-RU" sz="1000"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901394947"/>
                  </a:ext>
                </a:extLst>
              </a:tr>
              <a:tr h="282522">
                <a:tc>
                  <a:txBody>
                    <a:bodyPr/>
                    <a:lstStyle/>
                    <a:p>
                      <a:pPr algn="just"/>
                      <a:r>
                        <a:rPr lang="ru-RU" sz="1000" b="0" dirty="0">
                          <a:effectLst/>
                          <a:latin typeface="Times New Roman" panose="02020603050405020304" pitchFamily="18" charset="0"/>
                          <a:cs typeface="Times New Roman" panose="02020603050405020304" pitchFamily="18" charset="0"/>
                        </a:rPr>
                        <a:t>1. Доступность дошкольного образования (доля детей от 1 года до 7 лет, охваченных дошкольным образованием к совокупной численности детей в возрасте от 1 года до 7 лет, стоящих на учёте для определения в дошкольные образовательные учреждения)</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50</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47</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94</a:t>
                      </a:r>
                    </a:p>
                  </a:txBody>
                  <a:tcPr marL="46511" marR="46511" marT="0" marB="0"/>
                </a:tc>
                <a:extLst>
                  <a:ext uri="{0D108BD9-81ED-4DB2-BD59-A6C34878D82A}">
                    <a16:rowId xmlns:a16="http://schemas.microsoft.com/office/drawing/2014/main" val="335243255"/>
                  </a:ext>
                </a:extLst>
              </a:tr>
              <a:tr h="113693">
                <a:tc gridSpan="5">
                  <a:txBody>
                    <a:bodyPr/>
                    <a:lstStyle/>
                    <a:p>
                      <a:pPr algn="ctr"/>
                      <a:r>
                        <a:rPr lang="ru-RU" sz="1000" b="1" i="1" dirty="0">
                          <a:effectLst/>
                          <a:latin typeface="Times New Roman" panose="02020603050405020304" pitchFamily="18" charset="0"/>
                          <a:cs typeface="Times New Roman" panose="02020603050405020304" pitchFamily="18" charset="0"/>
                        </a:rPr>
                        <a:t>Подпрограмма «Развитие общего образования»</a:t>
                      </a:r>
                      <a:endParaRPr lang="ru-RU" sz="1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1937264692"/>
                  </a:ext>
                </a:extLst>
              </a:tr>
              <a:tr h="316032">
                <a:tc>
                  <a:txBody>
                    <a:bodyPr/>
                    <a:lstStyle/>
                    <a:p>
                      <a:pPr algn="just"/>
                      <a:r>
                        <a:rPr lang="ru-RU" sz="1000" b="0" dirty="0">
                          <a:effectLst/>
                          <a:latin typeface="Times New Roman" panose="02020603050405020304" pitchFamily="18" charset="0"/>
                          <a:cs typeface="Times New Roman" panose="02020603050405020304" pitchFamily="18" charset="0"/>
                        </a:rPr>
                        <a:t>1. Удельный вес численности обучающихся общеобразовательных учреждений, обучающихся по новым ФГОС в современных условиях в общей численности обучающихся общеобразовательных учреждений</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46511" marR="46511" marT="0" marB="0"/>
                </a:tc>
                <a:extLst>
                  <a:ext uri="{0D108BD9-81ED-4DB2-BD59-A6C34878D82A}">
                    <a16:rowId xmlns:a16="http://schemas.microsoft.com/office/drawing/2014/main" val="2500391821"/>
                  </a:ext>
                </a:extLst>
              </a:tr>
              <a:tr h="226503">
                <a:tc>
                  <a:txBody>
                    <a:bodyPr/>
                    <a:lstStyle/>
                    <a:p>
                      <a:pPr algn="just"/>
                      <a:r>
                        <a:rPr lang="ru-RU" sz="1000" b="0" dirty="0">
                          <a:effectLst/>
                          <a:latin typeface="Times New Roman" panose="02020603050405020304" pitchFamily="18" charset="0"/>
                          <a:cs typeface="Times New Roman" panose="02020603050405020304" pitchFamily="18" charset="0"/>
                        </a:rPr>
                        <a:t>2. Доля сдавших ЕГЭ по русскому языку и математике без пересдачи среди участвующих в ЕГЭ по данным предметам.</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98</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98</a:t>
                      </a:r>
                    </a:p>
                  </a:txBody>
                  <a:tcPr marL="46511" marR="46511" marT="0" marB="0"/>
                </a:tc>
                <a:extLst>
                  <a:ext uri="{0D108BD9-81ED-4DB2-BD59-A6C34878D82A}">
                    <a16:rowId xmlns:a16="http://schemas.microsoft.com/office/drawing/2014/main" val="2654030802"/>
                  </a:ext>
                </a:extLst>
              </a:tr>
              <a:tr h="113693">
                <a:tc gridSpan="5">
                  <a:txBody>
                    <a:bodyPr/>
                    <a:lstStyle/>
                    <a:p>
                      <a:pPr algn="ctr"/>
                      <a:r>
                        <a:rPr lang="ru-RU" sz="1000" b="1" i="1" dirty="0">
                          <a:effectLst/>
                          <a:latin typeface="Times New Roman" panose="02020603050405020304" pitchFamily="18" charset="0"/>
                          <a:cs typeface="Times New Roman" panose="02020603050405020304" pitchFamily="18" charset="0"/>
                        </a:rPr>
                        <a:t>Подпрограмма «Дополнительное образование и воспитание детей»</a:t>
                      </a:r>
                      <a:endParaRPr lang="ru-RU" sz="1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631558098"/>
                  </a:ext>
                </a:extLst>
              </a:tr>
              <a:tr h="258660">
                <a:tc>
                  <a:txBody>
                    <a:bodyPr/>
                    <a:lstStyle/>
                    <a:p>
                      <a:pPr algn="just"/>
                      <a:r>
                        <a:rPr lang="ru-RU" sz="1000" b="0" dirty="0">
                          <a:effectLst/>
                          <a:latin typeface="Times New Roman" panose="02020603050405020304" pitchFamily="18" charset="0"/>
                          <a:cs typeface="Times New Roman" panose="02020603050405020304" pitchFamily="18" charset="0"/>
                        </a:rPr>
                        <a:t>1. Доля детей, охваченных образовательными программами дополнительного образования детей, в общей численности детей в возрасте 5 - 17 лет (включительно)</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93</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68</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73</a:t>
                      </a:r>
                    </a:p>
                  </a:txBody>
                  <a:tcPr marL="46511" marR="46511" marT="0" marB="0"/>
                </a:tc>
                <a:extLst>
                  <a:ext uri="{0D108BD9-81ED-4DB2-BD59-A6C34878D82A}">
                    <a16:rowId xmlns:a16="http://schemas.microsoft.com/office/drawing/2014/main" val="2949025682"/>
                  </a:ext>
                </a:extLst>
              </a:tr>
              <a:tr h="113693">
                <a:tc gridSpan="5">
                  <a:txBody>
                    <a:bodyPr/>
                    <a:lstStyle/>
                    <a:p>
                      <a:pPr algn="ctr"/>
                      <a:r>
                        <a:rPr lang="ru-RU" sz="1000" b="1" i="1" dirty="0">
                          <a:effectLst/>
                          <a:latin typeface="Times New Roman" panose="02020603050405020304" pitchFamily="18" charset="0"/>
                          <a:cs typeface="Times New Roman" panose="02020603050405020304" pitchFamily="18" charset="0"/>
                        </a:rPr>
                        <a:t>Подпрограмма «Организация отдыха, оздоровления и занятости детей и молодежи»</a:t>
                      </a:r>
                      <a:endParaRPr lang="ru-RU" sz="1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1299383651"/>
                  </a:ext>
                </a:extLst>
              </a:tr>
              <a:tr h="271244">
                <a:tc>
                  <a:txBody>
                    <a:bodyPr/>
                    <a:lstStyle/>
                    <a:p>
                      <a:pPr algn="just"/>
                      <a:r>
                        <a:rPr lang="ru-RU" sz="1000" b="0" dirty="0">
                          <a:effectLst/>
                          <a:latin typeface="Times New Roman" panose="02020603050405020304" pitchFamily="18" charset="0"/>
                          <a:cs typeface="Times New Roman" panose="02020603050405020304" pitchFamily="18" charset="0"/>
                        </a:rPr>
                        <a:t>1.Доля детей, охваченных организованным отдыхом и оздоровлением в общей численности детей в общеобразовательных учреждениях.</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55</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66</a:t>
                      </a:r>
                    </a:p>
                  </a:txBody>
                  <a:tcPr marL="46511" marR="46511" marT="0" marB="0"/>
                </a:tc>
                <a:tc>
                  <a:txBody>
                    <a:bodyPr/>
                    <a:lstStyle/>
                    <a:p>
                      <a:pPr algn="ctr"/>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120</a:t>
                      </a:r>
                    </a:p>
                  </a:txBody>
                  <a:tcPr marL="46511" marR="46511" marT="0" marB="0"/>
                </a:tc>
                <a:extLst>
                  <a:ext uri="{0D108BD9-81ED-4DB2-BD59-A6C34878D82A}">
                    <a16:rowId xmlns:a16="http://schemas.microsoft.com/office/drawing/2014/main" val="3563579220"/>
                  </a:ext>
                </a:extLst>
              </a:tr>
              <a:tr h="113693">
                <a:tc gridSpan="5">
                  <a:txBody>
                    <a:bodyPr/>
                    <a:lstStyle/>
                    <a:p>
                      <a:pPr algn="ctr"/>
                      <a:r>
                        <a:rPr lang="ru-RU" sz="1000" b="1" i="1" dirty="0">
                          <a:effectLst/>
                          <a:latin typeface="Times New Roman" panose="02020603050405020304" pitchFamily="18" charset="0"/>
                          <a:cs typeface="Times New Roman" panose="02020603050405020304" pitchFamily="18" charset="0"/>
                        </a:rPr>
                        <a:t>Подпрограмма «Школьное питание»</a:t>
                      </a:r>
                      <a:endParaRPr lang="ru-RU" sz="1000" b="1" i="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2352313276"/>
                  </a:ext>
                </a:extLst>
              </a:tr>
              <a:tr h="341079">
                <a:tc>
                  <a:txBody>
                    <a:bodyPr/>
                    <a:lstStyle/>
                    <a:p>
                      <a:pPr algn="just"/>
                      <a:r>
                        <a:rPr lang="ru-RU" sz="1000" b="0" dirty="0">
                          <a:effectLst/>
                          <a:latin typeface="Times New Roman" panose="02020603050405020304" pitchFamily="18" charset="0"/>
                          <a:cs typeface="Times New Roman" panose="02020603050405020304" pitchFamily="18" charset="0"/>
                        </a:rPr>
                        <a:t>1. Доля детей, охваченных горячим питанием, в общей численности детей в общеобразовательных учреждениях. </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95</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64</a:t>
                      </a:r>
                      <a:r>
                        <a:rPr lang="en-US" sz="1000" b="0" dirty="0">
                          <a:effectLst/>
                          <a:latin typeface="Times New Roman" panose="02020603050405020304" pitchFamily="18" charset="0"/>
                          <a:cs typeface="Times New Roman" panose="02020603050405020304" pitchFamily="18" charset="0"/>
                        </a:rPr>
                        <a:t> </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tc>
                  <a:txBody>
                    <a:bodyPr/>
                    <a:lstStyle/>
                    <a:p>
                      <a:pPr algn="ctr"/>
                      <a:r>
                        <a:rPr lang="ru-RU" sz="1000" b="0" dirty="0">
                          <a:effectLst/>
                          <a:latin typeface="Times New Roman" panose="02020603050405020304" pitchFamily="18" charset="0"/>
                          <a:cs typeface="Times New Roman" panose="02020603050405020304" pitchFamily="18" charset="0"/>
                        </a:rPr>
                        <a:t>67</a:t>
                      </a:r>
                      <a:r>
                        <a:rPr lang="en-US" sz="1000" b="0" dirty="0">
                          <a:effectLst/>
                          <a:latin typeface="Times New Roman" panose="02020603050405020304" pitchFamily="18" charset="0"/>
                          <a:cs typeface="Times New Roman" panose="02020603050405020304" pitchFamily="18" charset="0"/>
                        </a:rPr>
                        <a:t> </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6511" marR="46511" marT="0" marB="0"/>
                </a:tc>
                <a:extLst>
                  <a:ext uri="{0D108BD9-81ED-4DB2-BD59-A6C34878D82A}">
                    <a16:rowId xmlns:a16="http://schemas.microsoft.com/office/drawing/2014/main" val="2602225389"/>
                  </a:ext>
                </a:extLst>
              </a:tr>
            </a:tbl>
          </a:graphicData>
        </a:graphic>
      </p:graphicFrame>
    </p:spTree>
    <p:extLst>
      <p:ext uri="{BB962C8B-B14F-4D97-AF65-F5344CB8AC3E}">
        <p14:creationId xmlns:p14="http://schemas.microsoft.com/office/powerpoint/2010/main" val="1288504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FAC6F30E-1ECF-6978-BC86-D9C241C9FEDD}"/>
              </a:ext>
            </a:extLst>
          </p:cNvPr>
          <p:cNvPicPr>
            <a:picLocks noChangeAspect="1"/>
          </p:cNvPicPr>
          <p:nvPr/>
        </p:nvPicPr>
        <p:blipFill>
          <a:blip r:embed="rId2"/>
          <a:stretch>
            <a:fillRect/>
          </a:stretch>
        </p:blipFill>
        <p:spPr>
          <a:xfrm>
            <a:off x="0" y="0"/>
            <a:ext cx="12192000" cy="6857999"/>
          </a:xfrm>
          <a:prstGeom prst="rect">
            <a:avLst/>
          </a:prstGeom>
        </p:spPr>
      </p:pic>
      <p:sp>
        <p:nvSpPr>
          <p:cNvPr id="7" name="TextBox 6">
            <a:extLst>
              <a:ext uri="{FF2B5EF4-FFF2-40B4-BE49-F238E27FC236}">
                <a16:creationId xmlns:a16="http://schemas.microsoft.com/office/drawing/2014/main" id="{0F7A51B3-09CB-74A8-B2F1-73E91C6C8189}"/>
              </a:ext>
            </a:extLst>
          </p:cNvPr>
          <p:cNvSpPr txBox="1"/>
          <p:nvPr/>
        </p:nvSpPr>
        <p:spPr>
          <a:xfrm>
            <a:off x="1724729" y="109437"/>
            <a:ext cx="9118833" cy="276999"/>
          </a:xfrm>
          <a:prstGeom prst="rect">
            <a:avLst/>
          </a:prstGeom>
          <a:noFill/>
        </p:spPr>
        <p:txBody>
          <a:bodyPr wrap="square">
            <a:spAutoFit/>
          </a:bodyPr>
          <a:lstStyle/>
          <a:p>
            <a:pPr algn="ctr"/>
            <a:r>
              <a:rPr lang="ru-RU" sz="1200" b="1" dirty="0">
                <a:solidFill>
                  <a:srgbClr val="FC0CE5"/>
                </a:solidFill>
                <a:latin typeface="Times New Roman" panose="02020603050405020304" pitchFamily="18" charset="0"/>
                <a:cs typeface="Times New Roman" panose="02020603050405020304" pitchFamily="18" charset="0"/>
              </a:rPr>
              <a:t>Муниципальная программа «Развитие молодежной политики и патриотического воспитания граждан» на 2020 – 2024годы</a:t>
            </a:r>
          </a:p>
        </p:txBody>
      </p:sp>
      <p:pic>
        <p:nvPicPr>
          <p:cNvPr id="2" name="Рисунок 1">
            <a:extLst>
              <a:ext uri="{FF2B5EF4-FFF2-40B4-BE49-F238E27FC236}">
                <a16:creationId xmlns:a16="http://schemas.microsoft.com/office/drawing/2014/main" id="{2FA87738-3DB7-19B0-5C25-2821CF844905}"/>
              </a:ext>
            </a:extLst>
          </p:cNvPr>
          <p:cNvPicPr>
            <a:picLocks noChangeAspect="1"/>
          </p:cNvPicPr>
          <p:nvPr/>
        </p:nvPicPr>
        <p:blipFill>
          <a:blip r:embed="rId3"/>
          <a:stretch>
            <a:fillRect/>
          </a:stretch>
        </p:blipFill>
        <p:spPr>
          <a:xfrm>
            <a:off x="164723" y="495873"/>
            <a:ext cx="2016415" cy="1477326"/>
          </a:xfrm>
          <a:prstGeom prst="rect">
            <a:avLst/>
          </a:prstGeom>
        </p:spPr>
      </p:pic>
      <p:pic>
        <p:nvPicPr>
          <p:cNvPr id="3" name="Рисунок 2">
            <a:extLst>
              <a:ext uri="{FF2B5EF4-FFF2-40B4-BE49-F238E27FC236}">
                <a16:creationId xmlns:a16="http://schemas.microsoft.com/office/drawing/2014/main" id="{4224ED8C-5FDF-95A8-8FDF-E99487F3A264}"/>
              </a:ext>
            </a:extLst>
          </p:cNvPr>
          <p:cNvPicPr>
            <a:picLocks noChangeAspect="1"/>
          </p:cNvPicPr>
          <p:nvPr/>
        </p:nvPicPr>
        <p:blipFill>
          <a:blip r:embed="rId4"/>
          <a:stretch>
            <a:fillRect/>
          </a:stretch>
        </p:blipFill>
        <p:spPr>
          <a:xfrm>
            <a:off x="9847971" y="495871"/>
            <a:ext cx="1732025" cy="1477328"/>
          </a:xfrm>
          <a:prstGeom prst="rect">
            <a:avLst/>
          </a:prstGeom>
        </p:spPr>
      </p:pic>
      <p:grpSp>
        <p:nvGrpSpPr>
          <p:cNvPr id="4" name="Группа 3">
            <a:extLst>
              <a:ext uri="{FF2B5EF4-FFF2-40B4-BE49-F238E27FC236}">
                <a16:creationId xmlns:a16="http://schemas.microsoft.com/office/drawing/2014/main" id="{AD42A5AD-8420-41A1-85BE-D0E38C701FB3}"/>
              </a:ext>
            </a:extLst>
          </p:cNvPr>
          <p:cNvGrpSpPr/>
          <p:nvPr/>
        </p:nvGrpSpPr>
        <p:grpSpPr>
          <a:xfrm>
            <a:off x="2263500" y="495872"/>
            <a:ext cx="1322921" cy="1477327"/>
            <a:chOff x="89024" y="1244025"/>
            <a:chExt cx="1322921" cy="1520475"/>
          </a:xfrm>
        </p:grpSpPr>
        <p:sp>
          <p:nvSpPr>
            <p:cNvPr id="5" name="Прямоугольник: скругленные верхние углы 4">
              <a:extLst>
                <a:ext uri="{FF2B5EF4-FFF2-40B4-BE49-F238E27FC236}">
                  <a16:creationId xmlns:a16="http://schemas.microsoft.com/office/drawing/2014/main" id="{B001E784-D2BB-316A-314F-A41A33A0F0C5}"/>
                </a:ext>
              </a:extLst>
            </p:cNvPr>
            <p:cNvSpPr/>
            <p:nvPr/>
          </p:nvSpPr>
          <p:spPr>
            <a:xfrm rot="10800000">
              <a:off x="89024" y="1244025"/>
              <a:ext cx="1322921" cy="1520475"/>
            </a:xfrm>
            <a:prstGeom prst="round2SameRect">
              <a:avLst>
                <a:gd name="adj1" fmla="val 10500"/>
                <a:gd name="adj2" fmla="val 0"/>
              </a:avLst>
            </a:prstGeom>
            <a:solidFill>
              <a:srgbClr val="10E7F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Прямоугольник: скругленные верхние углы 4">
              <a:extLst>
                <a:ext uri="{FF2B5EF4-FFF2-40B4-BE49-F238E27FC236}">
                  <a16:creationId xmlns:a16="http://schemas.microsoft.com/office/drawing/2014/main" id="{3B720FA0-44CD-1348-B55D-E6FBB8E836A6}"/>
                </a:ext>
              </a:extLst>
            </p:cNvPr>
            <p:cNvSpPr txBox="1"/>
            <p:nvPr/>
          </p:nvSpPr>
          <p:spPr>
            <a:xfrm rot="21600000">
              <a:off x="129708" y="1244025"/>
              <a:ext cx="1241553" cy="14797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«Патриотическое воспитание»</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178300руб.</a:t>
              </a:r>
            </a:p>
          </p:txBody>
        </p:sp>
      </p:grpSp>
      <p:grpSp>
        <p:nvGrpSpPr>
          <p:cNvPr id="9" name="Группа 8">
            <a:extLst>
              <a:ext uri="{FF2B5EF4-FFF2-40B4-BE49-F238E27FC236}">
                <a16:creationId xmlns:a16="http://schemas.microsoft.com/office/drawing/2014/main" id="{639AD283-6710-1625-FC8D-09090AAFF83B}"/>
              </a:ext>
            </a:extLst>
          </p:cNvPr>
          <p:cNvGrpSpPr/>
          <p:nvPr/>
        </p:nvGrpSpPr>
        <p:grpSpPr>
          <a:xfrm>
            <a:off x="8605581" y="495872"/>
            <a:ext cx="1037692" cy="1477327"/>
            <a:chOff x="1544238" y="1244025"/>
            <a:chExt cx="1322921" cy="1520475"/>
          </a:xfrm>
        </p:grpSpPr>
        <p:sp>
          <p:nvSpPr>
            <p:cNvPr id="10" name="Прямоугольник: скругленные верхние углы 9">
              <a:extLst>
                <a:ext uri="{FF2B5EF4-FFF2-40B4-BE49-F238E27FC236}">
                  <a16:creationId xmlns:a16="http://schemas.microsoft.com/office/drawing/2014/main" id="{E1D76CE5-9C97-D51E-A662-4F4B8059C172}"/>
                </a:ext>
              </a:extLst>
            </p:cNvPr>
            <p:cNvSpPr/>
            <p:nvPr/>
          </p:nvSpPr>
          <p:spPr>
            <a:xfrm rot="10800000">
              <a:off x="1544238" y="1244025"/>
              <a:ext cx="1322921" cy="1520475"/>
            </a:xfrm>
            <a:prstGeom prst="round2SameRect">
              <a:avLst>
                <a:gd name="adj1" fmla="val 10500"/>
                <a:gd name="adj2" fmla="val 0"/>
              </a:avLst>
            </a:prstGeom>
            <a:solidFill>
              <a:srgbClr val="10E7F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Прямоугольник: скругленные верхние углы 4">
              <a:extLst>
                <a:ext uri="{FF2B5EF4-FFF2-40B4-BE49-F238E27FC236}">
                  <a16:creationId xmlns:a16="http://schemas.microsoft.com/office/drawing/2014/main" id="{9A29B60E-B744-5F11-DFF0-1C3FDF73E73B}"/>
                </a:ext>
              </a:extLst>
            </p:cNvPr>
            <p:cNvSpPr txBox="1"/>
            <p:nvPr/>
          </p:nvSpPr>
          <p:spPr>
            <a:xfrm>
              <a:off x="1584922" y="1244025"/>
              <a:ext cx="1241553" cy="14797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«Молодежь»</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400000 руб.</a:t>
              </a:r>
            </a:p>
          </p:txBody>
        </p:sp>
      </p:grpSp>
      <p:sp>
        <p:nvSpPr>
          <p:cNvPr id="12" name="TextBox 11">
            <a:extLst>
              <a:ext uri="{FF2B5EF4-FFF2-40B4-BE49-F238E27FC236}">
                <a16:creationId xmlns:a16="http://schemas.microsoft.com/office/drawing/2014/main" id="{5BFA95B1-59EA-354C-1644-F6CBFE2CA5CB}"/>
              </a:ext>
            </a:extLst>
          </p:cNvPr>
          <p:cNvSpPr txBox="1"/>
          <p:nvPr/>
        </p:nvSpPr>
        <p:spPr>
          <a:xfrm>
            <a:off x="3610871" y="552756"/>
            <a:ext cx="4807367"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Основные мероприятия, профинансированные в 2024г:</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ru-RU" sz="1000" dirty="0">
                <a:solidFill>
                  <a:prstClr val="black"/>
                </a:solidFill>
                <a:latin typeface="Times New Roman" panose="02020603050405020304" pitchFamily="18" charset="0"/>
                <a:cs typeface="Times New Roman" panose="02020603050405020304" pitchFamily="18" charset="0"/>
              </a:rPr>
              <a:t>мероприятия по патриотическому воспитанию (</a:t>
            </a:r>
            <a:r>
              <a:rPr lang="ru-RU" sz="1000" dirty="0">
                <a:effectLst/>
                <a:latin typeface="Times New Roman" panose="02020603050405020304" pitchFamily="18" charset="0"/>
                <a:ea typeface="SimSun" panose="02010600030101010101" pitchFamily="2" charset="-122"/>
              </a:rPr>
              <a:t>проведен круглый стол с районным советом ветеранов войны, труда, вооружённых сил и правоохранительных органов,</a:t>
            </a:r>
            <a:r>
              <a:rPr lang="ru-RU" sz="1000" dirty="0">
                <a:effectLst/>
                <a:latin typeface="Times New Roman" panose="02020603050405020304" pitchFamily="18" charset="0"/>
                <a:ea typeface="Times New Roman" panose="02020603050405020304" pitchFamily="18" charset="0"/>
              </a:rPr>
              <a:t> оплата услуг по организации питания </a:t>
            </a:r>
            <a:r>
              <a:rPr lang="ru-RU" sz="1000" dirty="0">
                <a:solidFill>
                  <a:srgbClr val="000000"/>
                </a:solidFill>
                <a:effectLst/>
                <a:latin typeface="Times New Roman" panose="02020603050405020304" pitchFamily="18" charset="0"/>
                <a:ea typeface="Times New Roman" panose="02020603050405020304" pitchFamily="18" charset="0"/>
              </a:rPr>
              <a:t>детей - участников игры «Зарница 2.0», изготовление стендов и баннеров, приобретение подарочных наборов);</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000" b="0" i="0" u="none" strike="noStrike" kern="1200" cap="none" spc="0" normalizeH="0" baseline="0" noProof="0" dirty="0">
                <a:ln>
                  <a:noFill/>
                </a:ln>
                <a:solidFill>
                  <a:srgbClr val="000000"/>
                </a:solidFill>
                <a:uLnTx/>
                <a:uFillTx/>
                <a:latin typeface="Times New Roman" panose="02020603050405020304" pitchFamily="18" charset="0"/>
                <a:cs typeface="Times New Roman" panose="02020603050405020304" pitchFamily="18" charset="0"/>
              </a:rPr>
              <a:t>Молодежь (п</a:t>
            </a:r>
            <a:r>
              <a:rPr lang="ru-RU" sz="1000" dirty="0" err="1">
                <a:effectLst/>
                <a:latin typeface="Times New Roman" panose="02020603050405020304" pitchFamily="18" charset="0"/>
                <a:ea typeface="Times New Roman" panose="02020603050405020304" pitchFamily="18" charset="0"/>
              </a:rPr>
              <a:t>роведено</a:t>
            </a:r>
            <a:r>
              <a:rPr lang="ru-RU" sz="1000" dirty="0">
                <a:effectLst/>
                <a:latin typeface="Times New Roman" panose="02020603050405020304" pitchFamily="18" charset="0"/>
                <a:ea typeface="Times New Roman" panose="02020603050405020304" pitchFamily="18" charset="0"/>
              </a:rPr>
              <a:t> Лазерное шоу на 9 мая, Квест -игра "Путешествие во времени", День России, конкурс дума "чистая среда", приобретены подарочные наборы и внесен оргвзнос за участие коллектива «Уссурийские звездочки»</a:t>
            </a:r>
            <a:endPar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13" name="Таблица 14">
            <a:extLst>
              <a:ext uri="{FF2B5EF4-FFF2-40B4-BE49-F238E27FC236}">
                <a16:creationId xmlns:a16="http://schemas.microsoft.com/office/drawing/2014/main" id="{F7655093-1CA0-BCD5-633C-9D7DAF2FB71D}"/>
              </a:ext>
            </a:extLst>
          </p:cNvPr>
          <p:cNvGraphicFramePr>
            <a:graphicFrameLocks noGrp="1"/>
          </p:cNvGraphicFramePr>
          <p:nvPr>
            <p:extLst>
              <p:ext uri="{D42A27DB-BD31-4B8C-83A1-F6EECF244321}">
                <p14:modId xmlns:p14="http://schemas.microsoft.com/office/powerpoint/2010/main" val="353295700"/>
              </p:ext>
            </p:extLst>
          </p:nvPr>
        </p:nvGraphicFramePr>
        <p:xfrm>
          <a:off x="164723" y="2207197"/>
          <a:ext cx="11646976" cy="1933198"/>
        </p:xfrm>
        <a:graphic>
          <a:graphicData uri="http://schemas.openxmlformats.org/drawingml/2006/table">
            <a:tbl>
              <a:tblPr firstRow="1" bandRow="1">
                <a:tableStyleId>{8A107856-5554-42FB-B03E-39F5DBC370BA}</a:tableStyleId>
              </a:tblPr>
              <a:tblGrid>
                <a:gridCol w="7611113">
                  <a:extLst>
                    <a:ext uri="{9D8B030D-6E8A-4147-A177-3AD203B41FA5}">
                      <a16:colId xmlns:a16="http://schemas.microsoft.com/office/drawing/2014/main" val="1338889454"/>
                    </a:ext>
                  </a:extLst>
                </a:gridCol>
                <a:gridCol w="756725">
                  <a:extLst>
                    <a:ext uri="{9D8B030D-6E8A-4147-A177-3AD203B41FA5}">
                      <a16:colId xmlns:a16="http://schemas.microsoft.com/office/drawing/2014/main" val="1492176048"/>
                    </a:ext>
                  </a:extLst>
                </a:gridCol>
                <a:gridCol w="976064">
                  <a:extLst>
                    <a:ext uri="{9D8B030D-6E8A-4147-A177-3AD203B41FA5}">
                      <a16:colId xmlns:a16="http://schemas.microsoft.com/office/drawing/2014/main" val="3060010100"/>
                    </a:ext>
                  </a:extLst>
                </a:gridCol>
                <a:gridCol w="1027947">
                  <a:extLst>
                    <a:ext uri="{9D8B030D-6E8A-4147-A177-3AD203B41FA5}">
                      <a16:colId xmlns:a16="http://schemas.microsoft.com/office/drawing/2014/main" val="444382350"/>
                    </a:ext>
                  </a:extLst>
                </a:gridCol>
                <a:gridCol w="1275127">
                  <a:extLst>
                    <a:ext uri="{9D8B030D-6E8A-4147-A177-3AD203B41FA5}">
                      <a16:colId xmlns:a16="http://schemas.microsoft.com/office/drawing/2014/main" val="3898747783"/>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263424">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Подпрограмма «Патриотическое воспитание граждан»</a:t>
                      </a:r>
                      <a:endParaRPr lang="ru-RU" sz="1000" b="1" i="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21956815"/>
                  </a:ext>
                </a:extLst>
              </a:tr>
              <a:tr h="242126">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cs typeface="Times New Roman" panose="02020603050405020304" pitchFamily="18" charset="0"/>
                        </a:rPr>
                        <a:t> Количество культурно-массовых мероприятий, направленных на военно-патриотическое, гражданское, краеведческое воспитание</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1276</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10633,3</a:t>
                      </a:r>
                    </a:p>
                  </a:txBody>
                  <a:tcPr marL="68580" marR="68580" marT="0" marB="0"/>
                </a:tc>
                <a:extLst>
                  <a:ext uri="{0D108BD9-81ED-4DB2-BD59-A6C34878D82A}">
                    <a16:rowId xmlns:a16="http://schemas.microsoft.com/office/drawing/2014/main" val="2102022200"/>
                  </a:ext>
                </a:extLst>
              </a:tr>
              <a:tr h="243281">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публикаций и иных материалов по военно-патриотическому воспитанию населения,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23</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287,5</a:t>
                      </a:r>
                    </a:p>
                  </a:txBody>
                  <a:tcPr marL="68580" marR="68580" marT="0" marB="0"/>
                </a:tc>
                <a:extLst>
                  <a:ext uri="{0D108BD9-81ED-4DB2-BD59-A6C34878D82A}">
                    <a16:rowId xmlns:a16="http://schemas.microsoft.com/office/drawing/2014/main" val="3489912661"/>
                  </a:ext>
                </a:extLst>
              </a:tr>
              <a:tr h="149208">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Подпрограмма «Молодежь»</a:t>
                      </a:r>
                      <a:endParaRPr lang="ru-RU" sz="1000" b="1" i="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78247692"/>
                  </a:ext>
                </a:extLst>
              </a:tr>
              <a:tr h="232641">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молодежи, принимающей участие в обучающих мероприятиях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79</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124</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157</a:t>
                      </a:r>
                    </a:p>
                  </a:txBody>
                  <a:tcPr marL="68580" marR="68580" marT="0" marB="0"/>
                </a:tc>
                <a:extLst>
                  <a:ext uri="{0D108BD9-81ED-4DB2-BD59-A6C34878D82A}">
                    <a16:rowId xmlns:a16="http://schemas.microsoft.com/office/drawing/2014/main" val="3775623061"/>
                  </a:ext>
                </a:extLst>
              </a:tr>
              <a:tr h="37084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Доля  молодежи, охваченной социально-значимыми мероприятиями, к общему числу молодежи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16,9</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24,3</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143,8</a:t>
                      </a:r>
                    </a:p>
                  </a:txBody>
                  <a:tcPr marL="68580" marR="68580" marT="0" marB="0"/>
                </a:tc>
                <a:extLst>
                  <a:ext uri="{0D108BD9-81ED-4DB2-BD59-A6C34878D82A}">
                    <a16:rowId xmlns:a16="http://schemas.microsoft.com/office/drawing/2014/main" val="3118113396"/>
                  </a:ext>
                </a:extLst>
              </a:tr>
            </a:tbl>
          </a:graphicData>
        </a:graphic>
      </p:graphicFrame>
      <p:pic>
        <p:nvPicPr>
          <p:cNvPr id="14" name="Рисунок 13">
            <a:extLst>
              <a:ext uri="{FF2B5EF4-FFF2-40B4-BE49-F238E27FC236}">
                <a16:creationId xmlns:a16="http://schemas.microsoft.com/office/drawing/2014/main" id="{20CDAB92-8C34-D02C-E22B-C6D8303BAA29}"/>
              </a:ext>
            </a:extLst>
          </p:cNvPr>
          <p:cNvPicPr>
            <a:picLocks noChangeAspect="1"/>
          </p:cNvPicPr>
          <p:nvPr/>
        </p:nvPicPr>
        <p:blipFill>
          <a:blip r:embed="rId5"/>
          <a:stretch>
            <a:fillRect/>
          </a:stretch>
        </p:blipFill>
        <p:spPr>
          <a:xfrm>
            <a:off x="204967" y="4220575"/>
            <a:ext cx="1278622" cy="1278622"/>
          </a:xfrm>
          <a:prstGeom prst="rect">
            <a:avLst/>
          </a:prstGeom>
        </p:spPr>
      </p:pic>
      <p:sp>
        <p:nvSpPr>
          <p:cNvPr id="15" name="TextBox 14">
            <a:extLst>
              <a:ext uri="{FF2B5EF4-FFF2-40B4-BE49-F238E27FC236}">
                <a16:creationId xmlns:a16="http://schemas.microsoft.com/office/drawing/2014/main" id="{2685C154-078C-F3A8-00C7-0E0B7546CF0A}"/>
              </a:ext>
            </a:extLst>
          </p:cNvPr>
          <p:cNvSpPr txBox="1"/>
          <p:nvPr/>
        </p:nvSpPr>
        <p:spPr>
          <a:xfrm>
            <a:off x="1724729" y="4140395"/>
            <a:ext cx="7972425" cy="276999"/>
          </a:xfrm>
          <a:prstGeom prst="rect">
            <a:avLst/>
          </a:prstGeom>
          <a:noFill/>
        </p:spPr>
        <p:txBody>
          <a:bodyPr wrap="square">
            <a:spAutoFit/>
          </a:bodyPr>
          <a:lstStyle/>
          <a:p>
            <a:pPr algn="ctr"/>
            <a:r>
              <a:rPr lang="ru-RU" sz="1200" b="1" dirty="0">
                <a:solidFill>
                  <a:srgbClr val="FC0CE5"/>
                </a:solidFill>
                <a:latin typeface="Times New Roman" panose="02020603050405020304" pitchFamily="18" charset="0"/>
                <a:cs typeface="Times New Roman" panose="02020603050405020304" pitchFamily="18" charset="0"/>
              </a:rPr>
              <a:t>Муниципальная программа «Обеспечение жильем молодых семей» на 2020 – 2024годы</a:t>
            </a:r>
          </a:p>
        </p:txBody>
      </p:sp>
      <p:sp>
        <p:nvSpPr>
          <p:cNvPr id="16" name="TextBox 15">
            <a:extLst>
              <a:ext uri="{FF2B5EF4-FFF2-40B4-BE49-F238E27FC236}">
                <a16:creationId xmlns:a16="http://schemas.microsoft.com/office/drawing/2014/main" id="{ABEFEF89-541E-A9BF-C86B-509E86F365CB}"/>
              </a:ext>
            </a:extLst>
          </p:cNvPr>
          <p:cNvSpPr txBox="1"/>
          <p:nvPr/>
        </p:nvSpPr>
        <p:spPr>
          <a:xfrm>
            <a:off x="1478117" y="4374392"/>
            <a:ext cx="10333582" cy="400110"/>
          </a:xfrm>
          <a:prstGeom prst="rect">
            <a:avLst/>
          </a:prstGeom>
          <a:noFill/>
        </p:spPr>
        <p:txBody>
          <a:bodyPr wrap="square">
            <a:spAutoFit/>
          </a:bodyPr>
          <a:lstStyle/>
          <a:p>
            <a:r>
              <a:rPr lang="ru-RU" sz="1000" dirty="0">
                <a:solidFill>
                  <a:srgbClr val="000000"/>
                </a:solidFill>
                <a:latin typeface="Times New Roman" panose="02020603050405020304" pitchFamily="18" charset="0"/>
              </a:rPr>
              <a:t>Основное мероприятие: обеспечение жильем молодых семей– участников программы. В 2024г социальные выплаты на приобретение жилья получили 5 семей на сумму – 8777160 руб. Квартиры приобретены в </a:t>
            </a:r>
            <a:r>
              <a:rPr lang="ru-RU" sz="1000" dirty="0" err="1">
                <a:solidFill>
                  <a:srgbClr val="000000"/>
                </a:solidFill>
                <a:latin typeface="Times New Roman" panose="02020603050405020304" pitchFamily="18" charset="0"/>
              </a:rPr>
              <a:t>с.Анучино</a:t>
            </a:r>
            <a:r>
              <a:rPr lang="ru-RU" sz="1000" dirty="0">
                <a:solidFill>
                  <a:srgbClr val="000000"/>
                </a:solidFill>
                <a:latin typeface="Times New Roman" panose="02020603050405020304" pitchFamily="18" charset="0"/>
              </a:rPr>
              <a:t>.</a:t>
            </a:r>
            <a:endParaRPr lang="ru-RU" sz="1100" dirty="0"/>
          </a:p>
        </p:txBody>
      </p:sp>
      <p:graphicFrame>
        <p:nvGraphicFramePr>
          <p:cNvPr id="17" name="Таблица 14">
            <a:extLst>
              <a:ext uri="{FF2B5EF4-FFF2-40B4-BE49-F238E27FC236}">
                <a16:creationId xmlns:a16="http://schemas.microsoft.com/office/drawing/2014/main" id="{2F2AE3CE-66BF-C2C9-75D1-6A2AE4EA7B35}"/>
              </a:ext>
            </a:extLst>
          </p:cNvPr>
          <p:cNvGraphicFramePr>
            <a:graphicFrameLocks noGrp="1"/>
          </p:cNvGraphicFramePr>
          <p:nvPr>
            <p:extLst>
              <p:ext uri="{D42A27DB-BD31-4B8C-83A1-F6EECF244321}">
                <p14:modId xmlns:p14="http://schemas.microsoft.com/office/powerpoint/2010/main" val="2226743288"/>
              </p:ext>
            </p:extLst>
          </p:nvPr>
        </p:nvGraphicFramePr>
        <p:xfrm>
          <a:off x="1538832" y="4901537"/>
          <a:ext cx="10272867" cy="561213"/>
        </p:xfrm>
        <a:graphic>
          <a:graphicData uri="http://schemas.openxmlformats.org/drawingml/2006/table">
            <a:tbl>
              <a:tblPr firstRow="1" bandRow="1">
                <a:tableStyleId>{16D9F66E-5EB9-4882-86FB-DCBF35E3C3E4}</a:tableStyleId>
              </a:tblPr>
              <a:tblGrid>
                <a:gridCol w="5228208">
                  <a:extLst>
                    <a:ext uri="{9D8B030D-6E8A-4147-A177-3AD203B41FA5}">
                      <a16:colId xmlns:a16="http://schemas.microsoft.com/office/drawing/2014/main" val="1338889454"/>
                    </a:ext>
                  </a:extLst>
                </a:gridCol>
                <a:gridCol w="751412">
                  <a:extLst>
                    <a:ext uri="{9D8B030D-6E8A-4147-A177-3AD203B41FA5}">
                      <a16:colId xmlns:a16="http://schemas.microsoft.com/office/drawing/2014/main" val="2105377302"/>
                    </a:ext>
                  </a:extLst>
                </a:gridCol>
                <a:gridCol w="1127118">
                  <a:extLst>
                    <a:ext uri="{9D8B030D-6E8A-4147-A177-3AD203B41FA5}">
                      <a16:colId xmlns:a16="http://schemas.microsoft.com/office/drawing/2014/main" val="3713090237"/>
                    </a:ext>
                  </a:extLst>
                </a:gridCol>
                <a:gridCol w="1145903">
                  <a:extLst>
                    <a:ext uri="{9D8B030D-6E8A-4147-A177-3AD203B41FA5}">
                      <a16:colId xmlns:a16="http://schemas.microsoft.com/office/drawing/2014/main" val="1625200990"/>
                    </a:ext>
                  </a:extLst>
                </a:gridCol>
                <a:gridCol w="2020226">
                  <a:extLst>
                    <a:ext uri="{9D8B030D-6E8A-4147-A177-3AD203B41FA5}">
                      <a16:colId xmlns:a16="http://schemas.microsoft.com/office/drawing/2014/main" val="3474944919"/>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2023г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213591">
                <a:tc>
                  <a:txBody>
                    <a:bodyPr/>
                    <a:lstStyle/>
                    <a:p>
                      <a:pPr algn="just"/>
                      <a:r>
                        <a:rPr lang="ru-RU" sz="1000" dirty="0">
                          <a:effectLst/>
                          <a:latin typeface="Times New Roman" panose="02020603050405020304" pitchFamily="18" charset="0"/>
                          <a:ea typeface="Times New Roman" panose="02020603050405020304" pitchFamily="18" charset="0"/>
                        </a:rPr>
                        <a:t>Количество молодых семей, улучшивших жилищные условия</a:t>
                      </a:r>
                    </a:p>
                    <a:p>
                      <a:pPr algn="just">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166,7</a:t>
                      </a:r>
                    </a:p>
                  </a:txBody>
                  <a:tcPr marL="68580" marR="68580" marT="0" marB="0"/>
                </a:tc>
                <a:extLst>
                  <a:ext uri="{0D108BD9-81ED-4DB2-BD59-A6C34878D82A}">
                    <a16:rowId xmlns:a16="http://schemas.microsoft.com/office/drawing/2014/main" val="3118113396"/>
                  </a:ext>
                </a:extLst>
              </a:tr>
            </a:tbl>
          </a:graphicData>
        </a:graphic>
      </p:graphicFrame>
    </p:spTree>
    <p:extLst>
      <p:ext uri="{BB962C8B-B14F-4D97-AF65-F5344CB8AC3E}">
        <p14:creationId xmlns:p14="http://schemas.microsoft.com/office/powerpoint/2010/main" val="4205728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DEBF1FA-9A2C-11FE-B967-25A6EAD33F3F}"/>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397A151B-EB29-AC9D-6881-BABE89996483}"/>
              </a:ext>
            </a:extLst>
          </p:cNvPr>
          <p:cNvPicPr>
            <a:picLocks noChangeAspect="1"/>
          </p:cNvPicPr>
          <p:nvPr/>
        </p:nvPicPr>
        <p:blipFill>
          <a:blip r:embed="rId3"/>
          <a:stretch>
            <a:fillRect/>
          </a:stretch>
        </p:blipFill>
        <p:spPr>
          <a:xfrm>
            <a:off x="125835" y="161099"/>
            <a:ext cx="1719131" cy="965472"/>
          </a:xfrm>
          <a:prstGeom prst="rect">
            <a:avLst/>
          </a:prstGeom>
        </p:spPr>
      </p:pic>
      <p:sp>
        <p:nvSpPr>
          <p:cNvPr id="4" name="TextBox 3">
            <a:extLst>
              <a:ext uri="{FF2B5EF4-FFF2-40B4-BE49-F238E27FC236}">
                <a16:creationId xmlns:a16="http://schemas.microsoft.com/office/drawing/2014/main" id="{220BBE9C-6D24-A090-08B3-BB84D9BADD22}"/>
              </a:ext>
            </a:extLst>
          </p:cNvPr>
          <p:cNvSpPr txBox="1"/>
          <p:nvPr/>
        </p:nvSpPr>
        <p:spPr>
          <a:xfrm>
            <a:off x="1670150" y="97937"/>
            <a:ext cx="10219424" cy="276999"/>
          </a:xfrm>
          <a:prstGeom prst="rect">
            <a:avLst/>
          </a:prstGeom>
          <a:noFill/>
        </p:spPr>
        <p:txBody>
          <a:bodyPr wrap="square">
            <a:spAutoFit/>
          </a:bodyPr>
          <a:lstStyle/>
          <a:p>
            <a:pPr algn="ctr"/>
            <a:r>
              <a:rPr lang="ru-RU" sz="1200" b="1" dirty="0">
                <a:solidFill>
                  <a:srgbClr val="FC0CE5"/>
                </a:solidFill>
                <a:latin typeface="Times New Roman" panose="02020603050405020304" pitchFamily="18" charset="0"/>
                <a:cs typeface="Times New Roman" panose="02020603050405020304" pitchFamily="18" charset="0"/>
              </a:rPr>
              <a:t>Муниципальная программа «Социальная поддержка инвалидов Анучинского муниципального округа "Доступная среда» на 2020-2024 годы</a:t>
            </a:r>
          </a:p>
        </p:txBody>
      </p:sp>
      <p:sp>
        <p:nvSpPr>
          <p:cNvPr id="5" name="TextBox 4">
            <a:extLst>
              <a:ext uri="{FF2B5EF4-FFF2-40B4-BE49-F238E27FC236}">
                <a16:creationId xmlns:a16="http://schemas.microsoft.com/office/drawing/2014/main" id="{41B0282C-B0DA-27C3-DC25-F97DF775414A}"/>
              </a:ext>
            </a:extLst>
          </p:cNvPr>
          <p:cNvSpPr txBox="1"/>
          <p:nvPr/>
        </p:nvSpPr>
        <p:spPr>
          <a:xfrm>
            <a:off x="66500" y="1752502"/>
            <a:ext cx="11999665" cy="400110"/>
          </a:xfrm>
          <a:prstGeom prst="rect">
            <a:avLst/>
          </a:prstGeom>
          <a:noFill/>
        </p:spPr>
        <p:txBody>
          <a:bodyPr wrap="square">
            <a:spAutoFit/>
          </a:bodyPr>
          <a:lstStyle/>
          <a:p>
            <a:pPr indent="488950" algn="just">
              <a:spcAft>
                <a:spcPts val="600"/>
              </a:spcAft>
              <a:tabLst>
                <a:tab pos="558800" algn="l"/>
                <a:tab pos="698500" algn="l"/>
              </a:tabLst>
            </a:pPr>
            <a:r>
              <a:rPr lang="ru-RU" sz="1000" dirty="0">
                <a:solidFill>
                  <a:srgbClr val="000000"/>
                </a:solidFill>
                <a:latin typeface="Times New Roman" panose="02020603050405020304" pitchFamily="18" charset="0"/>
              </a:rPr>
              <a:t>В 2024 году денежные средства были направлены на финансирование мероприятий по поддержке инвалидов на сумму- 123000 руб. </a:t>
            </a:r>
            <a:r>
              <a:rPr lang="ru-RU" sz="1000" dirty="0">
                <a:solidFill>
                  <a:srgbClr val="000000"/>
                </a:solidFill>
                <a:latin typeface="Times New Roman" pitchFamily="18" charset="0"/>
                <a:cs typeface="Times New Roman" pitchFamily="18" charset="0"/>
              </a:rPr>
              <a:t>(п</a:t>
            </a:r>
            <a:r>
              <a:rPr lang="ru-RU" sz="1000" dirty="0">
                <a:effectLst/>
                <a:latin typeface="Times New Roman" panose="02020603050405020304" pitchFamily="18" charset="0"/>
                <a:ea typeface="Times New Roman" panose="02020603050405020304" pitchFamily="18" charset="0"/>
              </a:rPr>
              <a:t>роведены </a:t>
            </a:r>
            <a:r>
              <a:rPr lang="ru-RU" sz="1000" dirty="0">
                <a:effectLst/>
                <a:latin typeface="Times New Roman" panose="02020603050405020304" pitchFamily="18" charset="0"/>
                <a:ea typeface="SimSun" panose="02010600030101010101" pitchFamily="2" charset="-122"/>
              </a:rPr>
              <a:t>мероприятия, посвящённые 8 марта, Дню пожилого человека, - приобретены подарочные наборы, оплата автобуса</a:t>
            </a:r>
            <a:r>
              <a:rPr lang="ru-RU" sz="1000" dirty="0">
                <a:latin typeface="Times New Roman" pitchFamily="18" charset="0"/>
                <a:cs typeface="Times New Roman" pitchFamily="18" charset="0"/>
              </a:rPr>
              <a:t>.)</a:t>
            </a:r>
            <a:endParaRPr lang="ru-RU" sz="1000" dirty="0"/>
          </a:p>
        </p:txBody>
      </p:sp>
      <p:graphicFrame>
        <p:nvGraphicFramePr>
          <p:cNvPr id="6" name="Таблица 14">
            <a:extLst>
              <a:ext uri="{FF2B5EF4-FFF2-40B4-BE49-F238E27FC236}">
                <a16:creationId xmlns:a16="http://schemas.microsoft.com/office/drawing/2014/main" id="{AF6B03BC-B219-CB6B-B060-6A68301FD29A}"/>
              </a:ext>
            </a:extLst>
          </p:cNvPr>
          <p:cNvGraphicFramePr>
            <a:graphicFrameLocks noGrp="1"/>
          </p:cNvGraphicFramePr>
          <p:nvPr>
            <p:extLst>
              <p:ext uri="{D42A27DB-BD31-4B8C-83A1-F6EECF244321}">
                <p14:modId xmlns:p14="http://schemas.microsoft.com/office/powerpoint/2010/main" val="656466929"/>
              </p:ext>
            </p:extLst>
          </p:nvPr>
        </p:nvGraphicFramePr>
        <p:xfrm>
          <a:off x="1962412" y="359326"/>
          <a:ext cx="10103753" cy="1408786"/>
        </p:xfrm>
        <a:graphic>
          <a:graphicData uri="http://schemas.openxmlformats.org/drawingml/2006/table">
            <a:tbl>
              <a:tblPr firstRow="1" bandRow="1">
                <a:tableStyleId>{8A107856-5554-42FB-B03E-39F5DBC370BA}</a:tableStyleId>
              </a:tblPr>
              <a:tblGrid>
                <a:gridCol w="6580613">
                  <a:extLst>
                    <a:ext uri="{9D8B030D-6E8A-4147-A177-3AD203B41FA5}">
                      <a16:colId xmlns:a16="http://schemas.microsoft.com/office/drawing/2014/main" val="1338889454"/>
                    </a:ext>
                  </a:extLst>
                </a:gridCol>
                <a:gridCol w="683635">
                  <a:extLst>
                    <a:ext uri="{9D8B030D-6E8A-4147-A177-3AD203B41FA5}">
                      <a16:colId xmlns:a16="http://schemas.microsoft.com/office/drawing/2014/main" val="2105377302"/>
                    </a:ext>
                  </a:extLst>
                </a:gridCol>
                <a:gridCol w="880180">
                  <a:extLst>
                    <a:ext uri="{9D8B030D-6E8A-4147-A177-3AD203B41FA5}">
                      <a16:colId xmlns:a16="http://schemas.microsoft.com/office/drawing/2014/main" val="3713090237"/>
                    </a:ext>
                  </a:extLst>
                </a:gridCol>
                <a:gridCol w="999817">
                  <a:extLst>
                    <a:ext uri="{9D8B030D-6E8A-4147-A177-3AD203B41FA5}">
                      <a16:colId xmlns:a16="http://schemas.microsoft.com/office/drawing/2014/main" val="1349329334"/>
                    </a:ext>
                  </a:extLst>
                </a:gridCol>
                <a:gridCol w="959508">
                  <a:extLst>
                    <a:ext uri="{9D8B030D-6E8A-4147-A177-3AD203B41FA5}">
                      <a16:colId xmlns:a16="http://schemas.microsoft.com/office/drawing/2014/main" val="4212507854"/>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370840">
                <a:tc>
                  <a:txBody>
                    <a:bodyPr/>
                    <a:lstStyle/>
                    <a:p>
                      <a:pPr algn="just">
                        <a:lnSpc>
                          <a:spcPct val="115000"/>
                        </a:lnSpc>
                        <a:spcAft>
                          <a:spcPts val="1000"/>
                        </a:spcAft>
                      </a:pPr>
                      <a:r>
                        <a:rPr lang="ru-RU" sz="1000" spc="-15" dirty="0">
                          <a:effectLst/>
                          <a:latin typeface="Times New Roman" panose="02020603050405020304" pitchFamily="18" charset="0"/>
                          <a:cs typeface="Times New Roman" panose="02020603050405020304" pitchFamily="18" charset="0"/>
                        </a:rPr>
                        <a:t>Доля лиц с ограниченными возможностями здоровья и инвалидов, систематически занимающихся физкультурой и спортом, в общей численности данной категории населения</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6,3</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6,3</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3118113396"/>
                  </a:ext>
                </a:extLst>
              </a:tr>
              <a:tr h="270866">
                <a:tc>
                  <a:txBody>
                    <a:bodyPr/>
                    <a:lstStyle/>
                    <a:p>
                      <a:pPr algn="just">
                        <a:lnSpc>
                          <a:spcPct val="115000"/>
                        </a:lnSpc>
                        <a:spcAft>
                          <a:spcPts val="1000"/>
                        </a:spcAft>
                      </a:pPr>
                      <a:r>
                        <a:rPr lang="ru-RU" sz="1000" spc="-15" dirty="0">
                          <a:effectLst/>
                          <a:latin typeface="Times New Roman" panose="02020603050405020304" pitchFamily="18" charset="0"/>
                          <a:cs typeface="Times New Roman" panose="02020603050405020304" pitchFamily="18" charset="0"/>
                        </a:rPr>
                        <a:t>Доля культурно-массовых мероприятий, посещаемых инвалидами, от общей численности мероприятий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111,1</a:t>
                      </a:r>
                    </a:p>
                  </a:txBody>
                  <a:tcPr marL="68580" marR="68580" marT="0" marB="0"/>
                </a:tc>
                <a:extLst>
                  <a:ext uri="{0D108BD9-81ED-4DB2-BD59-A6C34878D82A}">
                    <a16:rowId xmlns:a16="http://schemas.microsoft.com/office/drawing/2014/main" val="40685023"/>
                  </a:ext>
                </a:extLst>
              </a:tr>
              <a:tr h="370840">
                <a:tc>
                  <a:txBody>
                    <a:bodyPr/>
                    <a:lstStyle/>
                    <a:p>
                      <a:pPr algn="just">
                        <a:lnSpc>
                          <a:spcPct val="115000"/>
                        </a:lnSpc>
                        <a:spcAft>
                          <a:spcPts val="1000"/>
                        </a:spcAft>
                      </a:pPr>
                      <a:r>
                        <a:rPr lang="ru-RU" sz="1000" spc="-15" dirty="0">
                          <a:solidFill>
                            <a:srgbClr val="000000"/>
                          </a:solidFill>
                          <a:effectLst/>
                          <a:latin typeface="Times New Roman" panose="02020603050405020304" pitchFamily="18" charset="0"/>
                          <a:cs typeface="Times New Roman" panose="02020603050405020304" pitchFamily="18" charset="0"/>
                        </a:rPr>
                        <a:t>Количество  трудоустроенных </a:t>
                      </a:r>
                      <a:r>
                        <a:rPr lang="ru-RU" sz="1000" dirty="0">
                          <a:solidFill>
                            <a:srgbClr val="000000"/>
                          </a:solidFill>
                          <a:effectLst/>
                          <a:latin typeface="Times New Roman" panose="02020603050405020304" pitchFamily="18" charset="0"/>
                          <a:cs typeface="Times New Roman" panose="02020603050405020304" pitchFamily="18" charset="0"/>
                        </a:rPr>
                        <a:t>инвалидов, зарегистрированных в органах службы занятости населения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120</a:t>
                      </a:r>
                    </a:p>
                  </a:txBody>
                  <a:tcPr marL="68580" marR="68580" marT="0" marB="0"/>
                </a:tc>
                <a:extLst>
                  <a:ext uri="{0D108BD9-81ED-4DB2-BD59-A6C34878D82A}">
                    <a16:rowId xmlns:a16="http://schemas.microsoft.com/office/drawing/2014/main" val="2781795881"/>
                  </a:ext>
                </a:extLst>
              </a:tr>
            </a:tbl>
          </a:graphicData>
        </a:graphic>
      </p:graphicFrame>
      <p:pic>
        <p:nvPicPr>
          <p:cNvPr id="7" name="Рисунок 6">
            <a:extLst>
              <a:ext uri="{FF2B5EF4-FFF2-40B4-BE49-F238E27FC236}">
                <a16:creationId xmlns:a16="http://schemas.microsoft.com/office/drawing/2014/main" id="{D29EF61D-AC01-BA00-87CB-89964A8CAC7E}"/>
              </a:ext>
            </a:extLst>
          </p:cNvPr>
          <p:cNvPicPr>
            <a:picLocks noChangeAspect="1"/>
          </p:cNvPicPr>
          <p:nvPr/>
        </p:nvPicPr>
        <p:blipFill>
          <a:blip r:embed="rId4"/>
          <a:stretch>
            <a:fillRect/>
          </a:stretch>
        </p:blipFill>
        <p:spPr>
          <a:xfrm>
            <a:off x="157982" y="2394043"/>
            <a:ext cx="1863766" cy="1151745"/>
          </a:xfrm>
          <a:prstGeom prst="rect">
            <a:avLst/>
          </a:prstGeom>
        </p:spPr>
      </p:pic>
      <p:pic>
        <p:nvPicPr>
          <p:cNvPr id="8" name="Рисунок 7">
            <a:extLst>
              <a:ext uri="{FF2B5EF4-FFF2-40B4-BE49-F238E27FC236}">
                <a16:creationId xmlns:a16="http://schemas.microsoft.com/office/drawing/2014/main" id="{4D2E70F2-2C1D-8D2F-549C-7514DE5AE01D}"/>
              </a:ext>
            </a:extLst>
          </p:cNvPr>
          <p:cNvPicPr>
            <a:picLocks noChangeAspect="1"/>
          </p:cNvPicPr>
          <p:nvPr/>
        </p:nvPicPr>
        <p:blipFill>
          <a:blip r:embed="rId5"/>
          <a:stretch>
            <a:fillRect/>
          </a:stretch>
        </p:blipFill>
        <p:spPr>
          <a:xfrm>
            <a:off x="157982" y="3787219"/>
            <a:ext cx="1863766" cy="1188790"/>
          </a:xfrm>
          <a:prstGeom prst="rect">
            <a:avLst/>
          </a:prstGeom>
        </p:spPr>
      </p:pic>
      <p:graphicFrame>
        <p:nvGraphicFramePr>
          <p:cNvPr id="9" name="Схема 8">
            <a:extLst>
              <a:ext uri="{FF2B5EF4-FFF2-40B4-BE49-F238E27FC236}">
                <a16:creationId xmlns:a16="http://schemas.microsoft.com/office/drawing/2014/main" id="{B027BF7F-584F-DE5A-3063-646DAD5FC844}"/>
              </a:ext>
            </a:extLst>
          </p:cNvPr>
          <p:cNvGraphicFramePr/>
          <p:nvPr>
            <p:extLst>
              <p:ext uri="{D42A27DB-BD31-4B8C-83A1-F6EECF244321}">
                <p14:modId xmlns:p14="http://schemas.microsoft.com/office/powerpoint/2010/main" val="1142807157"/>
              </p:ext>
            </p:extLst>
          </p:nvPr>
        </p:nvGraphicFramePr>
        <p:xfrm>
          <a:off x="2179730" y="2655056"/>
          <a:ext cx="2674224" cy="62552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0" name="TextBox 9">
            <a:extLst>
              <a:ext uri="{FF2B5EF4-FFF2-40B4-BE49-F238E27FC236}">
                <a16:creationId xmlns:a16="http://schemas.microsoft.com/office/drawing/2014/main" id="{8F23C1A1-1D2F-1641-0B07-60A1A6781C10}"/>
              </a:ext>
            </a:extLst>
          </p:cNvPr>
          <p:cNvSpPr txBox="1"/>
          <p:nvPr/>
        </p:nvSpPr>
        <p:spPr>
          <a:xfrm>
            <a:off x="1962412" y="2312131"/>
            <a:ext cx="10057729" cy="276999"/>
          </a:xfrm>
          <a:prstGeom prst="rect">
            <a:avLst/>
          </a:prstGeom>
          <a:noFill/>
        </p:spPr>
        <p:txBody>
          <a:bodyPr wrap="square">
            <a:spAutoFit/>
          </a:bodyPr>
          <a:lstStyle/>
          <a:p>
            <a:pPr algn="ctr"/>
            <a:r>
              <a:rPr lang="ru-RU" sz="1200" b="1" dirty="0">
                <a:solidFill>
                  <a:srgbClr val="F513DA"/>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Анучинском муниципальном округе» на 2020 – 2024 годы</a:t>
            </a:r>
          </a:p>
        </p:txBody>
      </p:sp>
      <p:graphicFrame>
        <p:nvGraphicFramePr>
          <p:cNvPr id="11" name="Схема 10">
            <a:extLst>
              <a:ext uri="{FF2B5EF4-FFF2-40B4-BE49-F238E27FC236}">
                <a16:creationId xmlns:a16="http://schemas.microsoft.com/office/drawing/2014/main" id="{B0CE9835-ACB1-E691-E75F-33D7B9BA721F}"/>
              </a:ext>
            </a:extLst>
          </p:cNvPr>
          <p:cNvGraphicFramePr/>
          <p:nvPr>
            <p:extLst>
              <p:ext uri="{D42A27DB-BD31-4B8C-83A1-F6EECF244321}">
                <p14:modId xmlns:p14="http://schemas.microsoft.com/office/powerpoint/2010/main" val="3664589070"/>
              </p:ext>
            </p:extLst>
          </p:nvPr>
        </p:nvGraphicFramePr>
        <p:xfrm>
          <a:off x="150334" y="5092461"/>
          <a:ext cx="1988191" cy="679165"/>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2" name="Прямоугольник 11">
            <a:extLst>
              <a:ext uri="{FF2B5EF4-FFF2-40B4-BE49-F238E27FC236}">
                <a16:creationId xmlns:a16="http://schemas.microsoft.com/office/drawing/2014/main" id="{871BCB9B-555D-9CEC-F2D4-33099F5CD624}"/>
              </a:ext>
            </a:extLst>
          </p:cNvPr>
          <p:cNvSpPr/>
          <p:nvPr/>
        </p:nvSpPr>
        <p:spPr>
          <a:xfrm>
            <a:off x="5178307" y="2589130"/>
            <a:ext cx="6841834" cy="861774"/>
          </a:xfrm>
          <a:prstGeom prst="rect">
            <a:avLst/>
          </a:prstGeom>
        </p:spPr>
        <p:txBody>
          <a:bodyPr wrap="square">
            <a:spAutoFit/>
          </a:bodyPr>
          <a:lstStyle/>
          <a:p>
            <a:pPr algn="just"/>
            <a:r>
              <a:rPr lang="ru-RU" sz="1000" dirty="0">
                <a:solidFill>
                  <a:srgbClr val="000000"/>
                </a:solidFill>
                <a:latin typeface="Times New Roman" panose="02020603050405020304" pitchFamily="18" charset="0"/>
              </a:rPr>
              <a:t>В 2024 году денежные средства были направлены на финансирование следующих мероприятий - </a:t>
            </a:r>
            <a:r>
              <a:rPr lang="ru-RU" sz="1000" dirty="0">
                <a:solidFill>
                  <a:srgbClr val="000000"/>
                </a:solidFill>
                <a:latin typeface="Times New Roman" pitchFamily="18" charset="0"/>
                <a:cs typeface="Times New Roman" pitchFamily="18" charset="0"/>
              </a:rPr>
              <a:t>п</a:t>
            </a:r>
            <a:r>
              <a:rPr lang="ru-RU" sz="1000" dirty="0">
                <a:latin typeface="Times New Roman" pitchFamily="18" charset="0"/>
                <a:cs typeface="Times New Roman" pitchFamily="18" charset="0"/>
              </a:rPr>
              <a:t>риобретение инвентаря массового спорта (лыжероллеры); </a:t>
            </a:r>
            <a:r>
              <a:rPr lang="ru-RU" sz="1000" dirty="0" err="1">
                <a:latin typeface="Times New Roman" pitchFamily="18" charset="0"/>
                <a:cs typeface="Times New Roman" pitchFamily="18" charset="0"/>
              </a:rPr>
              <a:t>физкультурно</a:t>
            </a:r>
            <a:r>
              <a:rPr lang="ru-RU" sz="1000" dirty="0">
                <a:latin typeface="Times New Roman" panose="02020603050405020304" pitchFamily="18" charset="0"/>
                <a:cs typeface="Times New Roman" panose="02020603050405020304" pitchFamily="18" charset="0"/>
              </a:rPr>
              <a:t> - оздоровительная</a:t>
            </a:r>
            <a:r>
              <a:rPr lang="ru-RU" sz="1000" dirty="0">
                <a:solidFill>
                  <a:srgbClr val="000000"/>
                </a:solidFill>
                <a:latin typeface="Times New Roman" panose="02020603050405020304" pitchFamily="18" charset="0"/>
                <a:cs typeface="Times New Roman" panose="02020603050405020304" pitchFamily="18" charset="0"/>
              </a:rPr>
              <a:t> и </a:t>
            </a:r>
            <a:r>
              <a:rPr lang="ru-RU" sz="1000" dirty="0">
                <a:solidFill>
                  <a:srgbClr val="000000"/>
                </a:solidFill>
                <a:latin typeface="Times New Roman" panose="02020603050405020304" pitchFamily="18" charset="0"/>
              </a:rPr>
              <a:t>спортивно-массовая работа с населением (проведение Дня физкультурника, приобретение наградной атрибутики и подарочных наборов), участие в краевых и дальневосточных соревнованиях (услуги по организации питания),  укрепление спортивной базы округа (обустройство спортивной площадки), культурно-познавательный туризм(проведение краевого фестиваля «Медовое раздолье»).</a:t>
            </a:r>
            <a:endParaRPr lang="ru-RU" sz="1000" dirty="0"/>
          </a:p>
        </p:txBody>
      </p:sp>
      <p:graphicFrame>
        <p:nvGraphicFramePr>
          <p:cNvPr id="13" name="Таблица 14">
            <a:extLst>
              <a:ext uri="{FF2B5EF4-FFF2-40B4-BE49-F238E27FC236}">
                <a16:creationId xmlns:a16="http://schemas.microsoft.com/office/drawing/2014/main" id="{DE92260C-3E88-8490-2982-2661C64B8FC2}"/>
              </a:ext>
            </a:extLst>
          </p:cNvPr>
          <p:cNvGraphicFramePr>
            <a:graphicFrameLocks noGrp="1"/>
          </p:cNvGraphicFramePr>
          <p:nvPr>
            <p:extLst>
              <p:ext uri="{D42A27DB-BD31-4B8C-83A1-F6EECF244321}">
                <p14:modId xmlns:p14="http://schemas.microsoft.com/office/powerpoint/2010/main" val="93124081"/>
              </p:ext>
            </p:extLst>
          </p:nvPr>
        </p:nvGraphicFramePr>
        <p:xfrm>
          <a:off x="2138525" y="3588755"/>
          <a:ext cx="9927640" cy="2345982"/>
        </p:xfrm>
        <a:graphic>
          <a:graphicData uri="http://schemas.openxmlformats.org/drawingml/2006/table">
            <a:tbl>
              <a:tblPr firstRow="1" bandRow="1">
                <a:tableStyleId>{16D9F66E-5EB9-4882-86FB-DCBF35E3C3E4}</a:tableStyleId>
              </a:tblPr>
              <a:tblGrid>
                <a:gridCol w="7296986">
                  <a:extLst>
                    <a:ext uri="{9D8B030D-6E8A-4147-A177-3AD203B41FA5}">
                      <a16:colId xmlns:a16="http://schemas.microsoft.com/office/drawing/2014/main" val="1338889454"/>
                    </a:ext>
                  </a:extLst>
                </a:gridCol>
                <a:gridCol w="542255">
                  <a:extLst>
                    <a:ext uri="{9D8B030D-6E8A-4147-A177-3AD203B41FA5}">
                      <a16:colId xmlns:a16="http://schemas.microsoft.com/office/drawing/2014/main" val="2866405875"/>
                    </a:ext>
                  </a:extLst>
                </a:gridCol>
                <a:gridCol w="570422">
                  <a:extLst>
                    <a:ext uri="{9D8B030D-6E8A-4147-A177-3AD203B41FA5}">
                      <a16:colId xmlns:a16="http://schemas.microsoft.com/office/drawing/2014/main" val="2743342621"/>
                    </a:ext>
                  </a:extLst>
                </a:gridCol>
                <a:gridCol w="555829">
                  <a:extLst>
                    <a:ext uri="{9D8B030D-6E8A-4147-A177-3AD203B41FA5}">
                      <a16:colId xmlns:a16="http://schemas.microsoft.com/office/drawing/2014/main" val="496623353"/>
                    </a:ext>
                  </a:extLst>
                </a:gridCol>
                <a:gridCol w="962148">
                  <a:extLst>
                    <a:ext uri="{9D8B030D-6E8A-4147-A177-3AD203B41FA5}">
                      <a16:colId xmlns:a16="http://schemas.microsoft.com/office/drawing/2014/main" val="434876455"/>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rgbClr val="FFFF00"/>
                    </a:solidFill>
                  </a:tcPr>
                </a:tc>
                <a:tc>
                  <a:txBody>
                    <a:bodyPr/>
                    <a:lstStyle/>
                    <a:p>
                      <a:r>
                        <a:rPr lang="ru-RU" sz="1000" dirty="0">
                          <a:latin typeface="Times New Roman" panose="02020603050405020304" pitchFamily="18" charset="0"/>
                          <a:cs typeface="Times New Roman" panose="02020603050405020304" pitchFamily="18" charset="0"/>
                        </a:rPr>
                        <a:t>Ед. изм.</a:t>
                      </a:r>
                      <a:endParaRPr lang="ru-RU" dirty="0"/>
                    </a:p>
                  </a:txBody>
                  <a:tcPr>
                    <a:solidFill>
                      <a:srgbClr val="FFFF00"/>
                    </a:solidFill>
                  </a:tcPr>
                </a:tc>
                <a:tc>
                  <a:txBody>
                    <a:bodyPr/>
                    <a:lstStyle/>
                    <a:p>
                      <a:r>
                        <a:rPr lang="ru-RU" sz="1000" dirty="0">
                          <a:latin typeface="Times New Roman" panose="02020603050405020304" pitchFamily="18" charset="0"/>
                          <a:cs typeface="Times New Roman" panose="02020603050405020304" pitchFamily="18" charset="0"/>
                        </a:rPr>
                        <a:t>2024г (план)</a:t>
                      </a:r>
                      <a:endParaRPr lang="ru-RU" dirty="0"/>
                    </a:p>
                  </a:txBody>
                  <a:tcPr>
                    <a:solidFill>
                      <a:srgbClr val="FFFF00"/>
                    </a:solidFill>
                  </a:tcPr>
                </a:tc>
                <a:tc>
                  <a:txBody>
                    <a:bodyPr/>
                    <a:lstStyle/>
                    <a:p>
                      <a:r>
                        <a:rPr lang="ru-RU" sz="1000" dirty="0">
                          <a:latin typeface="Times New Roman" panose="02020603050405020304" pitchFamily="18" charset="0"/>
                          <a:cs typeface="Times New Roman" panose="02020603050405020304" pitchFamily="18" charset="0"/>
                        </a:rPr>
                        <a:t>2024г (факт)</a:t>
                      </a:r>
                      <a:endParaRPr lang="ru-RU" dirty="0"/>
                    </a:p>
                  </a:txBody>
                  <a:tcPr>
                    <a:solidFill>
                      <a:srgbClr val="FFFF00"/>
                    </a:solidFill>
                  </a:tcPr>
                </a:tc>
                <a:tc>
                  <a:txBody>
                    <a:bodyPr/>
                    <a:lstStyle/>
                    <a:p>
                      <a:r>
                        <a:rPr lang="ru-RU" sz="1000" dirty="0">
                          <a:latin typeface="Times New Roman" panose="02020603050405020304" pitchFamily="18" charset="0"/>
                          <a:cs typeface="Times New Roman" panose="02020603050405020304" pitchFamily="18" charset="0"/>
                        </a:rPr>
                        <a:t>% выполнения</a:t>
                      </a:r>
                    </a:p>
                  </a:txBody>
                  <a:tcPr>
                    <a:solidFill>
                      <a:srgbClr val="FFFF00"/>
                    </a:solidFill>
                  </a:tcPr>
                </a:tc>
                <a:extLst>
                  <a:ext uri="{0D108BD9-81ED-4DB2-BD59-A6C34878D82A}">
                    <a16:rowId xmlns:a16="http://schemas.microsoft.com/office/drawing/2014/main" val="3655732101"/>
                  </a:ext>
                </a:extLst>
              </a:tr>
              <a:tr h="263424">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Подпрограмма «</a:t>
                      </a:r>
                      <a:r>
                        <a:rPr lang="ru-RU" sz="1000" b="1" i="1" spc="-15" dirty="0">
                          <a:solidFill>
                            <a:srgbClr val="000000"/>
                          </a:solidFill>
                          <a:effectLst/>
                          <a:latin typeface="Times New Roman" panose="02020603050405020304" pitchFamily="18" charset="0"/>
                          <a:ea typeface="Calibri" panose="020F0502020204030204" pitchFamily="34" charset="0"/>
                        </a:rPr>
                        <a:t>Развитие физической культуры и спорта </a:t>
                      </a: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000" b="1" i="1" dirty="0"/>
                    </a:p>
                  </a:txBody>
                  <a:tcPr>
                    <a:solidFill>
                      <a:srgbClr val="FFFF00"/>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p>
                  </a:txBody>
                  <a:tcPr>
                    <a:solidFill>
                      <a:schemeClr val="accent4">
                        <a:lumMod val="20000"/>
                        <a:lumOff val="80000"/>
                      </a:schemeClr>
                    </a:solidFill>
                  </a:tcPr>
                </a:tc>
                <a:extLst>
                  <a:ext uri="{0D108BD9-81ED-4DB2-BD59-A6C34878D82A}">
                    <a16:rowId xmlns:a16="http://schemas.microsoft.com/office/drawing/2014/main" val="821956815"/>
                  </a:ext>
                </a:extLst>
              </a:tr>
              <a:tr h="239297">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Доля детей и молодежи, систематически занимающегося физической культурой и спортом, в общей численности детей и молодежи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dirty="0"/>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86</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87,5</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101,74</a:t>
                      </a:r>
                    </a:p>
                  </a:txBody>
                  <a:tcPr marL="68580" marR="68580" marT="0" marB="0">
                    <a:solidFill>
                      <a:srgbClr val="FFFF00"/>
                    </a:solidFill>
                  </a:tcPr>
                </a:tc>
                <a:extLst>
                  <a:ext uri="{0D108BD9-81ED-4DB2-BD59-A6C34878D82A}">
                    <a16:rowId xmlns:a16="http://schemas.microsoft.com/office/drawing/2014/main" val="2102022200"/>
                  </a:ext>
                </a:extLst>
              </a:tr>
              <a:tr h="87492">
                <a:tc>
                  <a:txBody>
                    <a:bodyPr/>
                    <a:lstStyle/>
                    <a:p>
                      <a:pPr indent="111125"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Доля населения среднего возраста, систематически занимающегося физической культурой и спортом, в общей численности населения среднего возраста</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solidFill>
                      <a:srgbClr val="FFFF00"/>
                    </a:solidFill>
                  </a:tcPr>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dirty="0"/>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56</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58</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103,6</a:t>
                      </a:r>
                    </a:p>
                  </a:txBody>
                  <a:tcPr marL="68580" marR="68580" marT="0" marB="0">
                    <a:solidFill>
                      <a:srgbClr val="FFFF00"/>
                    </a:solidFill>
                  </a:tcPr>
                </a:tc>
                <a:extLst>
                  <a:ext uri="{0D108BD9-81ED-4DB2-BD59-A6C34878D82A}">
                    <a16:rowId xmlns:a16="http://schemas.microsoft.com/office/drawing/2014/main" val="3489912661"/>
                  </a:ext>
                </a:extLst>
              </a:tr>
              <a:tr h="246549">
                <a:tc>
                  <a:txBody>
                    <a:bodyPr/>
                    <a:lstStyle/>
                    <a:p>
                      <a:pPr indent="111125"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Доля населения старшего возраста, систематически занимающегося физической культурой и спортом, в общей численности населения старшего возраста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dirty="0"/>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18</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19</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105,5</a:t>
                      </a:r>
                    </a:p>
                  </a:txBody>
                  <a:tcPr marL="68580" marR="68580" marT="0" marB="0">
                    <a:solidFill>
                      <a:srgbClr val="FFFF00"/>
                    </a:solidFill>
                  </a:tcPr>
                </a:tc>
                <a:extLst>
                  <a:ext uri="{0D108BD9-81ED-4DB2-BD59-A6C34878D82A}">
                    <a16:rowId xmlns:a16="http://schemas.microsoft.com/office/drawing/2014/main" val="567141994"/>
                  </a:ext>
                </a:extLst>
              </a:tr>
              <a:tr h="218261">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Обеспеченность населения спортивными сооружениями исходя из единовременной пропускной способности объектов спорта</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dirty="0"/>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72</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72</a:t>
                      </a:r>
                    </a:p>
                  </a:txBody>
                  <a:tcPr marL="68580" marR="68580" marT="0" marB="0">
                    <a:solidFill>
                      <a:srgbClr val="FFFF00"/>
                    </a:solidFill>
                  </a:tcPr>
                </a:tc>
                <a:tc>
                  <a:txBody>
                    <a:bodyPr/>
                    <a:lstStyle/>
                    <a:p>
                      <a:pPr algn="ctr"/>
                      <a:r>
                        <a:rPr lang="ru-RU" sz="1000" dirty="0">
                          <a:latin typeface="Times New Roman" panose="02020603050405020304" pitchFamily="18" charset="0"/>
                          <a:cs typeface="Times New Roman" panose="02020603050405020304" pitchFamily="18" charset="0"/>
                        </a:rPr>
                        <a:t>100,0</a:t>
                      </a:r>
                    </a:p>
                  </a:txBody>
                  <a:tcPr marL="68580" marR="68580" marT="0" marB="0">
                    <a:solidFill>
                      <a:srgbClr val="FFFF00"/>
                    </a:solidFill>
                  </a:tcPr>
                </a:tc>
                <a:extLst>
                  <a:ext uri="{0D108BD9-81ED-4DB2-BD59-A6C34878D82A}">
                    <a16:rowId xmlns:a16="http://schemas.microsoft.com/office/drawing/2014/main" val="4267413143"/>
                  </a:ext>
                </a:extLst>
              </a:tr>
              <a:tr h="0">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Подпрограмма «</a:t>
                      </a:r>
                      <a:r>
                        <a:rPr lang="ru-RU" sz="1000" b="1" i="1" spc="-20" dirty="0">
                          <a:effectLst/>
                          <a:latin typeface="Times New Roman" panose="02020603050405020304" pitchFamily="18" charset="0"/>
                          <a:ea typeface="Calibri" panose="020F0502020204030204" pitchFamily="34" charset="0"/>
                        </a:rPr>
                        <a:t>Развитие внутреннего и въездного </a:t>
                      </a:r>
                      <a:r>
                        <a:rPr lang="ru-RU" sz="1000" b="1" i="1" spc="-15" dirty="0">
                          <a:effectLst/>
                          <a:latin typeface="Times New Roman" panose="02020603050405020304" pitchFamily="18" charset="0"/>
                          <a:ea typeface="Calibri" panose="020F0502020204030204" pitchFamily="34" charset="0"/>
                        </a:rPr>
                        <a:t>туризма </a:t>
                      </a:r>
                      <a:r>
                        <a:rPr kumimoji="0" lang="ru-RU" sz="10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endParaRPr lang="ru-RU" sz="1000" b="1" i="1" dirty="0"/>
                    </a:p>
                  </a:txBody>
                  <a:tcPr>
                    <a:solidFill>
                      <a:srgbClr val="FFFF00"/>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p>
                  </a:txBody>
                  <a:tcPr>
                    <a:solidFill>
                      <a:schemeClr val="accent4">
                        <a:lumMod val="20000"/>
                        <a:lumOff val="80000"/>
                      </a:schemeClr>
                    </a:solidFill>
                  </a:tcPr>
                </a:tc>
                <a:extLst>
                  <a:ext uri="{0D108BD9-81ED-4DB2-BD59-A6C34878D82A}">
                    <a16:rowId xmlns:a16="http://schemas.microsoft.com/office/drawing/2014/main" val="3978247692"/>
                  </a:ext>
                </a:extLst>
              </a:tr>
              <a:tr h="214756">
                <a:tc>
                  <a:txBody>
                    <a:bodyPr/>
                    <a:lstStyle/>
                    <a:p>
                      <a:pPr algn="just">
                        <a:lnSpc>
                          <a:spcPct val="115000"/>
                        </a:lnSpc>
                        <a:spcAft>
                          <a:spcPts val="1000"/>
                        </a:spcAft>
                      </a:pPr>
                      <a:r>
                        <a:rPr lang="ru-RU" sz="1000" spc="-1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Количество туристов, посещающих мероприятия, направленные на развитие туристической привлекательности округа</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1000</a:t>
                      </a:r>
                    </a:p>
                  </a:txBody>
                  <a:tcPr marL="68580" marR="68580" marT="0" marB="0">
                    <a:solidFill>
                      <a:srgbClr val="FFFF00"/>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3715</a:t>
                      </a:r>
                    </a:p>
                  </a:txBody>
                  <a:tcPr marL="68580" marR="68580" marT="0" marB="0">
                    <a:solidFill>
                      <a:srgbClr val="FFFF00"/>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375,1</a:t>
                      </a:r>
                    </a:p>
                  </a:txBody>
                  <a:tcPr marL="68580" marR="68580" marT="0" marB="0">
                    <a:solidFill>
                      <a:srgbClr val="FFFF00"/>
                    </a:solidFill>
                  </a:tcPr>
                </a:tc>
                <a:extLst>
                  <a:ext uri="{0D108BD9-81ED-4DB2-BD59-A6C34878D82A}">
                    <a16:rowId xmlns:a16="http://schemas.microsoft.com/office/drawing/2014/main" val="3775623061"/>
                  </a:ext>
                </a:extLst>
              </a:tr>
            </a:tbl>
          </a:graphicData>
        </a:graphic>
      </p:graphicFrame>
    </p:spTree>
    <p:extLst>
      <p:ext uri="{BB962C8B-B14F-4D97-AF65-F5344CB8AC3E}">
        <p14:creationId xmlns:p14="http://schemas.microsoft.com/office/powerpoint/2010/main" val="18377070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32047D0-76A4-0812-B792-99AB9F541AF9}"/>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BDD401F0-A4EA-E41C-45E6-5F5B0094EB6B}"/>
              </a:ext>
            </a:extLst>
          </p:cNvPr>
          <p:cNvPicPr>
            <a:picLocks noChangeAspect="1"/>
          </p:cNvPicPr>
          <p:nvPr/>
        </p:nvPicPr>
        <p:blipFill>
          <a:blip r:embed="rId3"/>
          <a:stretch>
            <a:fillRect/>
          </a:stretch>
        </p:blipFill>
        <p:spPr>
          <a:xfrm>
            <a:off x="272061" y="205531"/>
            <a:ext cx="1591362" cy="1342238"/>
          </a:xfrm>
          <a:prstGeom prst="rect">
            <a:avLst/>
          </a:prstGeom>
        </p:spPr>
      </p:pic>
      <p:pic>
        <p:nvPicPr>
          <p:cNvPr id="4" name="Рисунок 3">
            <a:extLst>
              <a:ext uri="{FF2B5EF4-FFF2-40B4-BE49-F238E27FC236}">
                <a16:creationId xmlns:a16="http://schemas.microsoft.com/office/drawing/2014/main" id="{B85264FA-7057-34D4-BAD6-22943E325C15}"/>
              </a:ext>
            </a:extLst>
          </p:cNvPr>
          <p:cNvPicPr>
            <a:picLocks noChangeAspect="1"/>
          </p:cNvPicPr>
          <p:nvPr/>
        </p:nvPicPr>
        <p:blipFill>
          <a:blip r:embed="rId4"/>
          <a:stretch>
            <a:fillRect/>
          </a:stretch>
        </p:blipFill>
        <p:spPr>
          <a:xfrm>
            <a:off x="272061" y="1635853"/>
            <a:ext cx="1591362" cy="1194338"/>
          </a:xfrm>
          <a:prstGeom prst="rect">
            <a:avLst/>
          </a:prstGeom>
        </p:spPr>
      </p:pic>
      <p:sp>
        <p:nvSpPr>
          <p:cNvPr id="6" name="TextBox 5">
            <a:extLst>
              <a:ext uri="{FF2B5EF4-FFF2-40B4-BE49-F238E27FC236}">
                <a16:creationId xmlns:a16="http://schemas.microsoft.com/office/drawing/2014/main" id="{6C848759-59FC-241A-D053-EC4DE3D861DF}"/>
              </a:ext>
            </a:extLst>
          </p:cNvPr>
          <p:cNvSpPr txBox="1"/>
          <p:nvPr/>
        </p:nvSpPr>
        <p:spPr>
          <a:xfrm>
            <a:off x="1863423" y="494187"/>
            <a:ext cx="10056516" cy="14773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На территории Анучинского муниципального округа функционирует 12 </a:t>
            </a:r>
            <a:r>
              <a:rPr kumimoji="0" lang="ru-RU" sz="1000" b="0" i="0" u="none" strike="noStrike" kern="1200" cap="none" spc="0" normalizeH="0" baseline="0" noProof="0" dirty="0">
                <a:ln>
                  <a:noFill/>
                </a:ln>
                <a:solidFill>
                  <a:prstClr val="black"/>
                </a:solidFill>
                <a:effectLst/>
                <a:uLnTx/>
                <a:uFillTx/>
                <a:latin typeface="Calibri"/>
                <a:ea typeface="+mn-ea"/>
                <a:cs typeface="+mn-cs"/>
              </a:rPr>
              <a:t> </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сельских домов культуры,  9 библиотек, историко- краеведческий музей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с.Анучино</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с филиалом в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с.Староварваровка</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 Детская школа искусств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cs typeface="Times New Roman" panose="02020603050405020304" pitchFamily="18" charset="0"/>
              </a:rPr>
              <a:t>с.Анучино</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Объем расходов на выполнение мероприятий по программе составил – 98617816,50 руб. Финансовые средства были израсходованы на выполнение следующих мероприятий</a:t>
            </a:r>
            <a:r>
              <a:rPr lang="ru-RU" sz="1000" dirty="0">
                <a:solidFill>
                  <a:srgbClr val="000000"/>
                </a:solidFill>
                <a:latin typeface="Times New Roman" panose="02020603050405020304" pitchFamily="18" charset="0"/>
                <a:cs typeface="Times New Roman" panose="02020603050405020304" pitchFamily="18" charset="0"/>
              </a:rPr>
              <a:t> – обеспечение деятельности музея, обеспечение деятельности дома культуры, капитальный ремонт и модернизация объектов (капитальный ремонт кровли  в клубе </a:t>
            </a:r>
            <a:r>
              <a:rPr lang="ru-RU" sz="1000" dirty="0" err="1">
                <a:solidFill>
                  <a:srgbClr val="000000"/>
                </a:solidFill>
                <a:latin typeface="Times New Roman" panose="02020603050405020304" pitchFamily="18" charset="0"/>
                <a:cs typeface="Times New Roman" panose="02020603050405020304" pitchFamily="18" charset="0"/>
              </a:rPr>
              <a:t>с.Гражданка</a:t>
            </a:r>
            <a:r>
              <a:rPr lang="ru-RU" sz="1000" dirty="0">
                <a:solidFill>
                  <a:srgbClr val="000000"/>
                </a:solidFill>
                <a:latin typeface="Times New Roman" panose="02020603050405020304" pitchFamily="18" charset="0"/>
                <a:cs typeface="Times New Roman" panose="02020603050405020304" pitchFamily="18" charset="0"/>
              </a:rPr>
              <a:t>, пошив сценических костюмов, приобретение звуковой и акустической аппаратуры), проведение культурно – массовых мероприятий, п</a:t>
            </a:r>
            <a:r>
              <a:rPr lang="ru-RU" sz="1000" dirty="0">
                <a:effectLst/>
                <a:latin typeface="Times New Roman" panose="02020603050405020304" pitchFamily="18" charset="0"/>
                <a:ea typeface="Times New Roman" panose="02020603050405020304" pitchFamily="18" charset="0"/>
              </a:rPr>
              <a:t>оддержка  и развитие самодеятельного художественного творчества (на оплату услуг автобуса для поездки танцевального коллектива на краевой конкурс, орг взносы для участия</a:t>
            </a:r>
            <a:r>
              <a:rPr lang="ru-RU" sz="900" dirty="0">
                <a:effectLst/>
                <a:latin typeface="Times New Roman" panose="02020603050405020304" pitchFamily="18" charset="0"/>
                <a:ea typeface="Times New Roman" panose="02020603050405020304" pitchFamily="18" charset="0"/>
              </a:rPr>
              <a:t> в </a:t>
            </a:r>
            <a:r>
              <a:rPr lang="ru-RU" sz="1000" dirty="0">
                <a:effectLst/>
                <a:latin typeface="Times New Roman" panose="02020603050405020304" pitchFamily="18" charset="0"/>
                <a:ea typeface="Times New Roman" panose="02020603050405020304" pitchFamily="18" charset="0"/>
              </a:rPr>
              <a:t>конкурсах-фестивалях народного творчества), поддержка системы непрерывного профессионального образования (обучение по электробезопасности 1человека, по охране труда 43чел; по пожарной безопасности 19чел.), комплектование книжных фондов и обеспечение информационно- техническим оборудованием библиотек, проведение реставрационных и ремонтных работ памятников истории культуры (на благоустройство памятников </a:t>
            </a:r>
            <a:r>
              <a:rPr lang="ru-RU" sz="1000" dirty="0" err="1">
                <a:effectLst/>
                <a:latin typeface="Times New Roman" panose="02020603050405020304" pitchFamily="18" charset="0"/>
                <a:ea typeface="Times New Roman" panose="02020603050405020304" pitchFamily="18" charset="0"/>
              </a:rPr>
              <a:t>с.Таежка</a:t>
            </a:r>
            <a:r>
              <a:rPr lang="ru-RU" sz="1000" dirty="0">
                <a:effectLst/>
                <a:latin typeface="Times New Roman" panose="02020603050405020304" pitchFamily="18" charset="0"/>
                <a:ea typeface="Times New Roman" panose="02020603050405020304" pitchFamily="18" charset="0"/>
              </a:rPr>
              <a:t>, </a:t>
            </a:r>
            <a:r>
              <a:rPr lang="ru-RU" sz="1000" dirty="0" err="1">
                <a:effectLst/>
                <a:latin typeface="Times New Roman" panose="02020603050405020304" pitchFamily="18" charset="0"/>
                <a:ea typeface="Times New Roman" panose="02020603050405020304" pitchFamily="18" charset="0"/>
              </a:rPr>
              <a:t>с.Гродеково</a:t>
            </a:r>
            <a:r>
              <a:rPr lang="ru-RU" sz="1000" dirty="0">
                <a:effectLst/>
                <a:latin typeface="Times New Roman" panose="02020603050405020304" pitchFamily="18" charset="0"/>
                <a:ea typeface="Times New Roman" panose="02020603050405020304" pitchFamily="18" charset="0"/>
              </a:rPr>
              <a:t>, </a:t>
            </a:r>
            <a:r>
              <a:rPr lang="ru-RU" sz="1000" dirty="0" err="1">
                <a:effectLst/>
                <a:latin typeface="Times New Roman" panose="02020603050405020304" pitchFamily="18" charset="0"/>
                <a:ea typeface="Times New Roman" panose="02020603050405020304" pitchFamily="18" charset="0"/>
              </a:rPr>
              <a:t>с.Пухово</a:t>
            </a:r>
            <a:r>
              <a:rPr lang="ru-RU" sz="1000" dirty="0">
                <a:effectLst/>
                <a:latin typeface="Times New Roman" panose="02020603050405020304" pitchFamily="18" charset="0"/>
                <a:ea typeface="Times New Roman" panose="02020603050405020304" pitchFamily="18" charset="0"/>
              </a:rPr>
              <a:t>)</a:t>
            </a:r>
            <a:endParaRPr lang="ru-RU" dirty="0"/>
          </a:p>
        </p:txBody>
      </p:sp>
      <p:sp>
        <p:nvSpPr>
          <p:cNvPr id="7" name="TextBox 6">
            <a:extLst>
              <a:ext uri="{FF2B5EF4-FFF2-40B4-BE49-F238E27FC236}">
                <a16:creationId xmlns:a16="http://schemas.microsoft.com/office/drawing/2014/main" id="{951900C1-998F-26D2-23A5-62A242DD5437}"/>
              </a:ext>
            </a:extLst>
          </p:cNvPr>
          <p:cNvSpPr txBox="1"/>
          <p:nvPr/>
        </p:nvSpPr>
        <p:spPr>
          <a:xfrm>
            <a:off x="2860647" y="147571"/>
            <a:ext cx="8481269" cy="2585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«Сохранение и развитие культуры Анучинского муниципального округа» на 2020-2024годы</a:t>
            </a:r>
          </a:p>
        </p:txBody>
      </p:sp>
      <p:graphicFrame>
        <p:nvGraphicFramePr>
          <p:cNvPr id="8" name="Таблица 14">
            <a:extLst>
              <a:ext uri="{FF2B5EF4-FFF2-40B4-BE49-F238E27FC236}">
                <a16:creationId xmlns:a16="http://schemas.microsoft.com/office/drawing/2014/main" id="{54452D55-0195-BAAE-9CC2-E2C0B509EFAB}"/>
              </a:ext>
            </a:extLst>
          </p:cNvPr>
          <p:cNvGraphicFramePr>
            <a:graphicFrameLocks noGrp="1"/>
          </p:cNvGraphicFramePr>
          <p:nvPr>
            <p:extLst>
              <p:ext uri="{D42A27DB-BD31-4B8C-83A1-F6EECF244321}">
                <p14:modId xmlns:p14="http://schemas.microsoft.com/office/powerpoint/2010/main" val="962181347"/>
              </p:ext>
            </p:extLst>
          </p:nvPr>
        </p:nvGraphicFramePr>
        <p:xfrm>
          <a:off x="272061" y="2954137"/>
          <a:ext cx="11624347" cy="1215071"/>
        </p:xfrm>
        <a:graphic>
          <a:graphicData uri="http://schemas.openxmlformats.org/drawingml/2006/table">
            <a:tbl>
              <a:tblPr firstRow="1" bandRow="1">
                <a:tableStyleId>{8A107856-5554-42FB-B03E-39F5DBC370BA}</a:tableStyleId>
              </a:tblPr>
              <a:tblGrid>
                <a:gridCol w="6115576">
                  <a:extLst>
                    <a:ext uri="{9D8B030D-6E8A-4147-A177-3AD203B41FA5}">
                      <a16:colId xmlns:a16="http://schemas.microsoft.com/office/drawing/2014/main" val="1338889454"/>
                    </a:ext>
                  </a:extLst>
                </a:gridCol>
                <a:gridCol w="713064">
                  <a:extLst>
                    <a:ext uri="{9D8B030D-6E8A-4147-A177-3AD203B41FA5}">
                      <a16:colId xmlns:a16="http://schemas.microsoft.com/office/drawing/2014/main" val="2105377302"/>
                    </a:ext>
                  </a:extLst>
                </a:gridCol>
                <a:gridCol w="1006679">
                  <a:extLst>
                    <a:ext uri="{9D8B030D-6E8A-4147-A177-3AD203B41FA5}">
                      <a16:colId xmlns:a16="http://schemas.microsoft.com/office/drawing/2014/main" val="3713090237"/>
                    </a:ext>
                  </a:extLst>
                </a:gridCol>
                <a:gridCol w="1894514">
                  <a:extLst>
                    <a:ext uri="{9D8B030D-6E8A-4147-A177-3AD203B41FA5}">
                      <a16:colId xmlns:a16="http://schemas.microsoft.com/office/drawing/2014/main" val="18522313"/>
                    </a:ext>
                  </a:extLst>
                </a:gridCol>
                <a:gridCol w="1894514">
                  <a:extLst>
                    <a:ext uri="{9D8B030D-6E8A-4147-A177-3AD203B41FA5}">
                      <a16:colId xmlns:a16="http://schemas.microsoft.com/office/drawing/2014/main" val="1407351127"/>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Число посещений населением культурно – массовых мероприятий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1000000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145220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145,2</a:t>
                      </a:r>
                    </a:p>
                  </a:txBody>
                  <a:tcPr marL="68580" marR="68580" marT="0" marB="0" anchor="ctr"/>
                </a:tc>
                <a:extLst>
                  <a:ext uri="{0D108BD9-81ED-4DB2-BD59-A6C34878D82A}">
                    <a16:rowId xmlns:a16="http://schemas.microsoft.com/office/drawing/2014/main" val="2102022200"/>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платных мероприятий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1330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1330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3333809319"/>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экземпляров новых поступлений в библиотечные фонды библиотек</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721</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721</a:t>
                      </a:r>
                    </a:p>
                  </a:txBody>
                  <a:tcPr marL="68580" marR="68580" marT="0" marB="0" anchor="ctr"/>
                </a:tc>
                <a:extLst>
                  <a:ext uri="{0D108BD9-81ED-4DB2-BD59-A6C34878D82A}">
                    <a16:rowId xmlns:a16="http://schemas.microsoft.com/office/drawing/2014/main" val="1456372064"/>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Посещаемость музейных мероприятий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4100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9430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230</a:t>
                      </a:r>
                    </a:p>
                  </a:txBody>
                  <a:tcPr marL="68580" marR="68580" marT="0" marB="0" anchor="ctr"/>
                </a:tc>
                <a:extLst>
                  <a:ext uri="{0D108BD9-81ED-4DB2-BD59-A6C34878D82A}">
                    <a16:rowId xmlns:a16="http://schemas.microsoft.com/office/drawing/2014/main" val="4241793313"/>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учреждений, на которых проведены капитальные ремонты</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2779764146"/>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объектов культурного наследия, на которых проведены ремонтные работы</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68580" marR="68580" marT="0" marB="0" anchor="ctr"/>
                </a:tc>
                <a:extLst>
                  <a:ext uri="{0D108BD9-81ED-4DB2-BD59-A6C34878D82A}">
                    <a16:rowId xmlns:a16="http://schemas.microsoft.com/office/drawing/2014/main" val="322865824"/>
                  </a:ext>
                </a:extLst>
              </a:tr>
            </a:tbl>
          </a:graphicData>
        </a:graphic>
      </p:graphicFrame>
      <p:sp>
        <p:nvSpPr>
          <p:cNvPr id="9" name="TextBox 8">
            <a:extLst>
              <a:ext uri="{FF2B5EF4-FFF2-40B4-BE49-F238E27FC236}">
                <a16:creationId xmlns:a16="http://schemas.microsoft.com/office/drawing/2014/main" id="{7CFE59E1-3A29-6A13-9391-0059A281C967}"/>
              </a:ext>
            </a:extLst>
          </p:cNvPr>
          <p:cNvSpPr txBox="1"/>
          <p:nvPr/>
        </p:nvSpPr>
        <p:spPr>
          <a:xfrm>
            <a:off x="3047012" y="4366024"/>
            <a:ext cx="9018164" cy="2585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«Укрепление общественного здоровья в Анучинском муниципальном округе» на 2021 – 2025 годы</a:t>
            </a:r>
          </a:p>
        </p:txBody>
      </p:sp>
      <p:pic>
        <p:nvPicPr>
          <p:cNvPr id="10" name="Рисунок 9">
            <a:extLst>
              <a:ext uri="{FF2B5EF4-FFF2-40B4-BE49-F238E27FC236}">
                <a16:creationId xmlns:a16="http://schemas.microsoft.com/office/drawing/2014/main" id="{F5F4C9B4-3904-A57C-23B6-7AE351B45134}"/>
              </a:ext>
            </a:extLst>
          </p:cNvPr>
          <p:cNvPicPr>
            <a:picLocks noChangeAspect="1"/>
          </p:cNvPicPr>
          <p:nvPr/>
        </p:nvPicPr>
        <p:blipFill>
          <a:blip r:embed="rId5"/>
          <a:stretch>
            <a:fillRect/>
          </a:stretch>
        </p:blipFill>
        <p:spPr>
          <a:xfrm>
            <a:off x="170120" y="4495290"/>
            <a:ext cx="1795244" cy="1342238"/>
          </a:xfrm>
          <a:prstGeom prst="rect">
            <a:avLst/>
          </a:prstGeom>
        </p:spPr>
      </p:pic>
      <p:sp>
        <p:nvSpPr>
          <p:cNvPr id="11" name="TextBox 10">
            <a:extLst>
              <a:ext uri="{FF2B5EF4-FFF2-40B4-BE49-F238E27FC236}">
                <a16:creationId xmlns:a16="http://schemas.microsoft.com/office/drawing/2014/main" id="{46C46414-1D3C-D38A-3F0E-17D318903E0F}"/>
              </a:ext>
            </a:extLst>
          </p:cNvPr>
          <p:cNvSpPr txBox="1"/>
          <p:nvPr/>
        </p:nvSpPr>
        <p:spPr>
          <a:xfrm>
            <a:off x="2083104" y="4662682"/>
            <a:ext cx="9938776" cy="415498"/>
          </a:xfrm>
          <a:prstGeom prst="rect">
            <a:avLst/>
          </a:prstGeom>
          <a:noFill/>
        </p:spPr>
        <p:txBody>
          <a:bodyPr wrap="square">
            <a:spAutoFit/>
          </a:bodyPr>
          <a:lstStyle/>
          <a:p>
            <a:pPr algn="just"/>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Денежные средства были направлены на проведение информационно- коммуникационной кампании – 153571руб.(</a:t>
            </a:r>
            <a:r>
              <a:rPr lang="ru-RU" sz="1000" dirty="0">
                <a:latin typeface="Times New Roman" pitchFamily="18" charset="0"/>
                <a:cs typeface="Times New Roman" pitchFamily="18" charset="0"/>
              </a:rPr>
              <a:t>расходы на организацию питания и расходы по проживанию медицинского персонала по приезду поезд здоровья)</a:t>
            </a:r>
          </a:p>
        </p:txBody>
      </p:sp>
      <p:graphicFrame>
        <p:nvGraphicFramePr>
          <p:cNvPr id="12" name="Таблица 11">
            <a:extLst>
              <a:ext uri="{FF2B5EF4-FFF2-40B4-BE49-F238E27FC236}">
                <a16:creationId xmlns:a16="http://schemas.microsoft.com/office/drawing/2014/main" id="{BAADE6A2-164F-E877-31FA-F707EA94DDA8}"/>
              </a:ext>
            </a:extLst>
          </p:cNvPr>
          <p:cNvGraphicFramePr>
            <a:graphicFrameLocks noGrp="1"/>
          </p:cNvGraphicFramePr>
          <p:nvPr>
            <p:extLst>
              <p:ext uri="{D42A27DB-BD31-4B8C-83A1-F6EECF244321}">
                <p14:modId xmlns:p14="http://schemas.microsoft.com/office/powerpoint/2010/main" val="846222339"/>
              </p:ext>
            </p:extLst>
          </p:nvPr>
        </p:nvGraphicFramePr>
        <p:xfrm>
          <a:off x="2089843" y="5166409"/>
          <a:ext cx="9925297" cy="879921"/>
        </p:xfrm>
        <a:graphic>
          <a:graphicData uri="http://schemas.openxmlformats.org/drawingml/2006/table">
            <a:tbl>
              <a:tblPr firstRow="1" bandRow="1">
                <a:tableStyleId>{8A107856-5554-42FB-B03E-39F5DBC370BA}</a:tableStyleId>
              </a:tblPr>
              <a:tblGrid>
                <a:gridCol w="6007637">
                  <a:extLst>
                    <a:ext uri="{9D8B030D-6E8A-4147-A177-3AD203B41FA5}">
                      <a16:colId xmlns:a16="http://schemas.microsoft.com/office/drawing/2014/main" val="1338889454"/>
                    </a:ext>
                  </a:extLst>
                </a:gridCol>
                <a:gridCol w="679508">
                  <a:extLst>
                    <a:ext uri="{9D8B030D-6E8A-4147-A177-3AD203B41FA5}">
                      <a16:colId xmlns:a16="http://schemas.microsoft.com/office/drawing/2014/main" val="2105377302"/>
                    </a:ext>
                  </a:extLst>
                </a:gridCol>
                <a:gridCol w="931178">
                  <a:extLst>
                    <a:ext uri="{9D8B030D-6E8A-4147-A177-3AD203B41FA5}">
                      <a16:colId xmlns:a16="http://schemas.microsoft.com/office/drawing/2014/main" val="3713090237"/>
                    </a:ext>
                  </a:extLst>
                </a:gridCol>
                <a:gridCol w="1128320">
                  <a:extLst>
                    <a:ext uri="{9D8B030D-6E8A-4147-A177-3AD203B41FA5}">
                      <a16:colId xmlns:a16="http://schemas.microsoft.com/office/drawing/2014/main" val="1103694815"/>
                    </a:ext>
                  </a:extLst>
                </a:gridCol>
                <a:gridCol w="1178654">
                  <a:extLst>
                    <a:ext uri="{9D8B030D-6E8A-4147-A177-3AD203B41FA5}">
                      <a16:colId xmlns:a16="http://schemas.microsoft.com/office/drawing/2014/main" val="893430679"/>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выполнения</a:t>
                      </a:r>
                    </a:p>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55732101"/>
                  </a:ext>
                </a:extLst>
              </a:tr>
              <a:tr h="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Смертность мужчин трудоспособного возраста на 100 </a:t>
                      </a:r>
                      <a:r>
                        <a:rPr lang="ru-RU" sz="1000" dirty="0" err="1">
                          <a:effectLst/>
                          <a:latin typeface="Times New Roman" panose="02020603050405020304" pitchFamily="18" charset="0"/>
                          <a:cs typeface="Times New Roman" panose="02020603050405020304" pitchFamily="18" charset="0"/>
                        </a:rPr>
                        <a:t>тыс.населения</a:t>
                      </a:r>
                      <a:r>
                        <a:rPr lang="ru-RU" sz="1000" dirty="0">
                          <a:effectLst/>
                          <a:latin typeface="Times New Roman" panose="02020603050405020304" pitchFamily="18" charset="0"/>
                          <a:cs typeface="Times New Roman" panose="02020603050405020304" pitchFamily="18" charset="0"/>
                        </a:rPr>
                        <a:t>, в возрасте 16-59 (лет) случаев</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23/627,9</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39/626,2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0,59</a:t>
                      </a:r>
                    </a:p>
                  </a:txBody>
                  <a:tcPr marL="68580" marR="68580" marT="0" marB="0" anchor="ctr"/>
                </a:tc>
                <a:extLst>
                  <a:ext uri="{0D108BD9-81ED-4DB2-BD59-A6C34878D82A}">
                    <a16:rowId xmlns:a16="http://schemas.microsoft.com/office/drawing/2014/main" val="2102022200"/>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Смертность женщин трудоспособного возраста на 100 </a:t>
                      </a:r>
                      <a:r>
                        <a:rPr lang="ru-RU" sz="1000" dirty="0" err="1">
                          <a:effectLst/>
                          <a:latin typeface="Times New Roman" panose="02020603050405020304" pitchFamily="18" charset="0"/>
                          <a:cs typeface="Times New Roman" panose="02020603050405020304" pitchFamily="18" charset="0"/>
                        </a:rPr>
                        <a:t>тыс.населения</a:t>
                      </a:r>
                      <a:r>
                        <a:rPr lang="ru-RU" sz="1000" dirty="0">
                          <a:effectLst/>
                          <a:latin typeface="Times New Roman" panose="02020603050405020304" pitchFamily="18" charset="0"/>
                          <a:cs typeface="Times New Roman" panose="02020603050405020304" pitchFamily="18" charset="0"/>
                        </a:rPr>
                        <a:t>, в возрасте 16-54 лет (случаев)</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5/200,6</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13/216,3</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0,38</a:t>
                      </a:r>
                    </a:p>
                  </a:txBody>
                  <a:tcPr marL="68580" marR="68580" marT="0" marB="0" anchor="ctr"/>
                </a:tc>
                <a:extLst>
                  <a:ext uri="{0D108BD9-81ED-4DB2-BD59-A6C34878D82A}">
                    <a16:rowId xmlns:a16="http://schemas.microsoft.com/office/drawing/2014/main" val="3333809319"/>
                  </a:ext>
                </a:extLst>
              </a:tr>
              <a:tr h="111860">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жителей, обратившихся в медицинские учреждения по вопросам здорового образа жизни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210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5920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2819</a:t>
                      </a:r>
                    </a:p>
                  </a:txBody>
                  <a:tcPr marL="68580" marR="68580" marT="0" marB="0" anchor="ctr"/>
                </a:tc>
                <a:extLst>
                  <a:ext uri="{0D108BD9-81ED-4DB2-BD59-A6C34878D82A}">
                    <a16:rowId xmlns:a16="http://schemas.microsoft.com/office/drawing/2014/main" val="1456372064"/>
                  </a:ext>
                </a:extLst>
              </a:tr>
            </a:tbl>
          </a:graphicData>
        </a:graphic>
      </p:graphicFrame>
    </p:spTree>
    <p:extLst>
      <p:ext uri="{BB962C8B-B14F-4D97-AF65-F5344CB8AC3E}">
        <p14:creationId xmlns:p14="http://schemas.microsoft.com/office/powerpoint/2010/main" val="1851027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FDDD148-AF08-97F0-9251-7A324EA737EC}"/>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4CF35AD4-924B-DE84-6710-19AF6F665AED}"/>
              </a:ext>
            </a:extLst>
          </p:cNvPr>
          <p:cNvGraphicFramePr>
            <a:graphicFrameLocks noGrp="1"/>
          </p:cNvGraphicFramePr>
          <p:nvPr>
            <p:extLst>
              <p:ext uri="{D42A27DB-BD31-4B8C-83A1-F6EECF244321}">
                <p14:modId xmlns:p14="http://schemas.microsoft.com/office/powerpoint/2010/main" val="554393535"/>
              </p:ext>
            </p:extLst>
          </p:nvPr>
        </p:nvGraphicFramePr>
        <p:xfrm>
          <a:off x="254589" y="511045"/>
          <a:ext cx="11475190" cy="2419565"/>
        </p:xfrm>
        <a:graphic>
          <a:graphicData uri="http://schemas.openxmlformats.org/drawingml/2006/table">
            <a:tbl>
              <a:tblPr firstRow="1" bandRow="1">
                <a:tableStyleId>{16D9F66E-5EB9-4882-86FB-DCBF35E3C3E4}</a:tableStyleId>
              </a:tblPr>
              <a:tblGrid>
                <a:gridCol w="3138270">
                  <a:extLst>
                    <a:ext uri="{9D8B030D-6E8A-4147-A177-3AD203B41FA5}">
                      <a16:colId xmlns:a16="http://schemas.microsoft.com/office/drawing/2014/main" val="3110849794"/>
                    </a:ext>
                  </a:extLst>
                </a:gridCol>
                <a:gridCol w="1692841">
                  <a:extLst>
                    <a:ext uri="{9D8B030D-6E8A-4147-A177-3AD203B41FA5}">
                      <a16:colId xmlns:a16="http://schemas.microsoft.com/office/drawing/2014/main" val="949075183"/>
                    </a:ext>
                  </a:extLst>
                </a:gridCol>
                <a:gridCol w="1954634">
                  <a:extLst>
                    <a:ext uri="{9D8B030D-6E8A-4147-A177-3AD203B41FA5}">
                      <a16:colId xmlns:a16="http://schemas.microsoft.com/office/drawing/2014/main" val="4093401937"/>
                    </a:ext>
                  </a:extLst>
                </a:gridCol>
                <a:gridCol w="1224793">
                  <a:extLst>
                    <a:ext uri="{9D8B030D-6E8A-4147-A177-3AD203B41FA5}">
                      <a16:colId xmlns:a16="http://schemas.microsoft.com/office/drawing/2014/main" val="1408367181"/>
                    </a:ext>
                  </a:extLst>
                </a:gridCol>
                <a:gridCol w="1073791">
                  <a:extLst>
                    <a:ext uri="{9D8B030D-6E8A-4147-A177-3AD203B41FA5}">
                      <a16:colId xmlns:a16="http://schemas.microsoft.com/office/drawing/2014/main" val="3887888333"/>
                    </a:ext>
                  </a:extLst>
                </a:gridCol>
                <a:gridCol w="2390861">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169034">
                <a:tc gridSpan="6">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1"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ОБЩЕГО ХАРАКТЕРА</a:t>
                      </a:r>
                      <a:endParaRPr lang="ru-RU" sz="1000" b="1" i="0" u="none" strike="noStrike" dirty="0">
                        <a:solidFill>
                          <a:srgbClr val="FF0000"/>
                        </a:solidFill>
                        <a:effectLst/>
                        <a:latin typeface="Times New Roman" panose="02020603050405020304" pitchFamily="18" charset="0"/>
                      </a:endParaRPr>
                    </a:p>
                  </a:txBody>
                  <a:tcPr marL="9525" marR="9525" marT="9525"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63955">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Муниципальное управление</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93230248,00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101207325,47</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100532467,86</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99,33</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60454297"/>
                  </a:ext>
                </a:extLst>
              </a:tr>
              <a:tr h="263955">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Противодействие коррупции в органах местного самоуправления</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3000,00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53000,00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53000,00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100</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32075002"/>
                  </a:ext>
                </a:extLst>
              </a:tr>
              <a:tr h="252038">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Повышение эффективности управления муниципальными финансами</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25972900,00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26228900,00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25714388,15</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98,04</a:t>
                      </a:r>
                    </a:p>
                  </a:txBody>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01466528"/>
                  </a:ext>
                </a:extLst>
              </a:tr>
              <a:tr h="28194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Управление и распоряжение муниципальным имуществом</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a:rPr>
                        <a:t>31849608,94</a:t>
                      </a:r>
                    </a:p>
                  </a:txBody>
                  <a:tcPr marL="7620" marR="7620" marT="7620" marB="0"/>
                </a:tc>
                <a:tc>
                  <a:txBody>
                    <a:bodyPr/>
                    <a:lstStyle/>
                    <a:p>
                      <a:pPr algn="ctr" fontAlgn="t"/>
                      <a:r>
                        <a:rPr lang="ru-RU" sz="1000" b="0" i="0" u="none" strike="noStrike" dirty="0">
                          <a:solidFill>
                            <a:srgbClr val="000000"/>
                          </a:solidFill>
                          <a:latin typeface="Times New Roman"/>
                        </a:rPr>
                        <a:t>29346186,03</a:t>
                      </a:r>
                    </a:p>
                  </a:txBody>
                  <a:tcPr marL="7620" marR="7620" marT="7620" marB="0"/>
                </a:tc>
                <a:tc>
                  <a:txBody>
                    <a:bodyPr/>
                    <a:lstStyle/>
                    <a:p>
                      <a:pPr algn="ctr" fontAlgn="t"/>
                      <a:r>
                        <a:rPr lang="ru-RU" sz="1000" b="0" i="0" u="none" strike="noStrike" dirty="0">
                          <a:latin typeface="Times New Roman"/>
                        </a:rPr>
                        <a:t>23354600,11</a:t>
                      </a:r>
                    </a:p>
                  </a:txBody>
                  <a:tcPr marL="7620" marR="7620" marT="7620" marB="0"/>
                </a:tc>
                <a:tc>
                  <a:txBody>
                    <a:bodyPr/>
                    <a:lstStyle/>
                    <a:p>
                      <a:pPr algn="ctr" fontAlgn="t"/>
                      <a:r>
                        <a:rPr lang="ru-RU" sz="1000" b="0" i="0" u="none" strike="noStrike" dirty="0">
                          <a:latin typeface="Times New Roman"/>
                        </a:rPr>
                        <a:t>79,58</a:t>
                      </a:r>
                    </a:p>
                  </a:txBody>
                  <a:tcPr marL="7620" marR="7620" marT="7620" marB="0"/>
                </a:tc>
                <a:tc>
                  <a:txBody>
                    <a:bodyPr/>
                    <a:lstStyle/>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отсутствие необходимого для приобретения жилья для детей-сирот</a:t>
                      </a:r>
                    </a:p>
                  </a:txBody>
                  <a:tcPr/>
                </a:tc>
                <a:extLst>
                  <a:ext uri="{0D108BD9-81ED-4DB2-BD59-A6C34878D82A}">
                    <a16:rowId xmlns:a16="http://schemas.microsoft.com/office/drawing/2014/main" val="667189719"/>
                  </a:ext>
                </a:extLst>
              </a:tr>
              <a:tr h="260646">
                <a:tc>
                  <a:txBody>
                    <a:bodyPr/>
                    <a:lstStyle/>
                    <a:p>
                      <a:pPr algn="l" fontAlgn="t"/>
                      <a:r>
                        <a:rPr lang="ru-RU" sz="1000" b="1" i="0" u="none" strike="noStrike" dirty="0">
                          <a:solidFill>
                            <a:srgbClr val="FF0000"/>
                          </a:solidFill>
                          <a:effectLst/>
                          <a:latin typeface="Times New Roman" panose="02020603050405020304" pitchFamily="18" charset="0"/>
                        </a:rPr>
                        <a:t>ВСЕГО</a:t>
                      </a:r>
                    </a:p>
                  </a:txBody>
                  <a:tcPr marL="9525" marR="9525" marT="9525" marB="0"/>
                </a:tc>
                <a:tc>
                  <a:txBody>
                    <a:bodyPr/>
                    <a:lstStyle/>
                    <a:p>
                      <a:pPr algn="ctr" fontAlgn="t"/>
                      <a:r>
                        <a:rPr lang="ru-RU" sz="1000" b="1" i="0" u="none" strike="noStrike" dirty="0">
                          <a:solidFill>
                            <a:srgbClr val="FF0000"/>
                          </a:solidFill>
                          <a:latin typeface="Times New Roman"/>
                        </a:rPr>
                        <a:t>151055756,94</a:t>
                      </a:r>
                    </a:p>
                  </a:txBody>
                  <a:tcPr marL="7620" marR="7620" marT="7620" marB="0"/>
                </a:tc>
                <a:tc>
                  <a:txBody>
                    <a:bodyPr/>
                    <a:lstStyle/>
                    <a:p>
                      <a:pPr algn="ctr" fontAlgn="t"/>
                      <a:r>
                        <a:rPr lang="ru-RU" sz="1000" b="1" i="0" u="none" strike="noStrike" dirty="0">
                          <a:solidFill>
                            <a:srgbClr val="FF0000"/>
                          </a:solidFill>
                          <a:latin typeface="Times New Roman"/>
                        </a:rPr>
                        <a:t>156835411,50</a:t>
                      </a:r>
                    </a:p>
                  </a:txBody>
                  <a:tcPr marL="7620" marR="7620" marT="7620" marB="0"/>
                </a:tc>
                <a:tc>
                  <a:txBody>
                    <a:bodyPr/>
                    <a:lstStyle/>
                    <a:p>
                      <a:pPr algn="ctr" fontAlgn="t"/>
                      <a:r>
                        <a:rPr lang="ru-RU" sz="1000" b="1" i="0" u="none" strike="noStrike" dirty="0">
                          <a:solidFill>
                            <a:srgbClr val="FF0000"/>
                          </a:solidFill>
                          <a:latin typeface="Times New Roman"/>
                        </a:rPr>
                        <a:t>149654456,12</a:t>
                      </a:r>
                    </a:p>
                  </a:txBody>
                  <a:tcPr marL="7620" marR="7620" marT="7620" marB="0"/>
                </a:tc>
                <a:tc>
                  <a:txBody>
                    <a:bodyPr/>
                    <a:lstStyle/>
                    <a:p>
                      <a:pPr algn="ctr" fontAlgn="t"/>
                      <a:r>
                        <a:rPr lang="ru-RU" sz="1000" b="1" i="0" u="none" strike="noStrike" dirty="0">
                          <a:solidFill>
                            <a:srgbClr val="FF0000"/>
                          </a:solidFill>
                          <a:latin typeface="Times New Roman"/>
                        </a:rPr>
                        <a:t>95,42</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99219780"/>
                  </a:ext>
                </a:extLst>
              </a:tr>
            </a:tbl>
          </a:graphicData>
        </a:graphic>
      </p:graphicFrame>
      <p:sp>
        <p:nvSpPr>
          <p:cNvPr id="4" name="TextBox 3">
            <a:extLst>
              <a:ext uri="{FF2B5EF4-FFF2-40B4-BE49-F238E27FC236}">
                <a16:creationId xmlns:a16="http://schemas.microsoft.com/office/drawing/2014/main" id="{8FC7CFE4-8031-BAF9-46AD-0CD912572BF0}"/>
              </a:ext>
            </a:extLst>
          </p:cNvPr>
          <p:cNvSpPr txBox="1"/>
          <p:nvPr/>
        </p:nvSpPr>
        <p:spPr>
          <a:xfrm>
            <a:off x="2492927" y="117023"/>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Расходы по финансовому обеспечению муниципальных программ за 2024г (руб.)</a:t>
            </a:r>
          </a:p>
        </p:txBody>
      </p:sp>
      <p:pic>
        <p:nvPicPr>
          <p:cNvPr id="12" name="Рисунок 11">
            <a:extLst>
              <a:ext uri="{FF2B5EF4-FFF2-40B4-BE49-F238E27FC236}">
                <a16:creationId xmlns:a16="http://schemas.microsoft.com/office/drawing/2014/main" id="{636D0402-BEA1-BFD3-F616-3FB250065801}"/>
              </a:ext>
            </a:extLst>
          </p:cNvPr>
          <p:cNvPicPr>
            <a:picLocks noChangeAspect="1"/>
          </p:cNvPicPr>
          <p:nvPr/>
        </p:nvPicPr>
        <p:blipFill>
          <a:blip r:embed="rId3"/>
          <a:stretch>
            <a:fillRect/>
          </a:stretch>
        </p:blipFill>
        <p:spPr>
          <a:xfrm>
            <a:off x="254589" y="3047633"/>
            <a:ext cx="1778467" cy="1022409"/>
          </a:xfrm>
          <a:prstGeom prst="rect">
            <a:avLst/>
          </a:prstGeom>
        </p:spPr>
      </p:pic>
      <p:sp>
        <p:nvSpPr>
          <p:cNvPr id="13" name="TextBox 12">
            <a:extLst>
              <a:ext uri="{FF2B5EF4-FFF2-40B4-BE49-F238E27FC236}">
                <a16:creationId xmlns:a16="http://schemas.microsoft.com/office/drawing/2014/main" id="{F6738AFB-2923-AD03-8EA7-19F0328148A3}"/>
              </a:ext>
            </a:extLst>
          </p:cNvPr>
          <p:cNvSpPr txBox="1"/>
          <p:nvPr/>
        </p:nvSpPr>
        <p:spPr>
          <a:xfrm>
            <a:off x="2402949" y="3047633"/>
            <a:ext cx="8645351" cy="4247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"Противодействие коррупции </a:t>
            </a:r>
          </a:p>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в органах местного самоуправления Анучинского муниципального округа» на 2020 – 2024 годы</a:t>
            </a:r>
          </a:p>
        </p:txBody>
      </p:sp>
      <p:sp>
        <p:nvSpPr>
          <p:cNvPr id="14" name="TextBox 13">
            <a:extLst>
              <a:ext uri="{FF2B5EF4-FFF2-40B4-BE49-F238E27FC236}">
                <a16:creationId xmlns:a16="http://schemas.microsoft.com/office/drawing/2014/main" id="{FA338DFA-5AD9-E983-BD67-E52F757E14AB}"/>
              </a:ext>
            </a:extLst>
          </p:cNvPr>
          <p:cNvSpPr txBox="1"/>
          <p:nvPr/>
        </p:nvSpPr>
        <p:spPr>
          <a:xfrm>
            <a:off x="133056" y="4123228"/>
            <a:ext cx="2930489" cy="707886"/>
          </a:xfrm>
          <a:prstGeom prst="rect">
            <a:avLst/>
          </a:prstGeom>
          <a:noFill/>
        </p:spPr>
        <p:txBody>
          <a:bodyPr wrap="square">
            <a:spAutoFit/>
          </a:bodyPr>
          <a:lstStyle/>
          <a:p>
            <a:pPr algn="just"/>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Денежные средства были направлены на финансирование мероприятий антикоррупционных программ в сумме 53000 руб.(подарочные наборы)</a:t>
            </a:r>
            <a:endParaRPr lang="ru-RU" sz="1000" dirty="0"/>
          </a:p>
        </p:txBody>
      </p:sp>
      <p:graphicFrame>
        <p:nvGraphicFramePr>
          <p:cNvPr id="15" name="Таблица 14">
            <a:extLst>
              <a:ext uri="{FF2B5EF4-FFF2-40B4-BE49-F238E27FC236}">
                <a16:creationId xmlns:a16="http://schemas.microsoft.com/office/drawing/2014/main" id="{BCC3A25E-0BFA-FFF6-74B8-E9D597366798}"/>
              </a:ext>
            </a:extLst>
          </p:cNvPr>
          <p:cNvGraphicFramePr>
            <a:graphicFrameLocks noGrp="1"/>
          </p:cNvGraphicFramePr>
          <p:nvPr>
            <p:extLst>
              <p:ext uri="{D42A27DB-BD31-4B8C-83A1-F6EECF244321}">
                <p14:modId xmlns:p14="http://schemas.microsoft.com/office/powerpoint/2010/main" val="2564712975"/>
              </p:ext>
            </p:extLst>
          </p:nvPr>
        </p:nvGraphicFramePr>
        <p:xfrm>
          <a:off x="3063545" y="3643131"/>
          <a:ext cx="8664264" cy="2375966"/>
        </p:xfrm>
        <a:graphic>
          <a:graphicData uri="http://schemas.openxmlformats.org/drawingml/2006/table">
            <a:tbl>
              <a:tblPr firstRow="1" bandRow="1">
                <a:tableStyleId>{16D9F66E-5EB9-4882-86FB-DCBF35E3C3E4}</a:tableStyleId>
              </a:tblPr>
              <a:tblGrid>
                <a:gridCol w="5562139">
                  <a:extLst>
                    <a:ext uri="{9D8B030D-6E8A-4147-A177-3AD203B41FA5}">
                      <a16:colId xmlns:a16="http://schemas.microsoft.com/office/drawing/2014/main" val="1338889454"/>
                    </a:ext>
                  </a:extLst>
                </a:gridCol>
                <a:gridCol w="529840">
                  <a:extLst>
                    <a:ext uri="{9D8B030D-6E8A-4147-A177-3AD203B41FA5}">
                      <a16:colId xmlns:a16="http://schemas.microsoft.com/office/drawing/2014/main" val="2105377302"/>
                    </a:ext>
                  </a:extLst>
                </a:gridCol>
                <a:gridCol w="675117">
                  <a:extLst>
                    <a:ext uri="{9D8B030D-6E8A-4147-A177-3AD203B41FA5}">
                      <a16:colId xmlns:a16="http://schemas.microsoft.com/office/drawing/2014/main" val="3713090237"/>
                    </a:ext>
                  </a:extLst>
                </a:gridCol>
                <a:gridCol w="666572">
                  <a:extLst>
                    <a:ext uri="{9D8B030D-6E8A-4147-A177-3AD203B41FA5}">
                      <a16:colId xmlns:a16="http://schemas.microsoft.com/office/drawing/2014/main" val="1625200990"/>
                    </a:ext>
                  </a:extLst>
                </a:gridCol>
                <a:gridCol w="1230596">
                  <a:extLst>
                    <a:ext uri="{9D8B030D-6E8A-4147-A177-3AD203B41FA5}">
                      <a16:colId xmlns:a16="http://schemas.microsoft.com/office/drawing/2014/main" val="1584550297"/>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2025г (факт)</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solidFill>
                      <a:schemeClr val="accent4">
                        <a:lumMod val="20000"/>
                        <a:lumOff val="80000"/>
                      </a:schemeClr>
                    </a:solidFill>
                  </a:tcPr>
                </a:tc>
                <a:extLst>
                  <a:ext uri="{0D108BD9-81ED-4DB2-BD59-A6C34878D82A}">
                    <a16:rowId xmlns:a16="http://schemas.microsoft.com/office/drawing/2014/main" val="3655732101"/>
                  </a:ext>
                </a:extLst>
              </a:tr>
              <a:tr h="229965">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Доля устраненных коррупционных факторов в муниципальных правовых актах (проектах), прошедших антикоррупционную экспертизу, от общего числа выявленных коррупционных факторов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a:t>
                      </a:r>
                    </a:p>
                  </a:txBody>
                  <a:tcPr marL="44450" marR="44450" marT="0" marB="0">
                    <a:solidFill>
                      <a:schemeClr val="accent4">
                        <a:lumMod val="20000"/>
                        <a:lumOff val="80000"/>
                      </a:schemeClr>
                    </a:solidFill>
                  </a:tcPr>
                </a:tc>
                <a:tc>
                  <a:txBody>
                    <a:bodyPr/>
                    <a:lstStyle/>
                    <a:p>
                      <a:pPr algn="ctr" hangingPunct="0">
                        <a:spcAft>
                          <a:spcPts val="750"/>
                        </a:spcAft>
                      </a:pPr>
                      <a:r>
                        <a:rPr lang="ru-RU" sz="1000" dirty="0">
                          <a:effectLst/>
                          <a:latin typeface="Times New Roman" panose="02020603050405020304" pitchFamily="18" charset="0"/>
                          <a:ea typeface="Times New Roman" panose="02020603050405020304" pitchFamily="18" charset="0"/>
                        </a:rPr>
                        <a:t>100</a:t>
                      </a:r>
                    </a:p>
                  </a:txBody>
                  <a:tcPr marL="0" marR="0" marT="0" marB="0">
                    <a:solidFill>
                      <a:schemeClr val="accent4">
                        <a:lumMod val="20000"/>
                        <a:lumOff val="80000"/>
                      </a:schemeClr>
                    </a:solidFill>
                  </a:tcPr>
                </a:tc>
                <a:tc>
                  <a:txBody>
                    <a:bodyPr/>
                    <a:lstStyle/>
                    <a:p>
                      <a:pPr algn="ctr" hangingPunct="0">
                        <a:spcAft>
                          <a:spcPts val="750"/>
                        </a:spcAft>
                      </a:pPr>
                      <a:r>
                        <a:rPr lang="ru-RU" sz="1000" dirty="0">
                          <a:effectLst/>
                          <a:latin typeface="Times New Roman" panose="02020603050405020304" pitchFamily="18" charset="0"/>
                          <a:ea typeface="Times New Roman" panose="02020603050405020304" pitchFamily="18" charset="0"/>
                        </a:rPr>
                        <a:t>100</a:t>
                      </a:r>
                    </a:p>
                  </a:txBody>
                  <a:tcPr marL="44450" marR="44450" marT="0" marB="0">
                    <a:solidFill>
                      <a:schemeClr val="accent4">
                        <a:lumMod val="20000"/>
                        <a:lumOff val="80000"/>
                      </a:schemeClr>
                    </a:solidFill>
                  </a:tcPr>
                </a:tc>
                <a:tc>
                  <a:txBody>
                    <a:bodyPr/>
                    <a:lstStyle/>
                    <a:p>
                      <a:pPr algn="ctr" hangingPunct="0">
                        <a:spcAft>
                          <a:spcPts val="750"/>
                        </a:spcAft>
                      </a:pPr>
                      <a:r>
                        <a:rPr lang="ru-RU" sz="1000" dirty="0">
                          <a:effectLst/>
                          <a:latin typeface="Times New Roman" panose="02020603050405020304" pitchFamily="18" charset="0"/>
                          <a:ea typeface="Times New Roman" panose="02020603050405020304" pitchFamily="18" charset="0"/>
                        </a:rPr>
                        <a:t>100</a:t>
                      </a:r>
                    </a:p>
                  </a:txBody>
                  <a:tcPr marL="44450" marR="44450" marT="0" marB="0">
                    <a:solidFill>
                      <a:schemeClr val="accent4">
                        <a:lumMod val="20000"/>
                        <a:lumOff val="80000"/>
                      </a:schemeClr>
                    </a:solidFill>
                  </a:tcPr>
                </a:tc>
                <a:extLst>
                  <a:ext uri="{0D108BD9-81ED-4DB2-BD59-A6C34878D82A}">
                    <a16:rowId xmlns:a16="http://schemas.microsoft.com/office/drawing/2014/main" val="2102022200"/>
                  </a:ext>
                </a:extLst>
              </a:tr>
              <a:tr h="214742">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Доля муниципальных служащих, представивших в установленный срок сведения о доходах, расходах, об имуществе и обязательствах имущественного характера, от общего числа муниципальных служащих, представляющих указанные сведения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44450" marR="44450" marT="0" marB="0">
                    <a:solidFill>
                      <a:schemeClr val="accent4">
                        <a:lumMod val="20000"/>
                        <a:lumOff val="80000"/>
                      </a:schemeClr>
                    </a:solidFill>
                  </a:tcPr>
                </a:tc>
                <a:extLst>
                  <a:ext uri="{0D108BD9-81ED-4DB2-BD59-A6C34878D82A}">
                    <a16:rowId xmlns:a16="http://schemas.microsoft.com/office/drawing/2014/main" val="3489912661"/>
                  </a:ext>
                </a:extLst>
              </a:tr>
              <a:tr h="227230">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Доля установленных фактов коррупции, от общего количества жалоб и обращений граждан, поступивших за отчетный период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a:effectLst/>
                          <a:latin typeface="Times New Roman" panose="02020603050405020304" pitchFamily="18" charset="0"/>
                          <a:ea typeface="Times New Roman" panose="02020603050405020304" pitchFamily="18" charset="0"/>
                        </a:rPr>
                        <a:t>%</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44450" marR="44450" marT="0" marB="0">
                    <a:solidFill>
                      <a:schemeClr val="accent4">
                        <a:lumMod val="20000"/>
                        <a:lumOff val="80000"/>
                      </a:schemeClr>
                    </a:solidFill>
                  </a:tcPr>
                </a:tc>
                <a:extLst>
                  <a:ext uri="{0D108BD9-81ED-4DB2-BD59-A6C34878D82A}">
                    <a16:rowId xmlns:a16="http://schemas.microsoft.com/office/drawing/2014/main" val="567141994"/>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effectLst/>
                          <a:latin typeface="Times New Roman" panose="02020603050405020304" pitchFamily="18" charset="0"/>
                          <a:ea typeface="Times New Roman" panose="02020603050405020304" pitchFamily="18" charset="0"/>
                        </a:rPr>
                        <a:t>Количество проведенных заседаний межведомственной комиссии по противодействию коррупции</a:t>
                      </a:r>
                      <a:endParaRPr lang="ru-RU" sz="10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hangingPunct="0"/>
                      <a:r>
                        <a:rPr lang="ru-RU" sz="1000">
                          <a:effectLst/>
                          <a:latin typeface="Times New Roman" panose="02020603050405020304" pitchFamily="18" charset="0"/>
                          <a:ea typeface="Times New Roman" panose="02020603050405020304" pitchFamily="18" charset="0"/>
                        </a:rPr>
                        <a:t>единиц</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4</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4</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44450" marR="44450" marT="0" marB="0">
                    <a:solidFill>
                      <a:schemeClr val="accent4">
                        <a:lumMod val="20000"/>
                        <a:lumOff val="80000"/>
                      </a:schemeClr>
                    </a:solidFill>
                  </a:tcPr>
                </a:tc>
                <a:extLst>
                  <a:ext uri="{0D108BD9-81ED-4DB2-BD59-A6C34878D82A}">
                    <a16:rowId xmlns:a16="http://schemas.microsoft.com/office/drawing/2014/main" val="3978247692"/>
                  </a:ext>
                </a:extLst>
              </a:tr>
              <a:tr h="214742">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Проведение   социологического исследования по вопросам противодействия коррупции, ежегодно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единиц</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44450" marR="44450" marT="0" marB="0">
                    <a:solidFill>
                      <a:schemeClr val="accent4">
                        <a:lumMod val="20000"/>
                        <a:lumOff val="80000"/>
                      </a:schemeClr>
                    </a:solidFill>
                  </a:tcPr>
                </a:tc>
                <a:extLst>
                  <a:ext uri="{0D108BD9-81ED-4DB2-BD59-A6C34878D82A}">
                    <a16:rowId xmlns:a16="http://schemas.microsoft.com/office/drawing/2014/main" val="3775623061"/>
                  </a:ext>
                </a:extLst>
              </a:tr>
            </a:tbl>
          </a:graphicData>
        </a:graphic>
      </p:graphicFrame>
    </p:spTree>
    <p:extLst>
      <p:ext uri="{BB962C8B-B14F-4D97-AF65-F5344CB8AC3E}">
        <p14:creationId xmlns:p14="http://schemas.microsoft.com/office/powerpoint/2010/main" val="371034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86CE5C1-FEA9-A1FF-B396-EF39FAD616E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11" name="Таблица 14">
            <a:extLst>
              <a:ext uri="{FF2B5EF4-FFF2-40B4-BE49-F238E27FC236}">
                <a16:creationId xmlns:a16="http://schemas.microsoft.com/office/drawing/2014/main" id="{EF4FEEFF-BDBD-F809-DEAE-B54796AEA952}"/>
              </a:ext>
            </a:extLst>
          </p:cNvPr>
          <p:cNvGraphicFramePr>
            <a:graphicFrameLocks noGrp="1"/>
          </p:cNvGraphicFramePr>
          <p:nvPr>
            <p:extLst>
              <p:ext uri="{D42A27DB-BD31-4B8C-83A1-F6EECF244321}">
                <p14:modId xmlns:p14="http://schemas.microsoft.com/office/powerpoint/2010/main" val="1337581388"/>
              </p:ext>
            </p:extLst>
          </p:nvPr>
        </p:nvGraphicFramePr>
        <p:xfrm>
          <a:off x="254589" y="2010943"/>
          <a:ext cx="11810781" cy="3738939"/>
        </p:xfrm>
        <a:graphic>
          <a:graphicData uri="http://schemas.openxmlformats.org/drawingml/2006/table">
            <a:tbl>
              <a:tblPr firstRow="1" bandRow="1">
                <a:tableStyleId>{16D9F66E-5EB9-4882-86FB-DCBF35E3C3E4}</a:tableStyleId>
              </a:tblPr>
              <a:tblGrid>
                <a:gridCol w="7703495">
                  <a:extLst>
                    <a:ext uri="{9D8B030D-6E8A-4147-A177-3AD203B41FA5}">
                      <a16:colId xmlns:a16="http://schemas.microsoft.com/office/drawing/2014/main" val="1338889454"/>
                    </a:ext>
                  </a:extLst>
                </a:gridCol>
                <a:gridCol w="687898">
                  <a:extLst>
                    <a:ext uri="{9D8B030D-6E8A-4147-A177-3AD203B41FA5}">
                      <a16:colId xmlns:a16="http://schemas.microsoft.com/office/drawing/2014/main" val="2105377302"/>
                    </a:ext>
                  </a:extLst>
                </a:gridCol>
                <a:gridCol w="780176">
                  <a:extLst>
                    <a:ext uri="{9D8B030D-6E8A-4147-A177-3AD203B41FA5}">
                      <a16:colId xmlns:a16="http://schemas.microsoft.com/office/drawing/2014/main" val="3713090237"/>
                    </a:ext>
                  </a:extLst>
                </a:gridCol>
                <a:gridCol w="1048624">
                  <a:extLst>
                    <a:ext uri="{9D8B030D-6E8A-4147-A177-3AD203B41FA5}">
                      <a16:colId xmlns:a16="http://schemas.microsoft.com/office/drawing/2014/main" val="3735444636"/>
                    </a:ext>
                  </a:extLst>
                </a:gridCol>
                <a:gridCol w="1590588">
                  <a:extLst>
                    <a:ext uri="{9D8B030D-6E8A-4147-A177-3AD203B41FA5}">
                      <a16:colId xmlns:a16="http://schemas.microsoft.com/office/drawing/2014/main" val="1443794995"/>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2025г (факт)</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solidFill>
                      <a:schemeClr val="accent4">
                        <a:lumMod val="20000"/>
                        <a:lumOff val="80000"/>
                      </a:schemeClr>
                    </a:solidFill>
                  </a:tcPr>
                </a:tc>
                <a:extLst>
                  <a:ext uri="{0D108BD9-81ED-4DB2-BD59-A6C34878D82A}">
                    <a16:rowId xmlns:a16="http://schemas.microsoft.com/office/drawing/2014/main" val="3655732101"/>
                  </a:ext>
                </a:extLst>
              </a:tr>
              <a:tr h="197974">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Доля вакантных должностей муниципальной службы, замещаемых на основе конкурса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extLst>
                  <a:ext uri="{0D108BD9-81ED-4DB2-BD59-A6C34878D82A}">
                    <a16:rowId xmlns:a16="http://schemas.microsoft.com/office/drawing/2014/main" val="2102022200"/>
                  </a:ext>
                </a:extLst>
              </a:tr>
              <a:tr h="167780">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Число муниципальных служащих, прошедших обучение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4</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14</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350</a:t>
                      </a:r>
                    </a:p>
                  </a:txBody>
                  <a:tcPr marL="0" marR="0" marT="0" marB="0">
                    <a:solidFill>
                      <a:schemeClr val="accent4">
                        <a:lumMod val="20000"/>
                        <a:lumOff val="80000"/>
                      </a:schemeClr>
                    </a:solidFill>
                  </a:tcPr>
                </a:tc>
                <a:extLst>
                  <a:ext uri="{0D108BD9-81ED-4DB2-BD59-A6C34878D82A}">
                    <a16:rowId xmlns:a16="http://schemas.microsoft.com/office/drawing/2014/main" val="3489912661"/>
                  </a:ext>
                </a:extLst>
              </a:tr>
              <a:tr h="151002">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Создание Единого государственного реестра записей актов гражданского состояния архивного фонда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a:effectLst/>
                          <a:latin typeface="Times New Roman" panose="02020603050405020304" pitchFamily="18" charset="0"/>
                          <a:ea typeface="Times New Roman" panose="02020603050405020304" pitchFamily="18" charset="0"/>
                        </a:rPr>
                        <a:t>%</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0</a:t>
                      </a:r>
                    </a:p>
                  </a:txBody>
                  <a:tcPr marL="0" marR="0" marT="0" marB="0">
                    <a:solidFill>
                      <a:schemeClr val="accent4">
                        <a:lumMod val="20000"/>
                        <a:lumOff val="80000"/>
                      </a:schemeClr>
                    </a:solidFill>
                  </a:tcPr>
                </a:tc>
                <a:extLst>
                  <a:ext uri="{0D108BD9-81ED-4DB2-BD59-A6C34878D82A}">
                    <a16:rowId xmlns:a16="http://schemas.microsoft.com/office/drawing/2014/main" val="567141994"/>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solidFill>
                            <a:srgbClr val="000000"/>
                          </a:solidFill>
                          <a:effectLst/>
                          <a:latin typeface="Times New Roman" panose="02020603050405020304" pitchFamily="18" charset="0"/>
                          <a:ea typeface="Times New Roman" panose="02020603050405020304" pitchFamily="18" charset="0"/>
                        </a:rPr>
                        <a:t>Снижение количества преступлений, совершенных несовершеннолетними</a:t>
                      </a:r>
                      <a:endParaRPr lang="ru-RU" sz="10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9</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2</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22</a:t>
                      </a:r>
                    </a:p>
                  </a:txBody>
                  <a:tcPr marL="0" marR="0" marT="0" marB="0">
                    <a:solidFill>
                      <a:schemeClr val="accent4">
                        <a:lumMod val="20000"/>
                        <a:lumOff val="80000"/>
                      </a:schemeClr>
                    </a:solidFill>
                  </a:tcPr>
                </a:tc>
                <a:extLst>
                  <a:ext uri="{0D108BD9-81ED-4DB2-BD59-A6C34878D82A}">
                    <a16:rowId xmlns:a16="http://schemas.microsoft.com/office/drawing/2014/main" val="3978247692"/>
                  </a:ext>
                </a:extLst>
              </a:tr>
              <a:tr h="214742">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Снижение количества несовершеннолетних, состоящих на учете в КДН и ЗП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24</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22</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91,7</a:t>
                      </a:r>
                    </a:p>
                  </a:txBody>
                  <a:tcPr marL="0" marR="0" marT="0" marB="0">
                    <a:solidFill>
                      <a:schemeClr val="accent4">
                        <a:lumMod val="20000"/>
                        <a:lumOff val="80000"/>
                      </a:schemeClr>
                    </a:solidFill>
                  </a:tcPr>
                </a:tc>
                <a:extLst>
                  <a:ext uri="{0D108BD9-81ED-4DB2-BD59-A6C34878D82A}">
                    <a16:rowId xmlns:a16="http://schemas.microsoft.com/office/drawing/2014/main" val="3775623061"/>
                  </a:ext>
                </a:extLst>
              </a:tr>
              <a:tr h="213854">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Увеличение количества проведенных мероприятий с целью повышения культуры охраны труда граждан (конкурсы по охране  труда)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2</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50</a:t>
                      </a:r>
                    </a:p>
                  </a:txBody>
                  <a:tcPr marL="0" marR="0" marT="0" marB="0">
                    <a:solidFill>
                      <a:schemeClr val="accent4">
                        <a:lumMod val="20000"/>
                        <a:lumOff val="80000"/>
                      </a:schemeClr>
                    </a:solidFill>
                  </a:tcPr>
                </a:tc>
                <a:extLst>
                  <a:ext uri="{0D108BD9-81ED-4DB2-BD59-A6C34878D82A}">
                    <a16:rowId xmlns:a16="http://schemas.microsoft.com/office/drawing/2014/main" val="1350610985"/>
                  </a:ext>
                </a:extLst>
              </a:tr>
              <a:tr h="185218">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Увеличение   количества организаций охваченных специальной оценкой условий труда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100</a:t>
                      </a:r>
                    </a:p>
                  </a:txBody>
                  <a:tcPr marL="0" marR="0" marT="0" marB="0">
                    <a:solidFill>
                      <a:schemeClr val="accent4">
                        <a:lumMod val="20000"/>
                        <a:lumOff val="80000"/>
                      </a:schemeClr>
                    </a:solidFill>
                  </a:tcPr>
                </a:tc>
                <a:extLst>
                  <a:ext uri="{0D108BD9-81ED-4DB2-BD59-A6C34878D82A}">
                    <a16:rowId xmlns:a16="http://schemas.microsoft.com/office/drawing/2014/main" val="3557409922"/>
                  </a:ext>
                </a:extLst>
              </a:tr>
              <a:tr h="214742">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ea typeface="Times New Roman" panose="02020603050405020304" pitchFamily="18" charset="0"/>
                        </a:rPr>
                        <a:t>Увеличение количества протоколов в области благоустройства и санитарного содержания  территории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6</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37</a:t>
                      </a:r>
                    </a:p>
                  </a:txBody>
                  <a:tcPr marL="0" marR="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616,7</a:t>
                      </a:r>
                    </a:p>
                  </a:txBody>
                  <a:tcPr marL="0" marR="0" marT="0" marB="0">
                    <a:solidFill>
                      <a:schemeClr val="accent4">
                        <a:lumMod val="20000"/>
                        <a:lumOff val="80000"/>
                      </a:schemeClr>
                    </a:solidFill>
                  </a:tcPr>
                </a:tc>
                <a:extLst>
                  <a:ext uri="{0D108BD9-81ED-4DB2-BD59-A6C34878D82A}">
                    <a16:rowId xmlns:a16="http://schemas.microsoft.com/office/drawing/2014/main" val="3503789638"/>
                  </a:ext>
                </a:extLst>
              </a:tr>
              <a:tr h="356993">
                <a:tc>
                  <a:txBody>
                    <a:bodyPr/>
                    <a:lstStyle/>
                    <a:p>
                      <a:pPr algn="just">
                        <a:lnSpc>
                          <a:spcPct val="115000"/>
                        </a:lnSpc>
                        <a:spcAft>
                          <a:spcPts val="1000"/>
                        </a:spcAft>
                      </a:pPr>
                      <a:r>
                        <a:rPr lang="ru-RU" sz="1000" dirty="0">
                          <a:effectLst/>
                          <a:latin typeface="Times New Roman" panose="02020603050405020304" pitchFamily="18" charset="0"/>
                          <a:ea typeface="Times New Roman" panose="02020603050405020304" pitchFamily="18" charset="0"/>
                        </a:rPr>
                        <a:t>Увеличение количества проведения рейдовых  мероприятий по профилактике правонарушений с должностными лицами уполномоченными составлять протоколы об административных правонарушениях в области благоустройства средств массовой информации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200</a:t>
                      </a:r>
                    </a:p>
                  </a:txBody>
                  <a:tcPr marL="68580" marR="68580" marT="0" marB="0">
                    <a:solidFill>
                      <a:schemeClr val="accent4">
                        <a:lumMod val="20000"/>
                        <a:lumOff val="80000"/>
                      </a:schemeClr>
                    </a:solidFill>
                  </a:tcPr>
                </a:tc>
                <a:extLst>
                  <a:ext uri="{0D108BD9-81ED-4DB2-BD59-A6C34878D82A}">
                    <a16:rowId xmlns:a16="http://schemas.microsoft.com/office/drawing/2014/main" val="3197293654"/>
                  </a:ext>
                </a:extLst>
              </a:tr>
              <a:tr h="356993">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экономии бюджетных средств в результате проведения процедур размещения заказов на поставку товаров, выполнение работ, оказание услуг для нужд администрации (в зависимости от вида проведенной  закупочной процедуры) в МКУ «Хозяйственное управление»</a:t>
                      </a: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a:t>
                      </a:r>
                    </a:p>
                  </a:txBody>
                  <a:tcPr marL="44450" marR="4445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4,5</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8,1</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180</a:t>
                      </a:r>
                    </a:p>
                  </a:txBody>
                  <a:tcPr marL="68580" marR="68580" marT="0" marB="0">
                    <a:solidFill>
                      <a:schemeClr val="accent4">
                        <a:lumMod val="20000"/>
                        <a:lumOff val="80000"/>
                      </a:schemeClr>
                    </a:solidFill>
                  </a:tcPr>
                </a:tc>
                <a:extLst>
                  <a:ext uri="{0D108BD9-81ED-4DB2-BD59-A6C34878D82A}">
                    <a16:rowId xmlns:a16="http://schemas.microsoft.com/office/drawing/2014/main" val="2230980736"/>
                  </a:ext>
                </a:extLst>
              </a:tr>
              <a:tr h="356993">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Недопущение аварийных ситуаций на объектах недвижимого имущества, закрепленного на правах оперативного управления в МКУ «Хозяйственное управление»</a:t>
                      </a:r>
                    </a:p>
                  </a:txBody>
                  <a:tcPr marL="68580" marR="6858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ед.</a:t>
                      </a:r>
                    </a:p>
                  </a:txBody>
                  <a:tcPr marL="44450" marR="4445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extLst>
                  <a:ext uri="{0D108BD9-81ED-4DB2-BD59-A6C34878D82A}">
                    <a16:rowId xmlns:a16="http://schemas.microsoft.com/office/drawing/2014/main" val="2102313441"/>
                  </a:ext>
                </a:extLst>
              </a:tr>
              <a:tr h="356993">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Увеличение количества детей-сирот и детей, оставшихся без попечения родителей в замещающие семьи граждан на территории АМО</a:t>
                      </a:r>
                    </a:p>
                  </a:txBody>
                  <a:tcPr marL="68580" marR="68580" marT="0" marB="0">
                    <a:solidFill>
                      <a:schemeClr val="accent4">
                        <a:lumMod val="20000"/>
                        <a:lumOff val="80000"/>
                      </a:schemeClr>
                    </a:solidFill>
                  </a:tcPr>
                </a:tc>
                <a:tc>
                  <a:txBody>
                    <a:bodyPr/>
                    <a:lstStyle/>
                    <a:p>
                      <a:pPr algn="ctr" hangingPunct="0"/>
                      <a:r>
                        <a:rPr lang="ru-RU" sz="1000" dirty="0" err="1">
                          <a:effectLst/>
                          <a:latin typeface="Times New Roman" panose="02020603050405020304" pitchFamily="18" charset="0"/>
                          <a:ea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endParaRPr>
                    </a:p>
                  </a:txBody>
                  <a:tcPr marL="44450" marR="4445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solidFill>
                      <a:schemeClr val="accent4">
                        <a:lumMod val="20000"/>
                        <a:lumOff val="80000"/>
                      </a:schemeClr>
                    </a:solidFill>
                  </a:tcPr>
                </a:tc>
                <a:extLst>
                  <a:ext uri="{0D108BD9-81ED-4DB2-BD59-A6C34878D82A}">
                    <a16:rowId xmlns:a16="http://schemas.microsoft.com/office/drawing/2014/main" val="3718692683"/>
                  </a:ext>
                </a:extLst>
              </a:tr>
            </a:tbl>
          </a:graphicData>
        </a:graphic>
      </p:graphicFrame>
      <p:sp>
        <p:nvSpPr>
          <p:cNvPr id="5" name="TextBox 4">
            <a:extLst>
              <a:ext uri="{FF2B5EF4-FFF2-40B4-BE49-F238E27FC236}">
                <a16:creationId xmlns:a16="http://schemas.microsoft.com/office/drawing/2014/main" id="{AFD4E36C-2C07-0685-47D7-4FE796D8DF0F}"/>
              </a:ext>
            </a:extLst>
          </p:cNvPr>
          <p:cNvSpPr txBox="1"/>
          <p:nvPr/>
        </p:nvSpPr>
        <p:spPr>
          <a:xfrm>
            <a:off x="3657599" y="287394"/>
            <a:ext cx="8340754" cy="276999"/>
          </a:xfrm>
          <a:prstGeom prst="rect">
            <a:avLst/>
          </a:prstGeom>
          <a:noFill/>
        </p:spPr>
        <p:txBody>
          <a:bodyPr wrap="square">
            <a:spAutoFit/>
          </a:bodyPr>
          <a:lstStyle/>
          <a:p>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"Муниципальное управление Анучинского муниципального округа» на 2020-2024 годы</a:t>
            </a:r>
            <a:endParaRPr lang="ru-RU" sz="1200" dirty="0">
              <a:solidFill>
                <a:srgbClr val="FC0CE5"/>
              </a:solidFill>
            </a:endParaRPr>
          </a:p>
        </p:txBody>
      </p:sp>
      <p:pic>
        <p:nvPicPr>
          <p:cNvPr id="3" name="Рисунок 2">
            <a:extLst>
              <a:ext uri="{FF2B5EF4-FFF2-40B4-BE49-F238E27FC236}">
                <a16:creationId xmlns:a16="http://schemas.microsoft.com/office/drawing/2014/main" id="{2936EB31-D71A-BCAC-D12E-4EA14187EE92}"/>
              </a:ext>
            </a:extLst>
          </p:cNvPr>
          <p:cNvPicPr>
            <a:picLocks noChangeAspect="1"/>
          </p:cNvPicPr>
          <p:nvPr/>
        </p:nvPicPr>
        <p:blipFill>
          <a:blip r:embed="rId3"/>
          <a:stretch>
            <a:fillRect/>
          </a:stretch>
        </p:blipFill>
        <p:spPr>
          <a:xfrm>
            <a:off x="254589" y="287394"/>
            <a:ext cx="2505673" cy="1304657"/>
          </a:xfrm>
          <a:prstGeom prst="rect">
            <a:avLst/>
          </a:prstGeom>
        </p:spPr>
      </p:pic>
      <p:sp>
        <p:nvSpPr>
          <p:cNvPr id="10" name="TextBox 9">
            <a:extLst>
              <a:ext uri="{FF2B5EF4-FFF2-40B4-BE49-F238E27FC236}">
                <a16:creationId xmlns:a16="http://schemas.microsoft.com/office/drawing/2014/main" id="{041EB842-E847-805F-C32E-F05A57D7D135}"/>
              </a:ext>
            </a:extLst>
          </p:cNvPr>
          <p:cNvSpPr txBox="1"/>
          <p:nvPr/>
        </p:nvSpPr>
        <p:spPr>
          <a:xfrm>
            <a:off x="2760262" y="564393"/>
            <a:ext cx="9305108"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В 2024г финансирование расходов было направлено на выполнение следующих мероприятий -  профессиональное развитие и подготовка муниципальных служащих  (повышение квалификации 14 человек),обеспечение деятельности муниципальной службы,  пенсионное обеспечение (доплата к пенсии муниципальным служащим 13человек,)  представительские расходы (проведение праздничных мероприятий),  оплата за размещение информации в средствах массовой информации,  проведение конкурса детского рисунка по охране труда, проведение мероприятий отделом ЗАГС,   проведение мероприятий с несовершеннолетними, обеспечение деятельности по государственной регистрации актов гражданского состояния, обеспечение деятельности КДН и административной комиссии, обеспечение деятельности по государственному управлению охраной труда, обеспечение полномочий органов опеки и попечительства в отношении несовершеннолетних, обеспечение эффективного осуществления своих полномочий МКУ «ХОЗУ администрации АМО» </a:t>
            </a:r>
            <a:endParaRPr lang="ru-RU" dirty="0"/>
          </a:p>
        </p:txBody>
      </p:sp>
    </p:spTree>
    <p:extLst>
      <p:ext uri="{BB962C8B-B14F-4D97-AF65-F5344CB8AC3E}">
        <p14:creationId xmlns:p14="http://schemas.microsoft.com/office/powerpoint/2010/main" val="2502998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C0BC36B-A06A-93F0-3F7B-8A11EF2EF870}"/>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3117EA3E-3254-82A6-5968-029071C024E1}"/>
              </a:ext>
            </a:extLst>
          </p:cNvPr>
          <p:cNvPicPr>
            <a:picLocks noChangeAspect="1"/>
          </p:cNvPicPr>
          <p:nvPr/>
        </p:nvPicPr>
        <p:blipFill>
          <a:blip r:embed="rId3"/>
          <a:srcRect t="7882" r="17119"/>
          <a:stretch/>
        </p:blipFill>
        <p:spPr>
          <a:xfrm>
            <a:off x="174464" y="139265"/>
            <a:ext cx="2002697" cy="1602297"/>
          </a:xfrm>
          <a:prstGeom prst="rect">
            <a:avLst/>
          </a:prstGeom>
        </p:spPr>
      </p:pic>
      <p:sp>
        <p:nvSpPr>
          <p:cNvPr id="4" name="TextBox 3">
            <a:extLst>
              <a:ext uri="{FF2B5EF4-FFF2-40B4-BE49-F238E27FC236}">
                <a16:creationId xmlns:a16="http://schemas.microsoft.com/office/drawing/2014/main" id="{AB099773-A211-208F-C7B3-6548682D8CDE}"/>
              </a:ext>
            </a:extLst>
          </p:cNvPr>
          <p:cNvSpPr txBox="1"/>
          <p:nvPr/>
        </p:nvSpPr>
        <p:spPr>
          <a:xfrm>
            <a:off x="2618108" y="139265"/>
            <a:ext cx="8398079" cy="276999"/>
          </a:xfrm>
          <a:prstGeom prst="rect">
            <a:avLst/>
          </a:prstGeom>
          <a:noFill/>
        </p:spPr>
        <p:txBody>
          <a:bodyPr wrap="square">
            <a:spAutoFit/>
          </a:bodyPr>
          <a:lstStyle/>
          <a:p>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"Повышение эффективности управления муниципальными финансами» на 2020-2024  годы </a:t>
            </a:r>
            <a:endParaRPr lang="ru-RU" dirty="0">
              <a:solidFill>
                <a:srgbClr val="FC0CE5"/>
              </a:solidFill>
            </a:endParaRPr>
          </a:p>
        </p:txBody>
      </p:sp>
      <p:sp>
        <p:nvSpPr>
          <p:cNvPr id="5" name="TextBox 4">
            <a:extLst>
              <a:ext uri="{FF2B5EF4-FFF2-40B4-BE49-F238E27FC236}">
                <a16:creationId xmlns:a16="http://schemas.microsoft.com/office/drawing/2014/main" id="{9ACE3F81-DE86-4743-A695-A7EAB1D69D9A}"/>
              </a:ext>
            </a:extLst>
          </p:cNvPr>
          <p:cNvSpPr txBox="1"/>
          <p:nvPr/>
        </p:nvSpPr>
        <p:spPr>
          <a:xfrm>
            <a:off x="2493803" y="432418"/>
            <a:ext cx="9043332"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Денежные средства в сумме </a:t>
            </a:r>
            <a:r>
              <a:rPr lang="ru-RU" sz="1000" dirty="0">
                <a:solidFill>
                  <a:srgbClr val="000000"/>
                </a:solidFill>
                <a:latin typeface="Times New Roman" panose="02020603050405020304" pitchFamily="18" charset="0"/>
              </a:rPr>
              <a:t>25714388,15</a:t>
            </a: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руб. были направлены на финансирование мероприятия</a:t>
            </a:r>
            <a:r>
              <a:rPr lang="ru-RU" sz="1000" dirty="0">
                <a:solidFill>
                  <a:srgbClr val="000000"/>
                </a:solidFill>
                <a:latin typeface="Times New Roman" panose="02020603050405020304" pitchFamily="18" charset="0"/>
              </a:rPr>
              <a:t> –о</a:t>
            </a:r>
            <a:r>
              <a:rPr lang="ru-RU" sz="1000" dirty="0">
                <a:effectLst/>
                <a:latin typeface="Times New Roman" panose="02020603050405020304" pitchFamily="18" charset="0"/>
                <a:ea typeface="Times New Roman" panose="02020603050405020304" pitchFamily="18" charset="0"/>
              </a:rPr>
              <a:t>беспечение деятельности финансовых органов,</a:t>
            </a:r>
            <a:r>
              <a:rPr lang="ru-RU" sz="1000" b="1" dirty="0">
                <a:effectLst/>
                <a:latin typeface="Times New Roman" panose="02020603050405020304" pitchFamily="18" charset="0"/>
                <a:ea typeface="Times New Roman" panose="02020603050405020304" pitchFamily="18" charset="0"/>
              </a:rPr>
              <a:t> расходы на </a:t>
            </a:r>
            <a:r>
              <a:rPr lang="ru-RU" sz="1000" dirty="0">
                <a:effectLst/>
                <a:latin typeface="Times New Roman" panose="02020603050405020304" pitchFamily="18" charset="0"/>
                <a:ea typeface="Times New Roman" panose="02020603050405020304" pitchFamily="18" charset="0"/>
              </a:rPr>
              <a:t>обеспечение деятельности Контрольно-счетной палаты и внутренний ведомственный финансовый контроль </a:t>
            </a:r>
            <a:r>
              <a:rPr lang="ru-RU" sz="1000" dirty="0">
                <a:solidFill>
                  <a:srgbClr val="000000"/>
                </a:solidFill>
                <a:latin typeface="Times New Roman" panose="02020603050405020304" pitchFamily="18" charset="0"/>
              </a:rPr>
              <a:t>.</a:t>
            </a:r>
            <a:endParaRPr kumimoji="0" lang="ru-RU"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Таблица 14">
            <a:extLst>
              <a:ext uri="{FF2B5EF4-FFF2-40B4-BE49-F238E27FC236}">
                <a16:creationId xmlns:a16="http://schemas.microsoft.com/office/drawing/2014/main" id="{5B1A35FE-EBA5-5CCA-2EE2-05E0A1E920F5}"/>
              </a:ext>
            </a:extLst>
          </p:cNvPr>
          <p:cNvGraphicFramePr>
            <a:graphicFrameLocks noGrp="1"/>
          </p:cNvGraphicFramePr>
          <p:nvPr>
            <p:extLst>
              <p:ext uri="{D42A27DB-BD31-4B8C-83A1-F6EECF244321}">
                <p14:modId xmlns:p14="http://schemas.microsoft.com/office/powerpoint/2010/main" val="1859408073"/>
              </p:ext>
            </p:extLst>
          </p:nvPr>
        </p:nvGraphicFramePr>
        <p:xfrm>
          <a:off x="2248250" y="848682"/>
          <a:ext cx="9748009" cy="2455005"/>
        </p:xfrm>
        <a:graphic>
          <a:graphicData uri="http://schemas.openxmlformats.org/drawingml/2006/table">
            <a:tbl>
              <a:tblPr firstRow="1" bandRow="1">
                <a:tableStyleId>{16D9F66E-5EB9-4882-86FB-DCBF35E3C3E4}</a:tableStyleId>
              </a:tblPr>
              <a:tblGrid>
                <a:gridCol w="6619642">
                  <a:extLst>
                    <a:ext uri="{9D8B030D-6E8A-4147-A177-3AD203B41FA5}">
                      <a16:colId xmlns:a16="http://schemas.microsoft.com/office/drawing/2014/main" val="1338889454"/>
                    </a:ext>
                  </a:extLst>
                </a:gridCol>
                <a:gridCol w="558145">
                  <a:extLst>
                    <a:ext uri="{9D8B030D-6E8A-4147-A177-3AD203B41FA5}">
                      <a16:colId xmlns:a16="http://schemas.microsoft.com/office/drawing/2014/main" val="2105377302"/>
                    </a:ext>
                  </a:extLst>
                </a:gridCol>
                <a:gridCol w="730412">
                  <a:extLst>
                    <a:ext uri="{9D8B030D-6E8A-4147-A177-3AD203B41FA5}">
                      <a16:colId xmlns:a16="http://schemas.microsoft.com/office/drawing/2014/main" val="941632636"/>
                    </a:ext>
                  </a:extLst>
                </a:gridCol>
                <a:gridCol w="919905">
                  <a:extLst>
                    <a:ext uri="{9D8B030D-6E8A-4147-A177-3AD203B41FA5}">
                      <a16:colId xmlns:a16="http://schemas.microsoft.com/office/drawing/2014/main" val="3713090237"/>
                    </a:ext>
                  </a:extLst>
                </a:gridCol>
                <a:gridCol w="919905">
                  <a:extLst>
                    <a:ext uri="{9D8B030D-6E8A-4147-A177-3AD203B41FA5}">
                      <a16:colId xmlns:a16="http://schemas.microsoft.com/office/drawing/2014/main" val="3536773584"/>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solidFill>
                      <a:schemeClr val="accent4">
                        <a:lumMod val="20000"/>
                        <a:lumOff val="80000"/>
                      </a:schemeClr>
                    </a:solidFill>
                  </a:tcPr>
                </a:tc>
                <a:extLst>
                  <a:ext uri="{0D108BD9-81ED-4DB2-BD59-A6C34878D82A}">
                    <a16:rowId xmlns:a16="http://schemas.microsoft.com/office/drawing/2014/main" val="3655732101"/>
                  </a:ext>
                </a:extLst>
              </a:tr>
              <a:tr h="111860">
                <a:tc>
                  <a:txBody>
                    <a:bodyPr/>
                    <a:lstStyle/>
                    <a:p>
                      <a:pPr indent="449580" algn="just"/>
                      <a:r>
                        <a:rPr lang="ru-RU" sz="1000" dirty="0">
                          <a:effectLst/>
                          <a:latin typeface="Times New Roman" panose="02020603050405020304" pitchFamily="18" charset="0"/>
                          <a:ea typeface="Times New Roman" panose="02020603050405020304" pitchFamily="18" charset="0"/>
                        </a:rPr>
                        <a:t>Утверждение местного бюджета на трехлетний период (на очередной финансовый год и на плановый период).</a:t>
                      </a:r>
                      <a:r>
                        <a:rPr lang="ru-RU" sz="1000" dirty="0">
                          <a:effectLst/>
                          <a:latin typeface="Times New Roman" panose="02020603050405020304" pitchFamily="18" charset="0"/>
                          <a:ea typeface="Calibri" panose="020F0502020204030204" pitchFamily="34" charset="0"/>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hangingPunct="0"/>
                      <a:endParaRPr lang="ru-RU" sz="1000" dirty="0">
                        <a:effectLst/>
                        <a:latin typeface="Times New Roman" panose="02020603050405020304" pitchFamily="18" charset="0"/>
                        <a:ea typeface="Times New Roman" panose="02020603050405020304" pitchFamily="18" charset="0"/>
                      </a:endParaRPr>
                    </a:p>
                  </a:txBody>
                  <a:tcPr marL="44450" marR="44450" marT="0" marB="0">
                    <a:solidFill>
                      <a:schemeClr val="accent4">
                        <a:lumMod val="20000"/>
                        <a:lumOff val="80000"/>
                      </a:schemeClr>
                    </a:solidFill>
                  </a:tcPr>
                </a:tc>
                <a:tc>
                  <a:txBody>
                    <a:bodyPr/>
                    <a:lstStyle/>
                    <a:p>
                      <a:pPr algn="ctr" hangingPunct="0"/>
                      <a:r>
                        <a:rPr lang="ru-RU" sz="1000" dirty="0">
                          <a:effectLst/>
                          <a:latin typeface="Times New Roman" panose="02020603050405020304" pitchFamily="18" charset="0"/>
                          <a:ea typeface="Times New Roman" panose="02020603050405020304" pitchFamily="18" charset="0"/>
                        </a:rPr>
                        <a:t>ежегодно</a:t>
                      </a:r>
                    </a:p>
                  </a:txBody>
                  <a:tcPr marL="44450" marR="4445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Решение №507-НПА от 23.12.2023г)</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100</a:t>
                      </a:r>
                    </a:p>
                  </a:txBody>
                  <a:tcPr marL="68580" marR="68580" marT="0" marB="0">
                    <a:solidFill>
                      <a:schemeClr val="accent4">
                        <a:lumMod val="20000"/>
                        <a:lumOff val="80000"/>
                      </a:schemeClr>
                    </a:solidFill>
                  </a:tcPr>
                </a:tc>
                <a:extLst>
                  <a:ext uri="{0D108BD9-81ED-4DB2-BD59-A6C34878D82A}">
                    <a16:rowId xmlns:a16="http://schemas.microsoft.com/office/drawing/2014/main" val="2102022200"/>
                  </a:ext>
                </a:extLst>
              </a:tr>
              <a:tr h="229965">
                <a:tc>
                  <a:txBody>
                    <a:bodyPr/>
                    <a:lstStyle/>
                    <a:p>
                      <a:pPr algn="just"/>
                      <a:r>
                        <a:rPr lang="ru-RU" sz="1000" dirty="0">
                          <a:effectLst/>
                          <a:latin typeface="Times New Roman" panose="02020603050405020304" pitchFamily="18" charset="0"/>
                          <a:ea typeface="Times New Roman" panose="02020603050405020304" pitchFamily="18" charset="0"/>
                        </a:rPr>
                        <a:t>Обеспечение исполнения расходных обязательств местного бюджета не менее 95%</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Calibri" panose="020F0502020204030204" pitchFamily="34" charset="0"/>
                        </a:rPr>
                        <a:t>%.</a:t>
                      </a: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95</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95</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100</a:t>
                      </a:r>
                    </a:p>
                  </a:txBody>
                  <a:tcPr marL="68580" marR="68580" marT="0" marB="0">
                    <a:solidFill>
                      <a:schemeClr val="accent4">
                        <a:lumMod val="20000"/>
                        <a:lumOff val="80000"/>
                      </a:schemeClr>
                    </a:solidFill>
                  </a:tcPr>
                </a:tc>
                <a:extLst>
                  <a:ext uri="{0D108BD9-81ED-4DB2-BD59-A6C34878D82A}">
                    <a16:rowId xmlns:a16="http://schemas.microsoft.com/office/drawing/2014/main" val="3021927172"/>
                  </a:ext>
                </a:extLst>
              </a:tr>
              <a:tr h="98075">
                <a:tc>
                  <a:txBody>
                    <a:bodyPr/>
                    <a:lstStyle/>
                    <a:p>
                      <a:pPr algn="just"/>
                      <a:r>
                        <a:rPr lang="ru-RU" sz="1000" dirty="0">
                          <a:effectLst/>
                          <a:latin typeface="Times New Roman" panose="02020603050405020304" pitchFamily="18" charset="0"/>
                          <a:ea typeface="Times New Roman" panose="02020603050405020304" pitchFamily="18" charset="0"/>
                        </a:rPr>
                        <a:t>Объем просроченной кредиторской задолженности местного бюджета</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Calibri" panose="020F0502020204030204" pitchFamily="34" charset="0"/>
                        </a:rPr>
                        <a:t>Руб.</a:t>
                      </a: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489912661"/>
                  </a:ext>
                </a:extLst>
              </a:tr>
              <a:tr h="227230">
                <a:tc>
                  <a:txBody>
                    <a:bodyPr/>
                    <a:lstStyle/>
                    <a:p>
                      <a:pPr algn="just"/>
                      <a:r>
                        <a:rPr lang="ru-RU" sz="1000" dirty="0">
                          <a:effectLst/>
                          <a:latin typeface="Times New Roman" panose="02020603050405020304" pitchFamily="18" charset="0"/>
                          <a:ea typeface="Times New Roman" panose="02020603050405020304" pitchFamily="18" charset="0"/>
                        </a:rPr>
                        <a:t>Отношение объема средств местного бюджета, охваченных проверками, к общему объему средств местного бюджета без учета расходов на обслуживание муниципального долга</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Calibri" panose="020F0502020204030204" pitchFamily="34" charset="0"/>
                        </a:rPr>
                        <a:t>%</a:t>
                      </a: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100</a:t>
                      </a:r>
                    </a:p>
                  </a:txBody>
                  <a:tcPr marL="68580" marR="68580" marT="0" marB="0">
                    <a:solidFill>
                      <a:schemeClr val="accent4">
                        <a:lumMod val="20000"/>
                        <a:lumOff val="80000"/>
                      </a:schemeClr>
                    </a:solidFill>
                  </a:tcPr>
                </a:tc>
                <a:extLst>
                  <a:ext uri="{0D108BD9-81ED-4DB2-BD59-A6C34878D82A}">
                    <a16:rowId xmlns:a16="http://schemas.microsoft.com/office/drawing/2014/main" val="567141994"/>
                  </a:ext>
                </a:extLst>
              </a:tr>
              <a:tr h="0">
                <a:tc>
                  <a:txBody>
                    <a:bodyPr/>
                    <a:lstStyle/>
                    <a:p>
                      <a:pPr algn="just"/>
                      <a:r>
                        <a:rPr lang="ru-RU" sz="1000" dirty="0">
                          <a:effectLst/>
                          <a:latin typeface="Times New Roman" panose="02020603050405020304" pitchFamily="18" charset="0"/>
                          <a:ea typeface="Times New Roman" panose="02020603050405020304" pitchFamily="18" charset="0"/>
                        </a:rPr>
                        <a:t>Поддержание в актуальном состоянии раздела «Открытый бюджет» на официальном интернет-сайте администрации Анучинского муниципального округа. </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Calibri" panose="020F0502020204030204" pitchFamily="34" charset="0"/>
                        </a:rPr>
                        <a:t> </a:t>
                      </a: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ежегодно</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ежегодно</a:t>
                      </a:r>
                    </a:p>
                  </a:txBody>
                  <a:tcPr marL="68580" marR="68580" marT="0" marB="0">
                    <a:solidFill>
                      <a:schemeClr val="accent4">
                        <a:lumMod val="20000"/>
                        <a:lumOff val="80000"/>
                      </a:schemeClr>
                    </a:solidFill>
                  </a:tcPr>
                </a:tc>
                <a:tc>
                  <a:txBody>
                    <a:bodyPr/>
                    <a:lstStyle/>
                    <a:p>
                      <a:pPr algn="ctr"/>
                      <a:endParaRPr lang="ru-RU" sz="1000" dirty="0">
                        <a:effectLst/>
                        <a:latin typeface="Times New Roman" panose="02020603050405020304" pitchFamily="18" charset="0"/>
                        <a:ea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3978247692"/>
                  </a:ext>
                </a:extLst>
              </a:tr>
              <a:tr h="214742">
                <a:tc>
                  <a:txBody>
                    <a:bodyPr/>
                    <a:lstStyle/>
                    <a:p>
                      <a:pPr algn="just"/>
                      <a:r>
                        <a:rPr lang="ru-RU" sz="1000" dirty="0">
                          <a:effectLst/>
                          <a:latin typeface="Times New Roman" panose="02020603050405020304" pitchFamily="18" charset="0"/>
                          <a:ea typeface="Times New Roman" panose="02020603050405020304" pitchFamily="18" charset="0"/>
                        </a:rPr>
                        <a:t>Доля контрольных мероприятий, по результатам которых приняты меры, направленные на устранение выявленных нарушений (направлены представления, предписания, предложения; информационные письма, возбуждено административное производство, прочее), в общем объеме контрольных мероприятий, требующих принятия таких мер</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100</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100</a:t>
                      </a:r>
                    </a:p>
                  </a:txBody>
                  <a:tcPr marL="68580" marR="68580" marT="0" marB="0">
                    <a:solidFill>
                      <a:schemeClr val="accent4">
                        <a:lumMod val="20000"/>
                        <a:lumOff val="80000"/>
                      </a:schemeClr>
                    </a:solidFill>
                  </a:tcPr>
                </a:tc>
                <a:tc>
                  <a:txBody>
                    <a:bodyPr/>
                    <a:lstStyle/>
                    <a:p>
                      <a:pPr algn="ctr"/>
                      <a:r>
                        <a:rPr lang="ru-RU" sz="1000" dirty="0">
                          <a:effectLst/>
                          <a:latin typeface="Times New Roman" panose="02020603050405020304" pitchFamily="18" charset="0"/>
                          <a:ea typeface="Times New Roman" panose="02020603050405020304" pitchFamily="18" charset="0"/>
                        </a:rPr>
                        <a:t>100</a:t>
                      </a:r>
                    </a:p>
                  </a:txBody>
                  <a:tcPr marL="68580" marR="68580" marT="0" marB="0">
                    <a:solidFill>
                      <a:schemeClr val="accent4">
                        <a:lumMod val="20000"/>
                        <a:lumOff val="80000"/>
                      </a:schemeClr>
                    </a:solidFill>
                  </a:tcPr>
                </a:tc>
                <a:extLst>
                  <a:ext uri="{0D108BD9-81ED-4DB2-BD59-A6C34878D82A}">
                    <a16:rowId xmlns:a16="http://schemas.microsoft.com/office/drawing/2014/main" val="3775623061"/>
                  </a:ext>
                </a:extLst>
              </a:tr>
            </a:tbl>
          </a:graphicData>
        </a:graphic>
      </p:graphicFrame>
      <p:sp>
        <p:nvSpPr>
          <p:cNvPr id="8" name="TextBox 7">
            <a:extLst>
              <a:ext uri="{FF2B5EF4-FFF2-40B4-BE49-F238E27FC236}">
                <a16:creationId xmlns:a16="http://schemas.microsoft.com/office/drawing/2014/main" id="{D7091D9D-5295-EE22-8BCE-E17F4C4BFE53}"/>
              </a:ext>
            </a:extLst>
          </p:cNvPr>
          <p:cNvSpPr txBox="1"/>
          <p:nvPr/>
        </p:nvSpPr>
        <p:spPr>
          <a:xfrm>
            <a:off x="2355210" y="3428999"/>
            <a:ext cx="8776981" cy="424732"/>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«Управление и распоряжение муниципальным имуществом Анучинского муниципального округа» на 2020 – 2024годы </a:t>
            </a:r>
          </a:p>
        </p:txBody>
      </p:sp>
      <p:pic>
        <p:nvPicPr>
          <p:cNvPr id="9" name="Рисунок 8">
            <a:extLst>
              <a:ext uri="{FF2B5EF4-FFF2-40B4-BE49-F238E27FC236}">
                <a16:creationId xmlns:a16="http://schemas.microsoft.com/office/drawing/2014/main" id="{2FD78D62-52AF-67C7-A639-5081E9D0DDB5}"/>
              </a:ext>
            </a:extLst>
          </p:cNvPr>
          <p:cNvPicPr>
            <a:picLocks noChangeAspect="1"/>
          </p:cNvPicPr>
          <p:nvPr/>
        </p:nvPicPr>
        <p:blipFill>
          <a:blip r:embed="rId4"/>
          <a:stretch>
            <a:fillRect/>
          </a:stretch>
        </p:blipFill>
        <p:spPr>
          <a:xfrm>
            <a:off x="215274" y="3438006"/>
            <a:ext cx="1746614" cy="987618"/>
          </a:xfrm>
          <a:prstGeom prst="rect">
            <a:avLst/>
          </a:prstGeom>
        </p:spPr>
      </p:pic>
      <p:pic>
        <p:nvPicPr>
          <p:cNvPr id="10" name="Рисунок 9">
            <a:extLst>
              <a:ext uri="{FF2B5EF4-FFF2-40B4-BE49-F238E27FC236}">
                <a16:creationId xmlns:a16="http://schemas.microsoft.com/office/drawing/2014/main" id="{7FC8FD9A-42DE-4167-3CDE-4F808D6E481C}"/>
              </a:ext>
            </a:extLst>
          </p:cNvPr>
          <p:cNvPicPr>
            <a:picLocks noChangeAspect="1"/>
          </p:cNvPicPr>
          <p:nvPr/>
        </p:nvPicPr>
        <p:blipFill>
          <a:blip r:embed="rId5"/>
          <a:stretch>
            <a:fillRect/>
          </a:stretch>
        </p:blipFill>
        <p:spPr>
          <a:xfrm>
            <a:off x="174464" y="4958324"/>
            <a:ext cx="1746615" cy="1366975"/>
          </a:xfrm>
          <a:prstGeom prst="rect">
            <a:avLst/>
          </a:prstGeom>
        </p:spPr>
      </p:pic>
      <p:sp>
        <p:nvSpPr>
          <p:cNvPr id="11" name="TextBox 10">
            <a:extLst>
              <a:ext uri="{FF2B5EF4-FFF2-40B4-BE49-F238E27FC236}">
                <a16:creationId xmlns:a16="http://schemas.microsoft.com/office/drawing/2014/main" id="{4BFE5359-0EF6-1B51-535B-4E21147B43EF}"/>
              </a:ext>
            </a:extLst>
          </p:cNvPr>
          <p:cNvSpPr txBox="1"/>
          <p:nvPr/>
        </p:nvSpPr>
        <p:spPr>
          <a:xfrm>
            <a:off x="2084883" y="3763599"/>
            <a:ext cx="7390701" cy="430887"/>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В 2023году денежные средства в сумме 23354600,11руб были направлены на выполнение следующих мероприятий:</a:t>
            </a:r>
          </a:p>
          <a:p>
            <a:endParaRPr lang="ru-RU" sz="11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EB139B0-8530-F0A1-20F0-5345AB92088E}"/>
              </a:ext>
            </a:extLst>
          </p:cNvPr>
          <p:cNvSpPr txBox="1"/>
          <p:nvPr/>
        </p:nvSpPr>
        <p:spPr>
          <a:xfrm>
            <a:off x="2031092" y="4034402"/>
            <a:ext cx="9965167" cy="2092881"/>
          </a:xfrm>
          <a:prstGeom prst="rect">
            <a:avLst/>
          </a:prstGeom>
          <a:noFill/>
        </p:spPr>
        <p:txBody>
          <a:bodyPr wrap="square" rtlCol="0">
            <a:spAutoFit/>
          </a:bodyPr>
          <a:lstStyle/>
          <a:p>
            <a:pPr marL="171450" indent="-171450" algn="just">
              <a:buFontTx/>
              <a:buChar char="-"/>
            </a:pPr>
            <a:r>
              <a:rPr lang="ru-RU" sz="1000" dirty="0">
                <a:latin typeface="Times New Roman" panose="02020603050405020304" pitchFamily="18" charset="0"/>
                <a:cs typeface="Times New Roman" panose="02020603050405020304" pitchFamily="18" charset="0"/>
              </a:rPr>
              <a:t>оценка недвижимости, признание прав и регулирование отношений по государственной и муниципальной собственности – оказание услуг для составления отчёта рыночной стоимости недвижимого имущества и  оформление кадастровых работ  по оформлению технических планов объектов недвижимости, объектов коммунального хозяйства </a:t>
            </a:r>
            <a:r>
              <a:rPr lang="ru-RU" sz="1000" dirty="0">
                <a:effectLst/>
                <a:latin typeface="Times New Roman" panose="02020603050405020304" pitchFamily="18" charset="0"/>
                <a:ea typeface="Times New Roman" panose="02020603050405020304" pitchFamily="18" charset="0"/>
              </a:rPr>
              <a:t>выполнение работ по разработке проектной документации по объекту жилых помещений с. Пухово ул. Школьная, д.2,</a:t>
            </a:r>
            <a:r>
              <a:rPr lang="ru-RU" sz="900" dirty="0">
                <a:effectLst/>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выполнение кадастровых работ по изготовлению тех планов на уличную сеть </a:t>
            </a:r>
            <a:r>
              <a:rPr lang="ru-RU" sz="1000" dirty="0" err="1">
                <a:effectLst/>
                <a:latin typeface="Times New Roman" panose="02020603050405020304" pitchFamily="18" charset="0"/>
                <a:ea typeface="Times New Roman" panose="02020603050405020304" pitchFamily="18" charset="0"/>
              </a:rPr>
              <a:t>с.Чернышевка</a:t>
            </a:r>
            <a:r>
              <a:rPr lang="ru-RU" sz="1000" dirty="0">
                <a:effectLst/>
                <a:latin typeface="Times New Roman" panose="02020603050405020304" pitchFamily="18" charset="0"/>
                <a:ea typeface="Times New Roman" panose="02020603050405020304" pitchFamily="18" charset="0"/>
              </a:rPr>
              <a:t> , Гражданка, Пухово, </a:t>
            </a:r>
            <a:r>
              <a:rPr lang="ru-RU" sz="1000" dirty="0" err="1">
                <a:effectLst/>
                <a:latin typeface="Times New Roman" panose="02020603050405020304" pitchFamily="18" charset="0"/>
                <a:ea typeface="Times New Roman" panose="02020603050405020304" pitchFamily="18" charset="0"/>
              </a:rPr>
              <a:t>Лугохутор</a:t>
            </a:r>
            <a:r>
              <a:rPr lang="ru-RU" sz="1000" dirty="0">
                <a:effectLst/>
                <a:latin typeface="Times New Roman" panose="02020603050405020304" pitchFamily="18" charset="0"/>
                <a:ea typeface="Times New Roman" panose="02020603050405020304" pitchFamily="18" charset="0"/>
              </a:rPr>
              <a:t>;</a:t>
            </a:r>
          </a:p>
          <a:p>
            <a:pPr marL="171450" indent="-171450" algn="just">
              <a:buFontTx/>
              <a:buChar char="-"/>
            </a:pPr>
            <a:r>
              <a:rPr lang="ru-RU" sz="1000" dirty="0">
                <a:latin typeface="Times New Roman" panose="02020603050405020304" pitchFamily="18" charset="0"/>
                <a:cs typeface="Times New Roman" panose="02020603050405020304" pitchFamily="18" charset="0"/>
              </a:rPr>
              <a:t>содержание казны –</a:t>
            </a:r>
            <a:r>
              <a:rPr lang="ru-RU" sz="1000" dirty="0">
                <a:effectLst/>
                <a:latin typeface="Times New Roman" panose="02020603050405020304" pitchFamily="18" charset="0"/>
                <a:ea typeface="Times New Roman" panose="02020603050405020304" pitchFamily="18" charset="0"/>
              </a:rPr>
              <a:t>произведен ремонт  муниципального  жилья в с. </a:t>
            </a:r>
            <a:r>
              <a:rPr lang="ru-RU" sz="1000" dirty="0" err="1">
                <a:effectLst/>
                <a:latin typeface="Times New Roman" panose="02020603050405020304" pitchFamily="18" charset="0"/>
                <a:ea typeface="Times New Roman" panose="02020603050405020304" pitchFamily="18" charset="0"/>
              </a:rPr>
              <a:t>Новогордеевка</a:t>
            </a:r>
            <a:r>
              <a:rPr lang="ru-RU" sz="1000" dirty="0">
                <a:effectLst/>
                <a:latin typeface="Times New Roman" panose="02020603050405020304" pitchFamily="18" charset="0"/>
                <a:ea typeface="Times New Roman" panose="02020603050405020304" pitchFamily="18" charset="0"/>
              </a:rPr>
              <a:t>,  ул. Пионерская,д.3, кв.9, с. Пухово, ул. Школьная, д.2, кв.3, ул. Школьная, д.9, кв.13 и 15,   с. Анучино, ул. Слизкова,5, подвала в с. </a:t>
            </a:r>
            <a:r>
              <a:rPr lang="ru-RU" sz="1000" dirty="0" err="1">
                <a:effectLst/>
                <a:latin typeface="Times New Roman" panose="02020603050405020304" pitchFamily="18" charset="0"/>
                <a:ea typeface="Times New Roman" panose="02020603050405020304" pitchFamily="18" charset="0"/>
              </a:rPr>
              <a:t>Чернышевка</a:t>
            </a:r>
            <a:r>
              <a:rPr lang="ru-RU" sz="1000" dirty="0">
                <a:effectLst/>
                <a:latin typeface="Times New Roman" panose="02020603050405020304" pitchFamily="18" charset="0"/>
                <a:ea typeface="Times New Roman" panose="02020603050405020304" pitchFamily="18" charset="0"/>
              </a:rPr>
              <a:t>, ул. Лермонтова, обслуживание узла связи и пожарной  автономной сигнализации,</a:t>
            </a:r>
            <a:r>
              <a:rPr lang="ru-RU" sz="900" dirty="0">
                <a:effectLst/>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оказаны услуги по изготовлению и монтажу забора на объекте водоснабжения "Вертикальные стальные резервуары" ,выполнены работы по очистке шахтного колодца с. Анучино, ул. Пушкина, д.9,</a:t>
            </a:r>
            <a:r>
              <a:rPr lang="ru-RU" sz="1000" dirty="0">
                <a:solidFill>
                  <a:srgbClr val="000000"/>
                </a:solidFill>
                <a:effectLst/>
                <a:latin typeface="Times New Roman" panose="02020603050405020304" pitchFamily="18" charset="0"/>
                <a:ea typeface="Times New Roman" panose="02020603050405020304" pitchFamily="18" charset="0"/>
              </a:rPr>
              <a:t>произведена оплата  за комплексные услуги программы  «</a:t>
            </a:r>
            <a:r>
              <a:rPr lang="ru-RU" sz="1000" dirty="0" err="1">
                <a:solidFill>
                  <a:srgbClr val="000000"/>
                </a:solidFill>
                <a:effectLst/>
                <a:latin typeface="Times New Roman" panose="02020603050405020304" pitchFamily="18" charset="0"/>
                <a:ea typeface="Times New Roman" panose="02020603050405020304" pitchFamily="18" charset="0"/>
              </a:rPr>
              <a:t>ТехноКад</a:t>
            </a:r>
            <a:r>
              <a:rPr lang="ru-RU" sz="1000" dirty="0">
                <a:solidFill>
                  <a:srgbClr val="000000"/>
                </a:solidFill>
                <a:effectLst/>
                <a:latin typeface="Times New Roman" panose="02020603050405020304" pitchFamily="18" charset="0"/>
                <a:ea typeface="Times New Roman" panose="02020603050405020304" pitchFamily="18" charset="0"/>
              </a:rPr>
              <a:t>-Муниципалитет»,  за приобретение картографических материалов  и присоединение  электросетей  к муниципальному имуществу  с. Анучино, ул. 100 лет Анучино,1, разработан проект рекламных конструкции , проведено обследование мостов   на автодороге </a:t>
            </a:r>
            <a:r>
              <a:rPr lang="ru-RU" sz="1000" dirty="0" err="1">
                <a:solidFill>
                  <a:srgbClr val="000000"/>
                </a:solidFill>
                <a:effectLst/>
                <a:latin typeface="Times New Roman" panose="02020603050405020304" pitchFamily="18" charset="0"/>
                <a:ea typeface="Times New Roman" panose="02020603050405020304" pitchFamily="18" charset="0"/>
              </a:rPr>
              <a:t>Чернышевка</a:t>
            </a:r>
            <a:r>
              <a:rPr lang="ru-RU" sz="1000" dirty="0">
                <a:solidFill>
                  <a:srgbClr val="000000"/>
                </a:solidFill>
                <a:effectLst/>
                <a:latin typeface="Times New Roman" panose="02020603050405020304" pitchFamily="18" charset="0"/>
                <a:ea typeface="Times New Roman" panose="02020603050405020304" pitchFamily="18" charset="0"/>
              </a:rPr>
              <a:t>, Рисовое, </a:t>
            </a:r>
            <a:r>
              <a:rPr lang="ru-RU" sz="1000" dirty="0">
                <a:effectLst/>
                <a:latin typeface="Times New Roman" panose="02020603050405020304" pitchFamily="18" charset="0"/>
                <a:ea typeface="Times New Roman" panose="02020603050405020304" pitchFamily="18" charset="0"/>
              </a:rPr>
              <a:t>осуществление технологического присоединения к электрическим сетям с. Анучино, ул.100 лет Анучино д.1, приобретены запасные части на автотранспорт, маршрутизатор и сплит-система</a:t>
            </a:r>
            <a:r>
              <a:rPr lang="ru-RU" sz="1000" dirty="0">
                <a:latin typeface="Times New Roman" panose="02020603050405020304" pitchFamily="18" charset="0"/>
                <a:cs typeface="Times New Roman" panose="02020603050405020304" pitchFamily="18" charset="0"/>
              </a:rPr>
              <a:t> проведение работ по межеванию, паспортизации и постановке на кадастровый учет земельного участка, мелиоративных систем и отдельно стоящих гидротехнических сооружений;</a:t>
            </a:r>
          </a:p>
          <a:p>
            <a:pPr marL="171450" indent="-171450" algn="just">
              <a:buFontTx/>
              <a:buChar char="-"/>
            </a:pPr>
            <a:endParaRPr lang="ru-RU" sz="10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F337D13-47B8-473E-13C3-B09BC9B143B8}"/>
              </a:ext>
            </a:extLst>
          </p:cNvPr>
          <p:cNvSpPr txBox="1"/>
          <p:nvPr/>
        </p:nvSpPr>
        <p:spPr>
          <a:xfrm>
            <a:off x="2084883" y="5886506"/>
            <a:ext cx="9844262" cy="861774"/>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 мероприятия по землеустройству и землепользованию –</a:t>
            </a:r>
            <a:r>
              <a:rPr lang="ru-RU" sz="1000" dirty="0">
                <a:effectLst/>
                <a:latin typeface="Times New Roman" panose="02020603050405020304" pitchFamily="18" charset="0"/>
                <a:ea typeface="Times New Roman" panose="02020603050405020304" pitchFamily="18" charset="0"/>
              </a:rPr>
              <a:t>проведены кадастровые работы по оформлению земельных участков под кладбища с. </a:t>
            </a:r>
            <a:r>
              <a:rPr lang="ru-RU" sz="1000" dirty="0" err="1">
                <a:effectLst/>
                <a:latin typeface="Times New Roman" panose="02020603050405020304" pitchFamily="18" charset="0"/>
                <a:ea typeface="Times New Roman" panose="02020603050405020304" pitchFamily="18" charset="0"/>
              </a:rPr>
              <a:t>Анучино,с.Чернышевка,с.Таежка</a:t>
            </a:r>
            <a:r>
              <a:rPr lang="ru-RU" sz="1000" dirty="0">
                <a:effectLst/>
                <a:latin typeface="Times New Roman" panose="02020603050405020304" pitchFamily="18" charset="0"/>
                <a:ea typeface="Times New Roman" panose="02020603050405020304" pitchFamily="18" charset="0"/>
              </a:rPr>
              <a:t> ,с. Н-Гордеевка;</a:t>
            </a:r>
          </a:p>
          <a:p>
            <a:pPr algn="just"/>
            <a:r>
              <a:rPr lang="ru-RU" sz="1000" dirty="0">
                <a:latin typeface="Times New Roman" panose="02020603050405020304" pitchFamily="18" charset="0"/>
                <a:cs typeface="Times New Roman" panose="02020603050405020304" pitchFamily="18" charset="0"/>
              </a:rPr>
              <a:t>- мероприятия </a:t>
            </a:r>
            <a:r>
              <a:rPr kumimoji="0" lang="ru-RU" sz="1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в области строительства, архитектуры и градостроительства  - </a:t>
            </a:r>
            <a:r>
              <a:rPr lang="ru-RU" sz="1000" dirty="0">
                <a:effectLst/>
                <a:latin typeface="Times New Roman" panose="02020603050405020304" pitchFamily="18" charset="0"/>
                <a:ea typeface="Times New Roman" panose="02020603050405020304" pitchFamily="18" charset="0"/>
              </a:rPr>
              <a:t>на заключения муниципального контракта на разработку проекта Правил землепользования и застройки Анучинского муниципального округа и изготовление технической документации МКД с. Пухово, ул. Школьная, д. 2, 7, 9;</a:t>
            </a:r>
          </a:p>
          <a:p>
            <a:pPr algn="just"/>
            <a:r>
              <a:rPr lang="ru-RU" sz="1000" dirty="0">
                <a:latin typeface="Times New Roman" panose="02020603050405020304" pitchFamily="18" charset="0"/>
                <a:cs typeface="Times New Roman" panose="02020603050405020304" pitchFamily="18" charset="0"/>
              </a:rPr>
              <a:t>- обеспечение хозяйственного обслуживания программы «Барс», подготовка проектов межевания земельных участков и проведение кадастровых работ;</a:t>
            </a:r>
          </a:p>
        </p:txBody>
      </p:sp>
    </p:spTree>
    <p:extLst>
      <p:ext uri="{BB962C8B-B14F-4D97-AF65-F5344CB8AC3E}">
        <p14:creationId xmlns:p14="http://schemas.microsoft.com/office/powerpoint/2010/main" val="17155024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50FDBA3-9521-1193-A1D7-EB776D0C66AB}"/>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D0B34A58-3EBA-C197-9432-9A13BFB94F0F}"/>
              </a:ext>
            </a:extLst>
          </p:cNvPr>
          <p:cNvSpPr txBox="1"/>
          <p:nvPr/>
        </p:nvSpPr>
        <p:spPr>
          <a:xfrm>
            <a:off x="199239" y="143893"/>
            <a:ext cx="6153324" cy="246221"/>
          </a:xfrm>
          <a:prstGeom prst="rect">
            <a:avLst/>
          </a:prstGeom>
          <a:noFill/>
        </p:spPr>
        <p:txBody>
          <a:bodyPr wrap="square">
            <a:spAutoFit/>
          </a:bodyPr>
          <a:lstStyle/>
          <a:p>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ru-RU" sz="1000" dirty="0">
                <a:solidFill>
                  <a:prstClr val="black"/>
                </a:solidFill>
                <a:latin typeface="Times New Roman" panose="02020603050405020304" pitchFamily="18" charset="0"/>
                <a:cs typeface="Times New Roman" panose="02020603050405020304" pitchFamily="18" charset="0"/>
              </a:rPr>
              <a:t>п</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риобретены</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4 квартиры для детей – сирот,</a:t>
            </a:r>
            <a:r>
              <a:rPr lang="ru-RU" sz="1000" dirty="0">
                <a:effectLst/>
                <a:latin typeface="Times New Roman" panose="02020603050405020304" pitchFamily="18" charset="0"/>
                <a:ea typeface="Times New Roman" panose="02020603050405020304" pitchFamily="18" charset="0"/>
              </a:rPr>
              <a:t> и для детей, оставшихся без попечения родителей.</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lang="ru-RU" dirty="0"/>
          </a:p>
        </p:txBody>
      </p:sp>
      <p:graphicFrame>
        <p:nvGraphicFramePr>
          <p:cNvPr id="5" name="Таблица 14">
            <a:extLst>
              <a:ext uri="{FF2B5EF4-FFF2-40B4-BE49-F238E27FC236}">
                <a16:creationId xmlns:a16="http://schemas.microsoft.com/office/drawing/2014/main" id="{BC6C25C6-9FD3-535D-8918-028E6536F8DD}"/>
              </a:ext>
            </a:extLst>
          </p:cNvPr>
          <p:cNvGraphicFramePr>
            <a:graphicFrameLocks noGrp="1"/>
          </p:cNvGraphicFramePr>
          <p:nvPr>
            <p:extLst>
              <p:ext uri="{D42A27DB-BD31-4B8C-83A1-F6EECF244321}">
                <p14:modId xmlns:p14="http://schemas.microsoft.com/office/powerpoint/2010/main" val="2170164310"/>
              </p:ext>
            </p:extLst>
          </p:nvPr>
        </p:nvGraphicFramePr>
        <p:xfrm>
          <a:off x="199239" y="534007"/>
          <a:ext cx="11620848" cy="857309"/>
        </p:xfrm>
        <a:graphic>
          <a:graphicData uri="http://schemas.openxmlformats.org/drawingml/2006/table">
            <a:tbl>
              <a:tblPr firstRow="1" bandRow="1">
                <a:tableStyleId>{8A107856-5554-42FB-B03E-39F5DBC370BA}</a:tableStyleId>
              </a:tblPr>
              <a:tblGrid>
                <a:gridCol w="7008825">
                  <a:extLst>
                    <a:ext uri="{9D8B030D-6E8A-4147-A177-3AD203B41FA5}">
                      <a16:colId xmlns:a16="http://schemas.microsoft.com/office/drawing/2014/main" val="1338889454"/>
                    </a:ext>
                  </a:extLst>
                </a:gridCol>
                <a:gridCol w="792128">
                  <a:extLst>
                    <a:ext uri="{9D8B030D-6E8A-4147-A177-3AD203B41FA5}">
                      <a16:colId xmlns:a16="http://schemas.microsoft.com/office/drawing/2014/main" val="2105377302"/>
                    </a:ext>
                  </a:extLst>
                </a:gridCol>
                <a:gridCol w="1112989">
                  <a:extLst>
                    <a:ext uri="{9D8B030D-6E8A-4147-A177-3AD203B41FA5}">
                      <a16:colId xmlns:a16="http://schemas.microsoft.com/office/drawing/2014/main" val="3713090237"/>
                    </a:ext>
                  </a:extLst>
                </a:gridCol>
                <a:gridCol w="1182995">
                  <a:extLst>
                    <a:ext uri="{9D8B030D-6E8A-4147-A177-3AD203B41FA5}">
                      <a16:colId xmlns:a16="http://schemas.microsoft.com/office/drawing/2014/main" val="2910465454"/>
                    </a:ext>
                  </a:extLst>
                </a:gridCol>
                <a:gridCol w="1523911">
                  <a:extLst>
                    <a:ext uri="{9D8B030D-6E8A-4147-A177-3AD203B41FA5}">
                      <a16:colId xmlns:a16="http://schemas.microsoft.com/office/drawing/2014/main" val="2522189222"/>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cs typeface="Times New Roman" panose="02020603050405020304" pitchFamily="18" charset="0"/>
                        </a:rPr>
                        <a:t>Систематизация учета объектов недвижимого имущества, входящих в реестр муниципальной  собственности округа</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extLst>
                  <a:ext uri="{0D108BD9-81ED-4DB2-BD59-A6C34878D82A}">
                    <a16:rowId xmlns:a16="http://schemas.microsoft.com/office/drawing/2014/main" val="2102022200"/>
                  </a:ext>
                </a:extLst>
              </a:tr>
              <a:tr h="111860">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Реализация неэффективного муниципального имущества, а также не предназначенного для выполнения полномочий органами местного самоуправления</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extLst>
                  <a:ext uri="{0D108BD9-81ED-4DB2-BD59-A6C34878D82A}">
                    <a16:rowId xmlns:a16="http://schemas.microsoft.com/office/drawing/2014/main" val="3333809319"/>
                  </a:ext>
                </a:extLst>
              </a:tr>
              <a:tr h="111860">
                <a:tc>
                  <a:txBody>
                    <a:bodyPr/>
                    <a:lstStyle/>
                    <a:p>
                      <a:pPr algn="l">
                        <a:spcAft>
                          <a:spcPts val="0"/>
                        </a:spcAft>
                      </a:pPr>
                      <a:r>
                        <a:rPr lang="ru-RU" sz="1000" dirty="0">
                          <a:effectLst/>
                          <a:latin typeface="Times New Roman" panose="02020603050405020304" pitchFamily="18" charset="0"/>
                          <a:cs typeface="Times New Roman" panose="02020603050405020304" pitchFamily="18" charset="0"/>
                        </a:rPr>
                        <a:t>Принятие в муниципальную собственность бесхозяйного имущества, расположенного на территории округа</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cs typeface="Times New Roman" panose="02020603050405020304" pitchFamily="18" charset="0"/>
                        </a:rPr>
                        <a:t>ед.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extLst>
                  <a:ext uri="{0D108BD9-81ED-4DB2-BD59-A6C34878D82A}">
                    <a16:rowId xmlns:a16="http://schemas.microsoft.com/office/drawing/2014/main" val="1880344569"/>
                  </a:ext>
                </a:extLst>
              </a:tr>
            </a:tbl>
          </a:graphicData>
        </a:graphic>
      </p:graphicFrame>
      <p:sp>
        <p:nvSpPr>
          <p:cNvPr id="6" name="TextBox 5">
            <a:extLst>
              <a:ext uri="{FF2B5EF4-FFF2-40B4-BE49-F238E27FC236}">
                <a16:creationId xmlns:a16="http://schemas.microsoft.com/office/drawing/2014/main" id="{1119C147-B3D1-E470-F90F-93D74819D14E}"/>
              </a:ext>
            </a:extLst>
          </p:cNvPr>
          <p:cNvSpPr txBox="1"/>
          <p:nvPr/>
        </p:nvSpPr>
        <p:spPr>
          <a:xfrm>
            <a:off x="2308369" y="1535209"/>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Расходы по финансовому обеспечению муниципальных программ за 2024г (руб.)</a:t>
            </a:r>
          </a:p>
        </p:txBody>
      </p:sp>
      <p:graphicFrame>
        <p:nvGraphicFramePr>
          <p:cNvPr id="7" name="Таблица 6">
            <a:extLst>
              <a:ext uri="{FF2B5EF4-FFF2-40B4-BE49-F238E27FC236}">
                <a16:creationId xmlns:a16="http://schemas.microsoft.com/office/drawing/2014/main" id="{15525C1D-4C88-51C6-B2B5-4364C3AA1AFD}"/>
              </a:ext>
            </a:extLst>
          </p:cNvPr>
          <p:cNvGraphicFramePr>
            <a:graphicFrameLocks noGrp="1"/>
          </p:cNvGraphicFramePr>
          <p:nvPr>
            <p:extLst>
              <p:ext uri="{D42A27DB-BD31-4B8C-83A1-F6EECF244321}">
                <p14:modId xmlns:p14="http://schemas.microsoft.com/office/powerpoint/2010/main" val="1613107297"/>
              </p:ext>
            </p:extLst>
          </p:nvPr>
        </p:nvGraphicFramePr>
        <p:xfrm>
          <a:off x="272068" y="1913673"/>
          <a:ext cx="11475190" cy="2624240"/>
        </p:xfrm>
        <a:graphic>
          <a:graphicData uri="http://schemas.openxmlformats.org/drawingml/2006/table">
            <a:tbl>
              <a:tblPr firstRow="1" bandRow="1">
                <a:tableStyleId>{16D9F66E-5EB9-4882-86FB-DCBF35E3C3E4}</a:tableStyleId>
              </a:tblPr>
              <a:tblGrid>
                <a:gridCol w="3138270">
                  <a:extLst>
                    <a:ext uri="{9D8B030D-6E8A-4147-A177-3AD203B41FA5}">
                      <a16:colId xmlns:a16="http://schemas.microsoft.com/office/drawing/2014/main" val="3110849794"/>
                    </a:ext>
                  </a:extLst>
                </a:gridCol>
                <a:gridCol w="1692841">
                  <a:extLst>
                    <a:ext uri="{9D8B030D-6E8A-4147-A177-3AD203B41FA5}">
                      <a16:colId xmlns:a16="http://schemas.microsoft.com/office/drawing/2014/main" val="949075183"/>
                    </a:ext>
                  </a:extLst>
                </a:gridCol>
                <a:gridCol w="1954634">
                  <a:extLst>
                    <a:ext uri="{9D8B030D-6E8A-4147-A177-3AD203B41FA5}">
                      <a16:colId xmlns:a16="http://schemas.microsoft.com/office/drawing/2014/main" val="4093401937"/>
                    </a:ext>
                  </a:extLst>
                </a:gridCol>
                <a:gridCol w="1224793">
                  <a:extLst>
                    <a:ext uri="{9D8B030D-6E8A-4147-A177-3AD203B41FA5}">
                      <a16:colId xmlns:a16="http://schemas.microsoft.com/office/drawing/2014/main" val="1408367181"/>
                    </a:ext>
                  </a:extLst>
                </a:gridCol>
                <a:gridCol w="1073791">
                  <a:extLst>
                    <a:ext uri="{9D8B030D-6E8A-4147-A177-3AD203B41FA5}">
                      <a16:colId xmlns:a16="http://schemas.microsoft.com/office/drawing/2014/main" val="3887888333"/>
                    </a:ext>
                  </a:extLst>
                </a:gridCol>
                <a:gridCol w="2390861">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169034">
                <a:tc gridSpan="6">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ОБЕСПЕЧЕНИЕ БЕЗОПАСНОСТИ ЖИЗНЕДЕЯТЕЛЬНОСТИ</a:t>
                      </a:r>
                      <a:endParaRPr lang="ru-RU" sz="1000" b="1" i="0" u="none" strike="noStrike" dirty="0">
                        <a:solidFill>
                          <a:srgbClr val="FF0000"/>
                        </a:solidFill>
                        <a:effectLst/>
                        <a:latin typeface="Times New Roman" panose="02020603050405020304" pitchFamily="18" charset="0"/>
                      </a:endParaRPr>
                    </a:p>
                  </a:txBody>
                  <a:tcPr marL="9525" marR="9525" marT="9525"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Комплексные меры по противодействию экстремизму, терроризму, правонарушениям и наркомании</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80400,00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106672,00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96672,00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90,63</a:t>
                      </a:r>
                    </a:p>
                  </a:txBody>
                  <a:tcPr marL="7620" marR="7620" marT="7620" marB="0"/>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мероприятия были проведены в рамках классных часов, без использования денежных средств. </a:t>
                      </a:r>
                    </a:p>
                  </a:txBody>
                  <a:tcPr/>
                </a:tc>
                <a:extLst>
                  <a:ext uri="{0D108BD9-81ED-4DB2-BD59-A6C34878D82A}">
                    <a16:rowId xmlns:a16="http://schemas.microsoft.com/office/drawing/2014/main" val="3060454297"/>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Защита населения и территорий от чрезвычайных ситуаций, обеспечение пожарной безопасности и безопасности людей на водных объектах</a:t>
                      </a: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1200000,00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4300000,00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2436577,42</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56,66</a:t>
                      </a:r>
                    </a:p>
                  </a:txBody>
                  <a:tcPr marL="7620" marR="7620" marT="7620" marB="0"/>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в связи с переувлажнением почвы не осуществлены работы по устройству </a:t>
                      </a:r>
                      <a:r>
                        <a:rPr lang="ru-RU" sz="1000" b="0" dirty="0" err="1">
                          <a:solidFill>
                            <a:schemeClr val="tx1">
                              <a:lumMod val="95000"/>
                              <a:lumOff val="5000"/>
                            </a:schemeClr>
                          </a:solidFill>
                          <a:latin typeface="Times New Roman" panose="02020603050405020304" pitchFamily="18" charset="0"/>
                          <a:cs typeface="Times New Roman" panose="02020603050405020304" pitchFamily="18" charset="0"/>
                        </a:rPr>
                        <a:t>минполос</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32075002"/>
                  </a:ext>
                </a:extLst>
              </a:tr>
              <a:tr h="25203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Капитальный ремонт гидротехнических сооружений </a:t>
                      </a:r>
                    </a:p>
                  </a:txBody>
                  <a:tcPr marL="9525" marR="9525" marT="9525" marB="0"/>
                </a:tc>
                <a:tc>
                  <a:txBody>
                    <a:bodyPr/>
                    <a:lstStyle/>
                    <a:p>
                      <a:pPr algn="ctr" fontAlgn="t"/>
                      <a:endParaRPr lang="ru-RU" sz="1000" b="0" i="0" u="none" strike="noStrike" dirty="0">
                        <a:solidFill>
                          <a:schemeClr val="tx1">
                            <a:lumMod val="95000"/>
                            <a:lumOff val="5000"/>
                          </a:schemeClr>
                        </a:solidFill>
                        <a:latin typeface="Times New Roman"/>
                      </a:endParaRP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900000,00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185962,50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20,66</a:t>
                      </a:r>
                    </a:p>
                  </a:txBody>
                  <a:tcPr/>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экономия   от проведения аукционных процедур</a:t>
                      </a:r>
                    </a:p>
                  </a:txBody>
                  <a:tcPr/>
                </a:tc>
                <a:extLst>
                  <a:ext uri="{0D108BD9-81ED-4DB2-BD59-A6C34878D82A}">
                    <a16:rowId xmlns:a16="http://schemas.microsoft.com/office/drawing/2014/main" val="1801466528"/>
                  </a:ext>
                </a:extLst>
              </a:tr>
              <a:tr h="260646">
                <a:tc>
                  <a:txBody>
                    <a:bodyPr/>
                    <a:lstStyle/>
                    <a:p>
                      <a:pPr algn="l" fontAlgn="t"/>
                      <a:r>
                        <a:rPr lang="ru-RU" sz="1000" b="1" i="0" u="none" strike="noStrike" dirty="0">
                          <a:solidFill>
                            <a:srgbClr val="FF0000"/>
                          </a:solidFill>
                          <a:effectLst/>
                          <a:latin typeface="Times New Roman" panose="02020603050405020304" pitchFamily="18" charset="0"/>
                        </a:rPr>
                        <a:t>ВСЕГО</a:t>
                      </a:r>
                    </a:p>
                  </a:txBody>
                  <a:tcPr marL="9525" marR="9525" marT="9525" marB="0"/>
                </a:tc>
                <a:tc>
                  <a:txBody>
                    <a:bodyPr/>
                    <a:lstStyle/>
                    <a:p>
                      <a:pPr algn="ctr" fontAlgn="t"/>
                      <a:r>
                        <a:rPr lang="ru-RU" sz="1000" b="1" i="0" u="none" strike="noStrike" dirty="0">
                          <a:solidFill>
                            <a:srgbClr val="FF0000"/>
                          </a:solidFill>
                          <a:latin typeface="Times New Roman"/>
                        </a:rPr>
                        <a:t>1280400,00</a:t>
                      </a:r>
                    </a:p>
                  </a:txBody>
                  <a:tcPr marL="7620" marR="7620" marT="7620" marB="0"/>
                </a:tc>
                <a:tc>
                  <a:txBody>
                    <a:bodyPr/>
                    <a:lstStyle/>
                    <a:p>
                      <a:pPr algn="ctr" fontAlgn="t"/>
                      <a:r>
                        <a:rPr lang="ru-RU" sz="1000" b="1" i="0" u="none" strike="noStrike" dirty="0">
                          <a:solidFill>
                            <a:srgbClr val="FF0000"/>
                          </a:solidFill>
                          <a:latin typeface="Times New Roman"/>
                        </a:rPr>
                        <a:t>5306672,00</a:t>
                      </a:r>
                    </a:p>
                  </a:txBody>
                  <a:tcPr marL="7620" marR="7620" marT="7620" marB="0"/>
                </a:tc>
                <a:tc>
                  <a:txBody>
                    <a:bodyPr/>
                    <a:lstStyle/>
                    <a:p>
                      <a:pPr algn="ctr" fontAlgn="t"/>
                      <a:r>
                        <a:rPr lang="ru-RU" sz="1000" b="1" i="0" u="none" strike="noStrike" dirty="0">
                          <a:solidFill>
                            <a:srgbClr val="FF0000"/>
                          </a:solidFill>
                          <a:latin typeface="Times New Roman"/>
                        </a:rPr>
                        <a:t>2719211,92</a:t>
                      </a:r>
                    </a:p>
                  </a:txBody>
                  <a:tcPr marL="7620" marR="7620" marT="7620" marB="0"/>
                </a:tc>
                <a:tc>
                  <a:txBody>
                    <a:bodyPr/>
                    <a:lstStyle/>
                    <a:p>
                      <a:pPr algn="ctr" fontAlgn="t"/>
                      <a:r>
                        <a:rPr lang="ru-RU" sz="1000" b="1" i="0" u="none" strike="noStrike" dirty="0">
                          <a:solidFill>
                            <a:srgbClr val="FF0000"/>
                          </a:solidFill>
                          <a:latin typeface="Times New Roman"/>
                        </a:rPr>
                        <a:t>51,24</a:t>
                      </a:r>
                    </a:p>
                  </a:txBody>
                  <a:tcPr marL="7620" marR="7620" marT="7620" marB="0"/>
                </a:tc>
                <a:tc>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99219780"/>
                  </a:ext>
                </a:extLst>
              </a:tr>
            </a:tbl>
          </a:graphicData>
        </a:graphic>
      </p:graphicFrame>
      <p:sp>
        <p:nvSpPr>
          <p:cNvPr id="8" name="Прямоугольник 7">
            <a:extLst>
              <a:ext uri="{FF2B5EF4-FFF2-40B4-BE49-F238E27FC236}">
                <a16:creationId xmlns:a16="http://schemas.microsoft.com/office/drawing/2014/main" id="{96B445B9-D499-6F59-5B13-C1E4BCD25A25}"/>
              </a:ext>
            </a:extLst>
          </p:cNvPr>
          <p:cNvSpPr/>
          <p:nvPr/>
        </p:nvSpPr>
        <p:spPr>
          <a:xfrm>
            <a:off x="1544629" y="4639378"/>
            <a:ext cx="9705008" cy="461665"/>
          </a:xfrm>
          <a:prstGeom prst="rect">
            <a:avLst/>
          </a:prstGeom>
        </p:spPr>
        <p:txBody>
          <a:bodyPr wrap="square">
            <a:spAutoFit/>
          </a:bodyPr>
          <a:lstStyle/>
          <a:p>
            <a:pPr algn="ctr"/>
            <a:r>
              <a:rPr lang="ru-RU" sz="1200" b="1" i="1" dirty="0">
                <a:solidFill>
                  <a:srgbClr val="FC0CE5"/>
                </a:solidFill>
                <a:latin typeface="Times New Roman" pitchFamily="18" charset="0"/>
                <a:cs typeface="Times New Roman" pitchFamily="18" charset="0"/>
              </a:rPr>
              <a:t>Муниципальная программа "Капитальный ремонт гидротехнических сооружений на территории </a:t>
            </a:r>
            <a:r>
              <a:rPr lang="ru-RU" sz="1200" b="1" i="1" dirty="0" err="1">
                <a:solidFill>
                  <a:srgbClr val="FC0CE5"/>
                </a:solidFill>
                <a:latin typeface="Times New Roman" pitchFamily="18" charset="0"/>
                <a:cs typeface="Times New Roman" pitchFamily="18" charset="0"/>
              </a:rPr>
              <a:t>Анучинского</a:t>
            </a:r>
            <a:r>
              <a:rPr lang="ru-RU" sz="1200" b="1" i="1" dirty="0">
                <a:solidFill>
                  <a:srgbClr val="FC0CE5"/>
                </a:solidFill>
                <a:latin typeface="Times New Roman" pitchFamily="18" charset="0"/>
                <a:cs typeface="Times New Roman" pitchFamily="18" charset="0"/>
              </a:rPr>
              <a:t> муниципального округа" на 2023-2027 годы</a:t>
            </a:r>
          </a:p>
        </p:txBody>
      </p:sp>
      <p:pic>
        <p:nvPicPr>
          <p:cNvPr id="9" name="Рисунок 8">
            <a:extLst>
              <a:ext uri="{FF2B5EF4-FFF2-40B4-BE49-F238E27FC236}">
                <a16:creationId xmlns:a16="http://schemas.microsoft.com/office/drawing/2014/main" id="{B5889BCF-4911-60CA-8D80-5525CA4B2ED0}"/>
              </a:ext>
            </a:extLst>
          </p:cNvPr>
          <p:cNvPicPr>
            <a:picLocks noChangeAspect="1"/>
          </p:cNvPicPr>
          <p:nvPr/>
        </p:nvPicPr>
        <p:blipFill>
          <a:blip r:embed="rId3"/>
          <a:stretch>
            <a:fillRect/>
          </a:stretch>
        </p:blipFill>
        <p:spPr>
          <a:xfrm>
            <a:off x="401277" y="5176810"/>
            <a:ext cx="2286704" cy="1441515"/>
          </a:xfrm>
          <a:prstGeom prst="rect">
            <a:avLst/>
          </a:prstGeom>
        </p:spPr>
      </p:pic>
      <p:sp>
        <p:nvSpPr>
          <p:cNvPr id="10" name="Прямоугольник 9">
            <a:extLst>
              <a:ext uri="{FF2B5EF4-FFF2-40B4-BE49-F238E27FC236}">
                <a16:creationId xmlns:a16="http://schemas.microsoft.com/office/drawing/2014/main" id="{9BB3A162-E366-6D34-AF98-C3C96AC838DE}"/>
              </a:ext>
            </a:extLst>
          </p:cNvPr>
          <p:cNvSpPr/>
          <p:nvPr/>
        </p:nvSpPr>
        <p:spPr>
          <a:xfrm>
            <a:off x="2911323" y="5322791"/>
            <a:ext cx="8835935" cy="553998"/>
          </a:xfrm>
          <a:prstGeom prst="rect">
            <a:avLst/>
          </a:prstGeom>
        </p:spPr>
        <p:txBody>
          <a:bodyPr wrap="square">
            <a:spAutoFit/>
          </a:bodyPr>
          <a:lstStyle/>
          <a:p>
            <a:pPr algn="just"/>
            <a:r>
              <a:rPr lang="ru-RU" sz="1000" dirty="0">
                <a:latin typeface="Times New Roman" pitchFamily="18" charset="0"/>
                <a:cs typeface="Times New Roman" pitchFamily="18" charset="0"/>
              </a:rPr>
              <a:t>В 2024году  денежные средства  в сумме 185962,50 руб. были направлены на следующие мероприятия</a:t>
            </a:r>
            <a:r>
              <a:rPr lang="ru-RU" sz="1000" b="1" dirty="0">
                <a:latin typeface="Times New Roman" pitchFamily="18" charset="0"/>
                <a:cs typeface="Times New Roman" pitchFamily="18" charset="0"/>
              </a:rPr>
              <a:t>  - </a:t>
            </a:r>
            <a:r>
              <a:rPr lang="ru-RU" sz="1000" dirty="0">
                <a:latin typeface="Times New Roman" pitchFamily="18" charset="0"/>
                <a:cs typeface="Times New Roman" pitchFamily="18" charset="0"/>
              </a:rPr>
              <a:t>защита населения и объектов экономики от наводнения и иного негативного воздействия вод </a:t>
            </a:r>
            <a:r>
              <a:rPr lang="ru-RU" sz="1000" b="1" dirty="0">
                <a:latin typeface="Times New Roman" pitchFamily="18" charset="0"/>
                <a:cs typeface="Times New Roman" pitchFamily="18" charset="0"/>
              </a:rPr>
              <a:t>(</a:t>
            </a:r>
            <a:r>
              <a:rPr lang="ru-RU" sz="1000" dirty="0">
                <a:solidFill>
                  <a:srgbClr val="000000"/>
                </a:solidFill>
                <a:effectLst/>
                <a:latin typeface="Times New Roman" panose="02020603050405020304" pitchFamily="18" charset="0"/>
                <a:ea typeface="Times New Roman" panose="02020603050405020304" pitchFamily="18" charset="0"/>
              </a:rPr>
              <a:t>организация осуществления обязательного страхования гражданской ответственности владельца опасного объекта за причинение вреда в результате аварии на опасном объекте).</a:t>
            </a:r>
            <a:endParaRPr lang="ru-RU" sz="1000" dirty="0">
              <a:latin typeface="Times New Roman" pitchFamily="18" charset="0"/>
              <a:cs typeface="Times New Roman" pitchFamily="18" charset="0"/>
            </a:endParaRPr>
          </a:p>
        </p:txBody>
      </p:sp>
    </p:spTree>
    <p:extLst>
      <p:ext uri="{BB962C8B-B14F-4D97-AF65-F5344CB8AC3E}">
        <p14:creationId xmlns:p14="http://schemas.microsoft.com/office/powerpoint/2010/main" val="1326664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9911E1C-0C23-08A4-40BA-A629EF2F3738}"/>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Схема 2">
            <a:extLst>
              <a:ext uri="{FF2B5EF4-FFF2-40B4-BE49-F238E27FC236}">
                <a16:creationId xmlns:a16="http://schemas.microsoft.com/office/drawing/2014/main" id="{D7C4C4C5-CCC3-D69C-6814-43C73F0D1AD3}"/>
              </a:ext>
            </a:extLst>
          </p:cNvPr>
          <p:cNvGraphicFramePr/>
          <p:nvPr>
            <p:extLst>
              <p:ext uri="{D42A27DB-BD31-4B8C-83A1-F6EECF244321}">
                <p14:modId xmlns:p14="http://schemas.microsoft.com/office/powerpoint/2010/main" val="3906474396"/>
              </p:ext>
            </p:extLst>
          </p:nvPr>
        </p:nvGraphicFramePr>
        <p:xfrm>
          <a:off x="141451" y="407730"/>
          <a:ext cx="3244675" cy="3196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EC4F02E3-B29D-A5F2-1D48-2D6001B07CDD}"/>
              </a:ext>
            </a:extLst>
          </p:cNvPr>
          <p:cNvSpPr txBox="1"/>
          <p:nvPr/>
        </p:nvSpPr>
        <p:spPr>
          <a:xfrm>
            <a:off x="1288549" y="96361"/>
            <a:ext cx="10472815" cy="4247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"Комплексные меры по противодействию экстремизму, терроризму, правонарушениям и наркомании в Анучинском муниципальном  округе» на 2020-2024 годы</a:t>
            </a:r>
          </a:p>
        </p:txBody>
      </p:sp>
      <p:sp>
        <p:nvSpPr>
          <p:cNvPr id="5" name="Прямоугольник 4">
            <a:extLst>
              <a:ext uri="{FF2B5EF4-FFF2-40B4-BE49-F238E27FC236}">
                <a16:creationId xmlns:a16="http://schemas.microsoft.com/office/drawing/2014/main" id="{8E5CE67C-3ABE-660D-A237-3FD014BC378D}"/>
              </a:ext>
            </a:extLst>
          </p:cNvPr>
          <p:cNvSpPr/>
          <p:nvPr/>
        </p:nvSpPr>
        <p:spPr>
          <a:xfrm>
            <a:off x="3450381" y="407730"/>
            <a:ext cx="8445207" cy="1323439"/>
          </a:xfrm>
          <a:prstGeom prst="rect">
            <a:avLst/>
          </a:prstGeom>
        </p:spPr>
        <p:txBody>
          <a:bodyPr wrap="square">
            <a:spAutoFit/>
          </a:bodyPr>
          <a:lstStyle/>
          <a:p>
            <a:r>
              <a:rPr lang="ru-RU" sz="1000" dirty="0">
                <a:latin typeface="Times New Roman" panose="02020603050405020304" pitchFamily="18" charset="0"/>
                <a:cs typeface="Times New Roman" panose="02020603050405020304" pitchFamily="18" charset="0"/>
              </a:rPr>
              <a:t>Основные мероприятия, которые профинансированы в 2024г:</a:t>
            </a:r>
          </a:p>
          <a:p>
            <a:pPr algn="just"/>
            <a:r>
              <a:rPr lang="ru-RU" sz="1000" dirty="0">
                <a:latin typeface="Times New Roman" panose="02020603050405020304" pitchFamily="18" charset="0"/>
                <a:cs typeface="Times New Roman" panose="02020603050405020304" pitchFamily="18" charset="0"/>
              </a:rPr>
              <a:t>- формирование нетерпимого отношения к проявлениям терроризма и экстремизма (приобретение подарочных наборов для проведения </a:t>
            </a:r>
            <a:r>
              <a:rPr lang="ru-RU" sz="1000" dirty="0">
                <a:effectLst/>
                <a:latin typeface="Times New Roman" panose="02020603050405020304" pitchFamily="18" charset="0"/>
                <a:ea typeface="SimSun" panose="02010600030101010101" pitchFamily="2" charset="-122"/>
              </a:rPr>
              <a:t>Квест- игры «Мы против терроризма» и литературно - музыкальной композиции «Мы – против экстремизма и </a:t>
            </a:r>
            <a:r>
              <a:rPr lang="ru-RU" sz="1000" dirty="0" err="1">
                <a:effectLst/>
                <a:latin typeface="Times New Roman" panose="02020603050405020304" pitchFamily="18" charset="0"/>
                <a:ea typeface="SimSun" panose="02010600030101010101" pitchFamily="2" charset="-122"/>
              </a:rPr>
              <a:t>терроризма»,</a:t>
            </a:r>
            <a:r>
              <a:rPr lang="ru-RU" sz="1000" dirty="0" err="1">
                <a:latin typeface="Times New Roman" panose="02020603050405020304" pitchFamily="18" charset="0"/>
                <a:cs typeface="Times New Roman" panose="02020603050405020304" pitchFamily="18" charset="0"/>
              </a:rPr>
              <a:t>оплата</a:t>
            </a:r>
            <a:r>
              <a:rPr lang="ru-RU" sz="1000" dirty="0">
                <a:latin typeface="Times New Roman" panose="02020603050405020304" pitchFamily="18" charset="0"/>
                <a:cs typeface="Times New Roman" panose="02020603050405020304" pitchFamily="18" charset="0"/>
              </a:rPr>
              <a:t> по обслуживанию систем видеонаблюдения);</a:t>
            </a:r>
          </a:p>
          <a:p>
            <a:pPr algn="just"/>
            <a:r>
              <a:rPr lang="ru-RU" sz="1000" dirty="0">
                <a:latin typeface="Times New Roman" panose="02020603050405020304" pitchFamily="18" charset="0"/>
                <a:cs typeface="Times New Roman" panose="02020603050405020304" pitchFamily="18" charset="0"/>
              </a:rPr>
              <a:t>- мероприятия по профилактике правонарушений (приобретены подарочные наборы для участников </a:t>
            </a:r>
            <a:r>
              <a:rPr lang="ru-RU" sz="1000" dirty="0">
                <a:effectLst/>
                <a:latin typeface="Times New Roman" panose="02020603050405020304" pitchFamily="18" charset="0"/>
                <a:ea typeface="SimSun" panose="02010600030101010101" pitchFamily="2" charset="-122"/>
              </a:rPr>
              <a:t>квест-игры «Выбор за тобой», изготовление стендов)</a:t>
            </a:r>
            <a:r>
              <a:rPr lang="ru-RU" sz="1000" dirty="0">
                <a:latin typeface="Times New Roman" panose="02020603050405020304" pitchFamily="18" charset="0"/>
                <a:cs typeface="Times New Roman" panose="02020603050405020304" pitchFamily="18" charset="0"/>
              </a:rPr>
              <a:t>;</a:t>
            </a:r>
          </a:p>
          <a:p>
            <a:pPr algn="just"/>
            <a:r>
              <a:rPr lang="ru-RU" sz="1000" dirty="0">
                <a:latin typeface="Times New Roman" panose="02020603050405020304" pitchFamily="18" charset="0"/>
                <a:cs typeface="Times New Roman" panose="02020603050405020304" pitchFamily="18" charset="0"/>
              </a:rPr>
              <a:t> - профилактика правонарушений и незаконного потребления наркотических средств психотропных веществ(приобретение информационных плакатов, приобретены подарочные наборы участникам викторин).</a:t>
            </a:r>
          </a:p>
        </p:txBody>
      </p:sp>
      <p:graphicFrame>
        <p:nvGraphicFramePr>
          <p:cNvPr id="6" name="Таблица 5">
            <a:extLst>
              <a:ext uri="{FF2B5EF4-FFF2-40B4-BE49-F238E27FC236}">
                <a16:creationId xmlns:a16="http://schemas.microsoft.com/office/drawing/2014/main" id="{5503B941-4C59-8077-6B80-2F3BD2B80E8D}"/>
              </a:ext>
            </a:extLst>
          </p:cNvPr>
          <p:cNvGraphicFramePr>
            <a:graphicFrameLocks noGrp="1"/>
          </p:cNvGraphicFramePr>
          <p:nvPr>
            <p:extLst>
              <p:ext uri="{D42A27DB-BD31-4B8C-83A1-F6EECF244321}">
                <p14:modId xmlns:p14="http://schemas.microsoft.com/office/powerpoint/2010/main" val="2763016404"/>
              </p:ext>
            </p:extLst>
          </p:nvPr>
        </p:nvGraphicFramePr>
        <p:xfrm>
          <a:off x="3443686" y="1718397"/>
          <a:ext cx="8549301" cy="3871678"/>
        </p:xfrm>
        <a:graphic>
          <a:graphicData uri="http://schemas.openxmlformats.org/drawingml/2006/table">
            <a:tbl>
              <a:tblPr firstRow="1" bandRow="1">
                <a:tableStyleId>{16D9F66E-5EB9-4882-86FB-DCBF35E3C3E4}</a:tableStyleId>
              </a:tblPr>
              <a:tblGrid>
                <a:gridCol w="5169607">
                  <a:extLst>
                    <a:ext uri="{9D8B030D-6E8A-4147-A177-3AD203B41FA5}">
                      <a16:colId xmlns:a16="http://schemas.microsoft.com/office/drawing/2014/main" val="1338889454"/>
                    </a:ext>
                  </a:extLst>
                </a:gridCol>
                <a:gridCol w="720533">
                  <a:extLst>
                    <a:ext uri="{9D8B030D-6E8A-4147-A177-3AD203B41FA5}">
                      <a16:colId xmlns:a16="http://schemas.microsoft.com/office/drawing/2014/main" val="268609568"/>
                    </a:ext>
                  </a:extLst>
                </a:gridCol>
                <a:gridCol w="699407">
                  <a:extLst>
                    <a:ext uri="{9D8B030D-6E8A-4147-A177-3AD203B41FA5}">
                      <a16:colId xmlns:a16="http://schemas.microsoft.com/office/drawing/2014/main" val="548542811"/>
                    </a:ext>
                  </a:extLst>
                </a:gridCol>
                <a:gridCol w="755009">
                  <a:extLst>
                    <a:ext uri="{9D8B030D-6E8A-4147-A177-3AD203B41FA5}">
                      <a16:colId xmlns:a16="http://schemas.microsoft.com/office/drawing/2014/main" val="256962957"/>
                    </a:ext>
                  </a:extLst>
                </a:gridCol>
                <a:gridCol w="1204745">
                  <a:extLst>
                    <a:ext uri="{9D8B030D-6E8A-4147-A177-3AD203B41FA5}">
                      <a16:colId xmlns:a16="http://schemas.microsoft.com/office/drawing/2014/main" val="2095597179"/>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solidFill>
                      <a:schemeClr val="accent4">
                        <a:lumMod val="20000"/>
                        <a:lumOff val="80000"/>
                      </a:schemeClr>
                    </a:solidFill>
                  </a:tcPr>
                </a:tc>
                <a:extLst>
                  <a:ext uri="{0D108BD9-81ED-4DB2-BD59-A6C34878D82A}">
                    <a16:rowId xmlns:a16="http://schemas.microsoft.com/office/drawing/2014/main" val="3655732101"/>
                  </a:ext>
                </a:extLst>
              </a:tr>
              <a:tr h="263424">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i="1" dirty="0">
                          <a:latin typeface="Times New Roman" panose="02020603050405020304" pitchFamily="18" charset="0"/>
                          <a:cs typeface="Times New Roman" panose="02020603050405020304" pitchFamily="18" charset="0"/>
                        </a:rPr>
                        <a:t>Подпрограмма « Профилактика экстремизма и терроризма»</a:t>
                      </a:r>
                    </a:p>
                  </a:txBody>
                  <a:tcPr>
                    <a:solidFill>
                      <a:schemeClr val="accent4">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21956815"/>
                  </a:ext>
                </a:extLst>
              </a:tr>
              <a:tr h="215047">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Количество зарегистрированных проявлений терроризма и экстремизма на территории Анучинского </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округа</a:t>
                      </a:r>
                      <a:r>
                        <a:rPr lang="ru-RU"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от общего количества правонарушений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102022200"/>
                  </a:ext>
                </a:extLst>
              </a:tr>
              <a:tr h="87492">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мероприятий по профилактике терроризма и экстремизма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84</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840</a:t>
                      </a:r>
                    </a:p>
                  </a:txBody>
                  <a:tcPr marL="68580" marR="68580" marT="0" marB="0">
                    <a:solidFill>
                      <a:schemeClr val="accent4">
                        <a:lumMod val="20000"/>
                        <a:lumOff val="80000"/>
                      </a:schemeClr>
                    </a:solidFill>
                  </a:tcPr>
                </a:tc>
                <a:extLst>
                  <a:ext uri="{0D108BD9-81ED-4DB2-BD59-A6C34878D82A}">
                    <a16:rowId xmlns:a16="http://schemas.microsoft.com/office/drawing/2014/main" val="3489912661"/>
                  </a:ext>
                </a:extLst>
              </a:tr>
              <a:tr h="370840">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публикаций и иных материалов по вопросам терроризма и экстремизма, межнациональных и межконфессиональных отношений, размещенных в средствах массовой информации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37</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462,5</a:t>
                      </a:r>
                    </a:p>
                  </a:txBody>
                  <a:tcPr marL="68580" marR="68580" marT="0" marB="0">
                    <a:solidFill>
                      <a:schemeClr val="accent4">
                        <a:lumMod val="20000"/>
                        <a:lumOff val="80000"/>
                      </a:schemeClr>
                    </a:solidFill>
                  </a:tcPr>
                </a:tc>
                <a:extLst>
                  <a:ext uri="{0D108BD9-81ED-4DB2-BD59-A6C34878D82A}">
                    <a16:rowId xmlns:a16="http://schemas.microsoft.com/office/drawing/2014/main" val="567141994"/>
                  </a:ext>
                </a:extLst>
              </a:tr>
              <a:tr h="0">
                <a:tc grid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i="1" dirty="0">
                          <a:latin typeface="Times New Roman" panose="02020603050405020304" pitchFamily="18" charset="0"/>
                          <a:cs typeface="Times New Roman" panose="02020603050405020304" pitchFamily="18" charset="0"/>
                        </a:rPr>
                        <a:t>Подпрограмма «Профилактика правонарушений»</a:t>
                      </a:r>
                    </a:p>
                  </a:txBody>
                  <a:tcPr>
                    <a:solidFill>
                      <a:schemeClr val="accent4">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978247692"/>
                  </a:ext>
                </a:extLst>
              </a:tr>
              <a:tr h="151148">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мероприятий по профилактике правонарушений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24</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240</a:t>
                      </a:r>
                    </a:p>
                  </a:txBody>
                  <a:tcPr marL="68580" marR="68580" marT="0" marB="0">
                    <a:solidFill>
                      <a:schemeClr val="accent4">
                        <a:lumMod val="20000"/>
                        <a:lumOff val="80000"/>
                      </a:schemeClr>
                    </a:solidFill>
                  </a:tcPr>
                </a:tc>
                <a:extLst>
                  <a:ext uri="{0D108BD9-81ED-4DB2-BD59-A6C34878D82A}">
                    <a16:rowId xmlns:a16="http://schemas.microsoft.com/office/drawing/2014/main" val="3775623061"/>
                  </a:ext>
                </a:extLst>
              </a:tr>
              <a:tr h="218584">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публикаций и иных материалов по вопросам правонарушения, размещенных в средствах массовой информации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17</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212,5</a:t>
                      </a:r>
                    </a:p>
                  </a:txBody>
                  <a:tcPr marL="68580" marR="68580" marT="0" marB="0">
                    <a:solidFill>
                      <a:schemeClr val="accent4">
                        <a:lumMod val="20000"/>
                        <a:lumOff val="80000"/>
                      </a:schemeClr>
                    </a:solidFill>
                  </a:tcPr>
                </a:tc>
                <a:extLst>
                  <a:ext uri="{0D108BD9-81ED-4DB2-BD59-A6C34878D82A}">
                    <a16:rowId xmlns:a16="http://schemas.microsoft.com/office/drawing/2014/main" val="1350610985"/>
                  </a:ext>
                </a:extLst>
              </a:tr>
              <a:tr h="232676">
                <a:tc gridSpan="5">
                  <a:txBody>
                    <a:bodyPr/>
                    <a:lstStyle/>
                    <a:p>
                      <a:pPr algn="just">
                        <a:lnSpc>
                          <a:spcPct val="115000"/>
                        </a:lnSpc>
                        <a:spcAft>
                          <a:spcPts val="1000"/>
                        </a:spcAft>
                      </a:pPr>
                      <a:r>
                        <a:rPr lang="ru-RU" sz="1000" i="1" dirty="0">
                          <a:solidFill>
                            <a:srgbClr val="000000"/>
                          </a:solidFill>
                          <a:effectLst/>
                          <a:latin typeface="Times New Roman" panose="02020603050405020304" pitchFamily="18" charset="0"/>
                          <a:ea typeface="Calibri" panose="020F0502020204030204" pitchFamily="34" charset="0"/>
                        </a:rPr>
                        <a:t>Подпрограмма «Профилактика наркомании, незаконного потребления наркотических средств и психотропных веществ»</a:t>
                      </a:r>
                      <a:endParaRPr lang="ru-RU" sz="100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57409922"/>
                  </a:ext>
                </a:extLst>
              </a:tr>
              <a:tr h="201336">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мероприятий по профилактике наркомании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21</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210</a:t>
                      </a:r>
                    </a:p>
                  </a:txBody>
                  <a:tcPr marL="68580" marR="68580" marT="0" marB="0">
                    <a:solidFill>
                      <a:schemeClr val="accent4">
                        <a:lumMod val="20000"/>
                        <a:lumOff val="80000"/>
                      </a:schemeClr>
                    </a:solidFill>
                  </a:tcPr>
                </a:tc>
                <a:extLst>
                  <a:ext uri="{0D108BD9-81ED-4DB2-BD59-A6C34878D82A}">
                    <a16:rowId xmlns:a16="http://schemas.microsoft.com/office/drawing/2014/main" val="3503789638"/>
                  </a:ext>
                </a:extLst>
              </a:tr>
              <a:tr h="225902">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публикаций и иных материалов по вопросам наркомании, размещенных в средствах массовой информации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18</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225</a:t>
                      </a:r>
                    </a:p>
                  </a:txBody>
                  <a:tcPr marL="68580" marR="68580" marT="0" marB="0">
                    <a:solidFill>
                      <a:schemeClr val="accent4">
                        <a:lumMod val="20000"/>
                        <a:lumOff val="80000"/>
                      </a:schemeClr>
                    </a:solidFill>
                  </a:tcPr>
                </a:tc>
                <a:extLst>
                  <a:ext uri="{0D108BD9-81ED-4DB2-BD59-A6C34878D82A}">
                    <a16:rowId xmlns:a16="http://schemas.microsoft.com/office/drawing/2014/main" val="3197293654"/>
                  </a:ext>
                </a:extLst>
              </a:tr>
              <a:tr h="247083">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человек, с диагнозом «Синдром зависимости о наркотических веществ (наркомания)»</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4282172260"/>
                  </a:ext>
                </a:extLst>
              </a:tr>
              <a:tr h="244608">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случаев криминогенности (преступление и правонарушение), связанное с незаконным оборотом наркотиков</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accent4">
                        <a:lumMod val="20000"/>
                        <a:lumOff val="80000"/>
                      </a:schemeClr>
                    </a:solidFill>
                  </a:tcPr>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546975262"/>
                  </a:ext>
                </a:extLst>
              </a:tr>
            </a:tbl>
          </a:graphicData>
        </a:graphic>
      </p:graphicFrame>
    </p:spTree>
    <p:extLst>
      <p:ext uri="{BB962C8B-B14F-4D97-AF65-F5344CB8AC3E}">
        <p14:creationId xmlns:p14="http://schemas.microsoft.com/office/powerpoint/2010/main" val="945845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8380FA7-2196-0890-4BA0-319EB3BA3EC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6B62DD8-FDAD-2868-0997-1E5911132C50}"/>
              </a:ext>
            </a:extLst>
          </p:cNvPr>
          <p:cNvSpPr txBox="1"/>
          <p:nvPr/>
        </p:nvSpPr>
        <p:spPr>
          <a:xfrm>
            <a:off x="2379370" y="153225"/>
            <a:ext cx="9029805" cy="4247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«Защита населения и территорий от чрезвычайных ситуаций, обеспечение  пожарной безопасности и безопасности людей на водных объектах Анучинского муниципального округа» на 2020-2024годы</a:t>
            </a:r>
          </a:p>
        </p:txBody>
      </p:sp>
      <p:pic>
        <p:nvPicPr>
          <p:cNvPr id="4" name="Рисунок 3">
            <a:extLst>
              <a:ext uri="{FF2B5EF4-FFF2-40B4-BE49-F238E27FC236}">
                <a16:creationId xmlns:a16="http://schemas.microsoft.com/office/drawing/2014/main" id="{6CCA9ECA-D643-D378-CB43-FE63C4D361EC}"/>
              </a:ext>
            </a:extLst>
          </p:cNvPr>
          <p:cNvPicPr>
            <a:picLocks noChangeAspect="1"/>
          </p:cNvPicPr>
          <p:nvPr/>
        </p:nvPicPr>
        <p:blipFill>
          <a:blip r:embed="rId3"/>
          <a:stretch>
            <a:fillRect/>
          </a:stretch>
        </p:blipFill>
        <p:spPr>
          <a:xfrm>
            <a:off x="209724" y="217256"/>
            <a:ext cx="2110536" cy="1261121"/>
          </a:xfrm>
          <a:prstGeom prst="rect">
            <a:avLst/>
          </a:prstGeom>
        </p:spPr>
      </p:pic>
      <p:sp>
        <p:nvSpPr>
          <p:cNvPr id="5" name="TextBox 4">
            <a:extLst>
              <a:ext uri="{FF2B5EF4-FFF2-40B4-BE49-F238E27FC236}">
                <a16:creationId xmlns:a16="http://schemas.microsoft.com/office/drawing/2014/main" id="{C3E4880D-DEE9-71A7-227D-FC4D4ED7CDBF}"/>
              </a:ext>
            </a:extLst>
          </p:cNvPr>
          <p:cNvSpPr txBox="1"/>
          <p:nvPr/>
        </p:nvSpPr>
        <p:spPr>
          <a:xfrm>
            <a:off x="2320260" y="577957"/>
            <a:ext cx="9566940" cy="707886"/>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    В 2024году  денежные средства  в сумме 1912677,80 руб. были направлены на следующие мероприятия – мероприятия по предупреждению и ликвидации ЧС, меры пожарной безопасности по защите населенных пунктов от природных пожаров (</a:t>
            </a:r>
            <a:r>
              <a:rPr lang="ru-RU" sz="1000" dirty="0">
                <a:effectLst/>
                <a:latin typeface="Times New Roman" panose="02020603050405020304" pitchFamily="18" charset="0"/>
                <a:ea typeface="Times New Roman" panose="02020603050405020304" pitchFamily="18" charset="0"/>
              </a:rPr>
              <a:t>услуги по очистке мин полос, выполнение работ по утеплению источников противопожарного водоснабжения, уборка населенных пунктов от сухой растительности   на оплату добровольной пожарной бригады</a:t>
            </a:r>
            <a:r>
              <a:rPr lang="ru-RU" sz="1000" b="1" dirty="0">
                <a:effectLst/>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приобретение ветроуказателя, раскладушек, питьевой воды, изготовление буклетов и табличек).</a:t>
            </a:r>
            <a:endParaRPr lang="ru-RU" sz="1000" dirty="0">
              <a:latin typeface="Times New Roman" panose="02020603050405020304" pitchFamily="18" charset="0"/>
              <a:cs typeface="Times New Roman" panose="02020603050405020304" pitchFamily="18" charset="0"/>
            </a:endParaRPr>
          </a:p>
        </p:txBody>
      </p:sp>
      <p:graphicFrame>
        <p:nvGraphicFramePr>
          <p:cNvPr id="6" name="Таблица 14">
            <a:extLst>
              <a:ext uri="{FF2B5EF4-FFF2-40B4-BE49-F238E27FC236}">
                <a16:creationId xmlns:a16="http://schemas.microsoft.com/office/drawing/2014/main" id="{10E6DDA6-9D3A-5578-8A95-80E2E356B41A}"/>
              </a:ext>
            </a:extLst>
          </p:cNvPr>
          <p:cNvGraphicFramePr>
            <a:graphicFrameLocks noGrp="1"/>
          </p:cNvGraphicFramePr>
          <p:nvPr>
            <p:extLst>
              <p:ext uri="{D42A27DB-BD31-4B8C-83A1-F6EECF244321}">
                <p14:modId xmlns:p14="http://schemas.microsoft.com/office/powerpoint/2010/main" val="895077728"/>
              </p:ext>
            </p:extLst>
          </p:nvPr>
        </p:nvGraphicFramePr>
        <p:xfrm>
          <a:off x="185956" y="1537414"/>
          <a:ext cx="11701243" cy="731390"/>
        </p:xfrm>
        <a:graphic>
          <a:graphicData uri="http://schemas.openxmlformats.org/drawingml/2006/table">
            <a:tbl>
              <a:tblPr firstRow="1" bandRow="1">
                <a:tableStyleId>{8A107856-5554-42FB-B03E-39F5DBC370BA}</a:tableStyleId>
              </a:tblPr>
              <a:tblGrid>
                <a:gridCol w="6687423">
                  <a:extLst>
                    <a:ext uri="{9D8B030D-6E8A-4147-A177-3AD203B41FA5}">
                      <a16:colId xmlns:a16="http://schemas.microsoft.com/office/drawing/2014/main" val="1338889454"/>
                    </a:ext>
                  </a:extLst>
                </a:gridCol>
                <a:gridCol w="830510">
                  <a:extLst>
                    <a:ext uri="{9D8B030D-6E8A-4147-A177-3AD203B41FA5}">
                      <a16:colId xmlns:a16="http://schemas.microsoft.com/office/drawing/2014/main" val="2105377302"/>
                    </a:ext>
                  </a:extLst>
                </a:gridCol>
                <a:gridCol w="1031846">
                  <a:extLst>
                    <a:ext uri="{9D8B030D-6E8A-4147-A177-3AD203B41FA5}">
                      <a16:colId xmlns:a16="http://schemas.microsoft.com/office/drawing/2014/main" val="3713090237"/>
                    </a:ext>
                  </a:extLst>
                </a:gridCol>
                <a:gridCol w="1575732">
                  <a:extLst>
                    <a:ext uri="{9D8B030D-6E8A-4147-A177-3AD203B41FA5}">
                      <a16:colId xmlns:a16="http://schemas.microsoft.com/office/drawing/2014/main" val="3511444276"/>
                    </a:ext>
                  </a:extLst>
                </a:gridCol>
                <a:gridCol w="1575732">
                  <a:extLst>
                    <a:ext uri="{9D8B030D-6E8A-4147-A177-3AD203B41FA5}">
                      <a16:colId xmlns:a16="http://schemas.microsoft.com/office/drawing/2014/main" val="1150933190"/>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a:txBody>
                    <a:bodyPr/>
                    <a:lstStyle/>
                    <a:p>
                      <a:pPr marL="50800" marR="85090">
                        <a:lnSpc>
                          <a:spcPct val="115000"/>
                        </a:lnSpc>
                        <a:spcAft>
                          <a:spcPts val="0"/>
                        </a:spcAft>
                      </a:pPr>
                      <a:r>
                        <a:rPr lang="ru-RU" sz="1000" dirty="0">
                          <a:effectLst/>
                          <a:latin typeface="Times New Roman" panose="02020603050405020304" pitchFamily="18" charset="0"/>
                          <a:cs typeface="Times New Roman" panose="02020603050405020304" pitchFamily="18" charset="0"/>
                        </a:rPr>
                        <a:t>Количество деструктивных событий (чрезвычайных ситуаций, пожаров, происшествий на водных объектах)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tc>
                <a:extLst>
                  <a:ext uri="{0D108BD9-81ED-4DB2-BD59-A6C34878D82A}">
                    <a16:rowId xmlns:a16="http://schemas.microsoft.com/office/drawing/2014/main" val="2102022200"/>
                  </a:ext>
                </a:extLst>
              </a:tr>
              <a:tr h="111860">
                <a:tc>
                  <a:txBody>
                    <a:bodyPr/>
                    <a:lstStyle/>
                    <a:p>
                      <a:pPr>
                        <a:lnSpc>
                          <a:spcPct val="115000"/>
                        </a:lnSpc>
                      </a:pPr>
                      <a:r>
                        <a:rPr lang="ru-RU" sz="1000" dirty="0">
                          <a:effectLst/>
                          <a:latin typeface="Times New Roman" panose="02020603050405020304" pitchFamily="18" charset="0"/>
                          <a:cs typeface="Times New Roman" panose="02020603050405020304" pitchFamily="18" charset="0"/>
                        </a:rPr>
                        <a:t>Численность населения погибшего, травмированного и пострадавшего, вследствие  деструктивных событий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0,75</a:t>
                      </a:r>
                    </a:p>
                  </a:txBody>
                  <a:tcPr marL="68580" marR="68580" marT="0" marB="0"/>
                </a:tc>
                <a:extLst>
                  <a:ext uri="{0D108BD9-81ED-4DB2-BD59-A6C34878D82A}">
                    <a16:rowId xmlns:a16="http://schemas.microsoft.com/office/drawing/2014/main" val="3333809319"/>
                  </a:ext>
                </a:extLst>
              </a:tr>
              <a:tr h="111860">
                <a:tc>
                  <a:txBody>
                    <a:bodyPr/>
                    <a:lstStyle/>
                    <a:p>
                      <a:pPr marL="50800" marR="85090">
                        <a:lnSpc>
                          <a:spcPct val="115000"/>
                        </a:lnSpc>
                        <a:spcAft>
                          <a:spcPts val="0"/>
                        </a:spcAft>
                      </a:pPr>
                      <a:r>
                        <a:rPr lang="ru-RU" sz="1000" dirty="0">
                          <a:effectLst/>
                          <a:latin typeface="Times New Roman" panose="02020603050405020304" pitchFamily="18" charset="0"/>
                          <a:cs typeface="Times New Roman" panose="02020603050405020304" pitchFamily="18" charset="0"/>
                        </a:rPr>
                        <a:t>Численность населения спасенного, вследствие  деструктивных событий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tc>
                <a:tc>
                  <a:txBody>
                    <a:bodyPr/>
                    <a:lstStyle/>
                    <a:p>
                      <a:pPr algn="ctr">
                        <a:lnSpc>
                          <a:spcPct val="115000"/>
                        </a:lnSpc>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extLst>
                  <a:ext uri="{0D108BD9-81ED-4DB2-BD59-A6C34878D82A}">
                    <a16:rowId xmlns:a16="http://schemas.microsoft.com/office/drawing/2014/main" val="1880344569"/>
                  </a:ext>
                </a:extLst>
              </a:tr>
            </a:tbl>
          </a:graphicData>
        </a:graphic>
      </p:graphicFrame>
      <p:sp>
        <p:nvSpPr>
          <p:cNvPr id="7" name="TextBox 6">
            <a:extLst>
              <a:ext uri="{FF2B5EF4-FFF2-40B4-BE49-F238E27FC236}">
                <a16:creationId xmlns:a16="http://schemas.microsoft.com/office/drawing/2014/main" id="{705787BA-27BD-2173-D518-FE91CB67CB85}"/>
              </a:ext>
            </a:extLst>
          </p:cNvPr>
          <p:cNvSpPr txBox="1"/>
          <p:nvPr/>
        </p:nvSpPr>
        <p:spPr>
          <a:xfrm>
            <a:off x="2320260" y="2339578"/>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Расходы по финансовому обеспечению муниципальных программ за 2024г (руб.)</a:t>
            </a:r>
          </a:p>
        </p:txBody>
      </p:sp>
      <p:graphicFrame>
        <p:nvGraphicFramePr>
          <p:cNvPr id="8" name="Таблица 7">
            <a:extLst>
              <a:ext uri="{FF2B5EF4-FFF2-40B4-BE49-F238E27FC236}">
                <a16:creationId xmlns:a16="http://schemas.microsoft.com/office/drawing/2014/main" id="{DC2C7256-4EB6-D2FD-3513-A4931FA30775}"/>
              </a:ext>
            </a:extLst>
          </p:cNvPr>
          <p:cNvGraphicFramePr>
            <a:graphicFrameLocks noGrp="1"/>
          </p:cNvGraphicFramePr>
          <p:nvPr>
            <p:extLst>
              <p:ext uri="{D42A27DB-BD31-4B8C-83A1-F6EECF244321}">
                <p14:modId xmlns:p14="http://schemas.microsoft.com/office/powerpoint/2010/main" val="616909912"/>
              </p:ext>
            </p:extLst>
          </p:nvPr>
        </p:nvGraphicFramePr>
        <p:xfrm>
          <a:off x="185957" y="2738635"/>
          <a:ext cx="11877412" cy="3871605"/>
        </p:xfrm>
        <a:graphic>
          <a:graphicData uri="http://schemas.openxmlformats.org/drawingml/2006/table">
            <a:tbl>
              <a:tblPr firstRow="1" bandRow="1">
                <a:tableStyleId>{16D9F66E-5EB9-4882-86FB-DCBF35E3C3E4}</a:tableStyleId>
              </a:tblPr>
              <a:tblGrid>
                <a:gridCol w="3248271">
                  <a:extLst>
                    <a:ext uri="{9D8B030D-6E8A-4147-A177-3AD203B41FA5}">
                      <a16:colId xmlns:a16="http://schemas.microsoft.com/office/drawing/2014/main" val="3110849794"/>
                    </a:ext>
                  </a:extLst>
                </a:gridCol>
                <a:gridCol w="1752178">
                  <a:extLst>
                    <a:ext uri="{9D8B030D-6E8A-4147-A177-3AD203B41FA5}">
                      <a16:colId xmlns:a16="http://schemas.microsoft.com/office/drawing/2014/main" val="949075183"/>
                    </a:ext>
                  </a:extLst>
                </a:gridCol>
                <a:gridCol w="2023147">
                  <a:extLst>
                    <a:ext uri="{9D8B030D-6E8A-4147-A177-3AD203B41FA5}">
                      <a16:colId xmlns:a16="http://schemas.microsoft.com/office/drawing/2014/main" val="4093401937"/>
                    </a:ext>
                  </a:extLst>
                </a:gridCol>
                <a:gridCol w="1267723">
                  <a:extLst>
                    <a:ext uri="{9D8B030D-6E8A-4147-A177-3AD203B41FA5}">
                      <a16:colId xmlns:a16="http://schemas.microsoft.com/office/drawing/2014/main" val="1408367181"/>
                    </a:ext>
                  </a:extLst>
                </a:gridCol>
                <a:gridCol w="1111429">
                  <a:extLst>
                    <a:ext uri="{9D8B030D-6E8A-4147-A177-3AD203B41FA5}">
                      <a16:colId xmlns:a16="http://schemas.microsoft.com/office/drawing/2014/main" val="3887888333"/>
                    </a:ext>
                  </a:extLst>
                </a:gridCol>
                <a:gridCol w="2474664">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169034">
                <a:tc gridSpan="6">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ПОДДЕРЖКА ОТРАСЛЕЙ ЭКОНОМИКИ</a:t>
                      </a:r>
                      <a:endParaRPr lang="ru-RU" sz="1000" b="1" i="0" u="none" strike="noStrike" dirty="0">
                        <a:solidFill>
                          <a:srgbClr val="FF0000"/>
                        </a:solidFill>
                        <a:effectLst/>
                        <a:latin typeface="Times New Roman" panose="02020603050405020304" pitchFamily="18" charset="0"/>
                      </a:endParaRPr>
                    </a:p>
                  </a:txBody>
                  <a:tcPr marL="9525" marR="9525" marT="9525"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6395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Дорожная деятельность в отношении дорог местного значения</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chemeClr val="tx1">
                              <a:lumMod val="95000"/>
                              <a:lumOff val="5000"/>
                            </a:schemeClr>
                          </a:solidFill>
                          <a:latin typeface="Times New Roman"/>
                        </a:rPr>
                        <a:t>159940964,10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152648186,55</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137613299,30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90,15</a:t>
                      </a:r>
                    </a:p>
                  </a:txBody>
                  <a:tcPr marL="7620" marR="7620" marT="7620" marB="0"/>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экономия от проведенных аукционных процедур и отсутствия снега</a:t>
                      </a:r>
                    </a:p>
                  </a:txBody>
                  <a:tcPr/>
                </a:tc>
                <a:extLst>
                  <a:ext uri="{0D108BD9-81ED-4DB2-BD59-A6C34878D82A}">
                    <a16:rowId xmlns:a16="http://schemas.microsoft.com/office/drawing/2014/main" val="3060454297"/>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Обеспечение качественными услугами жилищно-коммунального хозяйства</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2700000,00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8200598,87</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7624130,18</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92,97</a:t>
                      </a:r>
                    </a:p>
                  </a:txBody>
                  <a:tcPr marL="7620" marR="7620" marT="7620" marB="0"/>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экономия сложилась в результате позднего </a:t>
                      </a:r>
                      <a:r>
                        <a:rPr lang="ru-RU" sz="1000" b="0" dirty="0" err="1">
                          <a:solidFill>
                            <a:schemeClr val="tx1">
                              <a:lumMod val="95000"/>
                              <a:lumOff val="5000"/>
                            </a:schemeClr>
                          </a:solidFill>
                          <a:latin typeface="Times New Roman" panose="02020603050405020304" pitchFamily="18" charset="0"/>
                          <a:cs typeface="Times New Roman" panose="02020603050405020304" pitchFamily="18" charset="0"/>
                        </a:rPr>
                        <a:t>пересогласования</a:t>
                      </a: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 выбора земельного участка для установки контейнерной площадки для крупногабаритного мусора</a:t>
                      </a:r>
                    </a:p>
                  </a:txBody>
                  <a:tcPr/>
                </a:tc>
                <a:extLst>
                  <a:ext uri="{0D108BD9-81ED-4DB2-BD59-A6C34878D82A}">
                    <a16:rowId xmlns:a16="http://schemas.microsoft.com/office/drawing/2014/main" val="1932075002"/>
                  </a:ext>
                </a:extLst>
              </a:tr>
              <a:tr h="25203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Об энергосбережении и повышении энергетической эффективности</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550000,00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550000,00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545000,00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99,09</a:t>
                      </a:r>
                    </a:p>
                  </a:txBody>
                  <a:tcPr/>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01466528"/>
                  </a:ext>
                </a:extLst>
              </a:tr>
              <a:tr h="25203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Обеспечение граждан твердым топливом (дровами)</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3136565,05</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4336565,05</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4259919,24</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98,23</a:t>
                      </a:r>
                    </a:p>
                  </a:txBody>
                  <a:tcPr/>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8508520"/>
                  </a:ext>
                </a:extLst>
              </a:tr>
              <a:tr h="25203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Организация ритуальных услуг и содержание мест захоронения</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2633390,13</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2587557,13</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2537085,40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98,05</a:t>
                      </a:r>
                    </a:p>
                  </a:txBody>
                  <a:tcPr/>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1248875"/>
                  </a:ext>
                </a:extLst>
              </a:tr>
              <a:tr h="25203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Обеспечение инженерной инфраструктурой земельных участков, предоставляемых бесплатно для индивидуального строительства семьям, имеющим трех и более детей</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0</a:t>
                      </a:r>
                    </a:p>
                  </a:txBody>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46022803"/>
                  </a:ext>
                </a:extLst>
              </a:tr>
              <a:tr h="25203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Развитие малого и среднего предпринимательства</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355000,00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355000,00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355000,00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100</a:t>
                      </a:r>
                    </a:p>
                  </a:txBody>
                  <a:tcPr/>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65462216"/>
                  </a:ext>
                </a:extLst>
              </a:tr>
            </a:tbl>
          </a:graphicData>
        </a:graphic>
      </p:graphicFrame>
    </p:spTree>
    <p:extLst>
      <p:ext uri="{BB962C8B-B14F-4D97-AF65-F5344CB8AC3E}">
        <p14:creationId xmlns:p14="http://schemas.microsoft.com/office/powerpoint/2010/main" val="3344745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27C070B-AB41-9977-3921-C76B0AF9116A}"/>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E362722-577C-6F33-7D8D-0590C0D7309A}"/>
              </a:ext>
            </a:extLst>
          </p:cNvPr>
          <p:cNvSpPr txBox="1"/>
          <p:nvPr/>
        </p:nvSpPr>
        <p:spPr>
          <a:xfrm>
            <a:off x="2244759" y="208774"/>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Расходы по финансовому обеспечению муниципальных программ за 2024г (руб.) продолжение</a:t>
            </a:r>
          </a:p>
        </p:txBody>
      </p:sp>
      <p:graphicFrame>
        <p:nvGraphicFramePr>
          <p:cNvPr id="4" name="Таблица 3">
            <a:extLst>
              <a:ext uri="{FF2B5EF4-FFF2-40B4-BE49-F238E27FC236}">
                <a16:creationId xmlns:a16="http://schemas.microsoft.com/office/drawing/2014/main" id="{231E2152-A9D1-22F0-5349-111BBFAE4028}"/>
              </a:ext>
            </a:extLst>
          </p:cNvPr>
          <p:cNvGraphicFramePr>
            <a:graphicFrameLocks noGrp="1"/>
          </p:cNvGraphicFramePr>
          <p:nvPr>
            <p:extLst>
              <p:ext uri="{D42A27DB-BD31-4B8C-83A1-F6EECF244321}">
                <p14:modId xmlns:p14="http://schemas.microsoft.com/office/powerpoint/2010/main" val="870085897"/>
              </p:ext>
            </p:extLst>
          </p:nvPr>
        </p:nvGraphicFramePr>
        <p:xfrm>
          <a:off x="135623" y="694547"/>
          <a:ext cx="11701242" cy="2026634"/>
        </p:xfrm>
        <a:graphic>
          <a:graphicData uri="http://schemas.openxmlformats.org/drawingml/2006/table">
            <a:tbl>
              <a:tblPr firstRow="1" bandRow="1">
                <a:tableStyleId>{16D9F66E-5EB9-4882-86FB-DCBF35E3C3E4}</a:tableStyleId>
              </a:tblPr>
              <a:tblGrid>
                <a:gridCol w="3200091">
                  <a:extLst>
                    <a:ext uri="{9D8B030D-6E8A-4147-A177-3AD203B41FA5}">
                      <a16:colId xmlns:a16="http://schemas.microsoft.com/office/drawing/2014/main" val="3110849794"/>
                    </a:ext>
                  </a:extLst>
                </a:gridCol>
                <a:gridCol w="1726189">
                  <a:extLst>
                    <a:ext uri="{9D8B030D-6E8A-4147-A177-3AD203B41FA5}">
                      <a16:colId xmlns:a16="http://schemas.microsoft.com/office/drawing/2014/main" val="949075183"/>
                    </a:ext>
                  </a:extLst>
                </a:gridCol>
                <a:gridCol w="1993139">
                  <a:extLst>
                    <a:ext uri="{9D8B030D-6E8A-4147-A177-3AD203B41FA5}">
                      <a16:colId xmlns:a16="http://schemas.microsoft.com/office/drawing/2014/main" val="4093401937"/>
                    </a:ext>
                  </a:extLst>
                </a:gridCol>
                <a:gridCol w="1248920">
                  <a:extLst>
                    <a:ext uri="{9D8B030D-6E8A-4147-A177-3AD203B41FA5}">
                      <a16:colId xmlns:a16="http://schemas.microsoft.com/office/drawing/2014/main" val="1408367181"/>
                    </a:ext>
                  </a:extLst>
                </a:gridCol>
                <a:gridCol w="1094944">
                  <a:extLst>
                    <a:ext uri="{9D8B030D-6E8A-4147-A177-3AD203B41FA5}">
                      <a16:colId xmlns:a16="http://schemas.microsoft.com/office/drawing/2014/main" val="3887888333"/>
                    </a:ext>
                  </a:extLst>
                </a:gridCol>
                <a:gridCol w="2437959">
                  <a:extLst>
                    <a:ext uri="{9D8B030D-6E8A-4147-A177-3AD203B41FA5}">
                      <a16:colId xmlns:a16="http://schemas.microsoft.com/office/drawing/2014/main" val="88379791"/>
                    </a:ext>
                  </a:extLst>
                </a:gridCol>
              </a:tblGrid>
              <a:tr h="319352">
                <a:tc>
                  <a:txBody>
                    <a:bodyPr/>
                    <a:lstStyle/>
                    <a:p>
                      <a:pPr algn="ctr"/>
                      <a:r>
                        <a:rPr lang="ru-RU" sz="1000" b="1" dirty="0">
                          <a:solidFill>
                            <a:schemeClr val="accent2">
                              <a:lumMod val="7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169034">
                <a:tc gridSpan="6">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1" dirty="0">
                          <a:solidFill>
                            <a:schemeClr val="tx1">
                              <a:lumMod val="95000"/>
                              <a:lumOff val="5000"/>
                            </a:schemeClr>
                          </a:solidFill>
                          <a:latin typeface="Times New Roman" panose="02020603050405020304" pitchFamily="18" charset="0"/>
                          <a:cs typeface="Times New Roman" panose="02020603050405020304" pitchFamily="18" charset="0"/>
                        </a:rPr>
                        <a:t>ПОДДЕРЖКА ОТРАСЛЕЙ ЭКОНОМИКИ</a:t>
                      </a:r>
                      <a:endParaRPr lang="ru-RU" sz="1000" b="1" i="0" u="none" strike="noStrike" dirty="0">
                        <a:solidFill>
                          <a:srgbClr val="FF0000"/>
                        </a:solidFill>
                        <a:effectLst/>
                        <a:latin typeface="Times New Roman" panose="02020603050405020304" pitchFamily="18" charset="0"/>
                      </a:endParaRPr>
                    </a:p>
                  </a:txBody>
                  <a:tcPr marL="9525" marR="9525" marT="9525"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fontAlgn="t"/>
                      <a:endParaRPr lang="ru-RU" sz="1000" b="1" i="0" u="none" strike="noStrike" dirty="0">
                        <a:solidFill>
                          <a:srgbClr val="FF0000"/>
                        </a:solidFill>
                        <a:latin typeface="Times New Roman"/>
                      </a:endParaRPr>
                    </a:p>
                  </a:txBody>
                  <a:tcPr marL="7620" marR="7620" marT="7620" marB="0"/>
                </a:tc>
                <a:tc hMerge="1">
                  <a:txBody>
                    <a:bodyPr/>
                    <a:lstStyle/>
                    <a:p>
                      <a:pPr algn="ctr"/>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Благоустройство территории населенных пунктов</a:t>
                      </a:r>
                      <a:endParaRPr lang="ru-RU" sz="10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7972757,00</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25293516,25</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24417741,75</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96,54</a:t>
                      </a:r>
                    </a:p>
                  </a:txBody>
                  <a:tcPr/>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068494388"/>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chemeClr val="tx1">
                              <a:lumMod val="95000"/>
                              <a:lumOff val="5000"/>
                            </a:schemeClr>
                          </a:solidFill>
                          <a:effectLst/>
                          <a:latin typeface="Times New Roman" panose="02020603050405020304" pitchFamily="18" charset="0"/>
                        </a:rPr>
                        <a:t>Формирование современной городской среды населенных пунктов</a:t>
                      </a:r>
                      <a:endParaRPr lang="ru-RU" sz="1000" b="1"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ru-RU" sz="1000" b="0" i="0" u="none" strike="noStrike" dirty="0">
                          <a:solidFill>
                            <a:schemeClr val="tx1">
                              <a:lumMod val="95000"/>
                              <a:lumOff val="5000"/>
                            </a:schemeClr>
                          </a:solidFill>
                          <a:latin typeface="Times New Roman"/>
                        </a:rPr>
                        <a:t>8502815,30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13813456,21</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13770253,34</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99,69</a:t>
                      </a:r>
                    </a:p>
                  </a:txBody>
                  <a:tcPr marL="7620" marR="7620" marT="7620" marB="0"/>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2642146"/>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Комплексное развитие сельских территорий</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chemeClr val="tx1">
                              <a:lumMod val="95000"/>
                              <a:lumOff val="5000"/>
                            </a:schemeClr>
                          </a:solidFill>
                          <a:latin typeface="Times New Roman"/>
                        </a:rPr>
                        <a:t>1500000,00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70380,00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70380,00</a:t>
                      </a:r>
                    </a:p>
                  </a:txBody>
                  <a:tcPr marL="7620" marR="7620" marT="7620" marB="0"/>
                </a:tc>
                <a:tc>
                  <a:txBody>
                    <a:bodyPr/>
                    <a:lstStyle/>
                    <a:p>
                      <a:pPr algn="ctr" fontAlgn="t"/>
                      <a:r>
                        <a:rPr lang="ru-RU" sz="1000" b="0" i="0" u="none" strike="noStrike" dirty="0">
                          <a:solidFill>
                            <a:schemeClr val="tx1">
                              <a:lumMod val="95000"/>
                              <a:lumOff val="5000"/>
                            </a:schemeClr>
                          </a:solidFill>
                          <a:latin typeface="Times New Roman"/>
                        </a:rPr>
                        <a:t>100</a:t>
                      </a:r>
                    </a:p>
                  </a:txBody>
                  <a:tcPr marL="7620" marR="7620" marT="7620" marB="0"/>
                </a:tc>
                <a:tc>
                  <a:txBody>
                    <a:bodyPr/>
                    <a:lstStyle/>
                    <a:p>
                      <a:pPr algn="just"/>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60454297"/>
                  </a:ext>
                </a:extLst>
              </a:tr>
              <a:tr h="2639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FF0000"/>
                          </a:solidFill>
                          <a:effectLst/>
                          <a:latin typeface="Times New Roman" panose="02020603050405020304" pitchFamily="18" charset="0"/>
                          <a:cs typeface="Times New Roman" panose="02020603050405020304" pitchFamily="18" charset="0"/>
                        </a:rPr>
                        <a:t>ИТОГО</a:t>
                      </a:r>
                    </a:p>
                    <a:p>
                      <a:pPr marL="0" marR="0" lvl="0" indent="0" algn="l"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FF0000"/>
                          </a:solidFill>
                          <a:latin typeface="Times New Roman"/>
                        </a:rPr>
                        <a:t>187291491,58</a:t>
                      </a:r>
                    </a:p>
                  </a:txBody>
                  <a:tcPr marL="7620" marR="7620" marT="7620" marB="0"/>
                </a:tc>
                <a:tc>
                  <a:txBody>
                    <a:bodyPr/>
                    <a:lstStyle/>
                    <a:p>
                      <a:pPr algn="ctr" fontAlgn="t"/>
                      <a:r>
                        <a:rPr lang="ru-RU" sz="1000" b="1" i="0" u="none" strike="noStrike" dirty="0">
                          <a:solidFill>
                            <a:srgbClr val="FF0000"/>
                          </a:solidFill>
                          <a:latin typeface="Times New Roman"/>
                        </a:rPr>
                        <a:t>207855260,06</a:t>
                      </a:r>
                    </a:p>
                  </a:txBody>
                  <a:tcPr marL="7620" marR="7620" marT="7620" marB="0"/>
                </a:tc>
                <a:tc>
                  <a:txBody>
                    <a:bodyPr/>
                    <a:lstStyle/>
                    <a:p>
                      <a:pPr algn="ctr" fontAlgn="t"/>
                      <a:r>
                        <a:rPr lang="ru-RU" sz="1000" b="1" i="0" u="none" strike="noStrike" dirty="0">
                          <a:solidFill>
                            <a:srgbClr val="FF0000"/>
                          </a:solidFill>
                          <a:latin typeface="Times New Roman"/>
                        </a:rPr>
                        <a:t>191192809,21</a:t>
                      </a:r>
                    </a:p>
                  </a:txBody>
                  <a:tcPr marL="7620" marR="7620" marT="7620" marB="0"/>
                </a:tc>
                <a:tc>
                  <a:txBody>
                    <a:bodyPr/>
                    <a:lstStyle/>
                    <a:p>
                      <a:pPr algn="ctr" fontAlgn="t"/>
                      <a:r>
                        <a:rPr lang="ru-RU" sz="1000" b="1" i="0" u="none" strike="noStrike" dirty="0">
                          <a:solidFill>
                            <a:srgbClr val="FF0000"/>
                          </a:solidFill>
                          <a:latin typeface="Times New Roman"/>
                        </a:rPr>
                        <a:t>91,98</a:t>
                      </a:r>
                    </a:p>
                  </a:txBody>
                  <a:tcPr marL="7620" marR="7620" marT="7620" marB="0"/>
                </a:tc>
                <a:tc>
                  <a:txBody>
                    <a:bodyPr/>
                    <a:lstStyle/>
                    <a:p>
                      <a:pPr algn="just"/>
                      <a:endParaRPr lang="ru-RU" sz="10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32075002"/>
                  </a:ext>
                </a:extLst>
              </a:tr>
            </a:tbl>
          </a:graphicData>
        </a:graphic>
      </p:graphicFrame>
      <p:sp>
        <p:nvSpPr>
          <p:cNvPr id="5" name="TextBox 4">
            <a:extLst>
              <a:ext uri="{FF2B5EF4-FFF2-40B4-BE49-F238E27FC236}">
                <a16:creationId xmlns:a16="http://schemas.microsoft.com/office/drawing/2014/main" id="{334E6FC8-DF49-E2EE-09C2-697BC85D06F3}"/>
              </a:ext>
            </a:extLst>
          </p:cNvPr>
          <p:cNvSpPr txBox="1"/>
          <p:nvPr/>
        </p:nvSpPr>
        <p:spPr>
          <a:xfrm>
            <a:off x="2493630" y="2721181"/>
            <a:ext cx="9032843" cy="461665"/>
          </a:xfrm>
          <a:prstGeom prst="rect">
            <a:avLst/>
          </a:prstGeom>
          <a:noFill/>
        </p:spPr>
        <p:txBody>
          <a:bodyPr wrap="square">
            <a:spAutoFit/>
          </a:bodyPr>
          <a:lstStyle/>
          <a:p>
            <a:pPr algn="ct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на 2020-2024 годы.</a:t>
            </a:r>
            <a:endParaRPr lang="ru-RU" dirty="0">
              <a:solidFill>
                <a:srgbClr val="FC0CE5"/>
              </a:solidFill>
            </a:endParaRPr>
          </a:p>
        </p:txBody>
      </p:sp>
      <p:pic>
        <p:nvPicPr>
          <p:cNvPr id="6" name="Рисунок 5">
            <a:extLst>
              <a:ext uri="{FF2B5EF4-FFF2-40B4-BE49-F238E27FC236}">
                <a16:creationId xmlns:a16="http://schemas.microsoft.com/office/drawing/2014/main" id="{F1BE03A4-9085-00AC-DAD5-FA7A413A2E2D}"/>
              </a:ext>
            </a:extLst>
          </p:cNvPr>
          <p:cNvPicPr>
            <a:picLocks noChangeAspect="1"/>
          </p:cNvPicPr>
          <p:nvPr/>
        </p:nvPicPr>
        <p:blipFill>
          <a:blip r:embed="rId3"/>
          <a:stretch>
            <a:fillRect/>
          </a:stretch>
        </p:blipFill>
        <p:spPr>
          <a:xfrm>
            <a:off x="320143" y="2856001"/>
            <a:ext cx="1853345" cy="1403929"/>
          </a:xfrm>
          <a:prstGeom prst="rect">
            <a:avLst/>
          </a:prstGeom>
        </p:spPr>
      </p:pic>
      <p:sp>
        <p:nvSpPr>
          <p:cNvPr id="7" name="TextBox 6">
            <a:extLst>
              <a:ext uri="{FF2B5EF4-FFF2-40B4-BE49-F238E27FC236}">
                <a16:creationId xmlns:a16="http://schemas.microsoft.com/office/drawing/2014/main" id="{EC9E77D4-8852-FCF5-80C3-DE8692928A7A}"/>
              </a:ext>
            </a:extLst>
          </p:cNvPr>
          <p:cNvSpPr txBox="1"/>
          <p:nvPr/>
        </p:nvSpPr>
        <p:spPr>
          <a:xfrm>
            <a:off x="2173488" y="3090379"/>
            <a:ext cx="9721511"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itchFamily="18" charset="0"/>
                <a:cs typeface="Times New Roman" pitchFamily="18" charset="0"/>
              </a:rPr>
              <a:t>Основное мероприятие программы – содействие </a:t>
            </a:r>
            <a:r>
              <a:rPr lang="ru-RU" sz="1000" dirty="0">
                <a:solidFill>
                  <a:prstClr val="black"/>
                </a:solidFill>
                <a:latin typeface="Times New Roman" pitchFamily="18" charset="0"/>
                <a:cs typeface="Times New Roman" pitchFamily="18" charset="0"/>
              </a:rPr>
              <a:t>развитию автомобильных дорог общего пользования.</a:t>
            </a:r>
          </a:p>
          <a:p>
            <a:pPr algn="just">
              <a:defRPr/>
            </a:pPr>
            <a:r>
              <a:rPr kumimoji="0" lang="ru-RU" sz="1000" b="0" i="0" u="none" strike="noStrike" kern="1200" cap="none" spc="0" normalizeH="0" baseline="0" noProof="0" dirty="0">
                <a:ln>
                  <a:noFill/>
                </a:ln>
                <a:solidFill>
                  <a:prstClr val="black"/>
                </a:solidFill>
                <a:effectLst/>
                <a:uLnTx/>
                <a:uFillTx/>
                <a:latin typeface="Times New Roman" pitchFamily="18" charset="0"/>
                <a:cs typeface="Times New Roman" pitchFamily="18" charset="0"/>
              </a:rPr>
              <a:t>Объем расходов в 2023 году составил – 137613299,30 руб.</a:t>
            </a:r>
            <a:r>
              <a:rPr kumimoji="0" lang="ru-RU" sz="1000" b="0" i="0" u="none" strike="noStrike" kern="1200" cap="none" spc="0" normalizeH="0" noProof="0" dirty="0">
                <a:ln>
                  <a:noFill/>
                </a:ln>
                <a:solidFill>
                  <a:prstClr val="black"/>
                </a:solidFill>
                <a:effectLst/>
                <a:uLnTx/>
                <a:uFillTx/>
                <a:latin typeface="Times New Roman" pitchFamily="18" charset="0"/>
                <a:cs typeface="Times New Roman" pitchFamily="18" charset="0"/>
              </a:rPr>
              <a:t> </a:t>
            </a:r>
          </a:p>
          <a:p>
            <a:pPr algn="just">
              <a:defRPr/>
            </a:pPr>
            <a:r>
              <a:rPr kumimoji="0" lang="ru-RU" sz="1000" b="0" i="0" u="none" strike="noStrike" kern="1200" cap="none" spc="0" normalizeH="0" noProof="0" dirty="0">
                <a:ln>
                  <a:noFill/>
                </a:ln>
                <a:solidFill>
                  <a:prstClr val="black"/>
                </a:solidFill>
                <a:effectLst/>
                <a:uLnTx/>
                <a:uFillTx/>
                <a:latin typeface="Times New Roman" pitchFamily="18" charset="0"/>
                <a:cs typeface="Times New Roman" pitchFamily="18" charset="0"/>
              </a:rPr>
              <a:t>Выполнены следующие работы –</a:t>
            </a:r>
            <a:r>
              <a:rPr lang="ru-RU" sz="1000" dirty="0">
                <a:effectLst/>
                <a:latin typeface="Times New Roman" panose="02020603050405020304" pitchFamily="18" charset="0"/>
                <a:ea typeface="Calibri" panose="020F0502020204030204" pitchFamily="34" charset="0"/>
              </a:rPr>
              <a:t>услуги специализированной техники по устранению ледяного покрова на автодороге с. </a:t>
            </a:r>
            <a:r>
              <a:rPr lang="ru-RU" sz="1000" dirty="0" err="1">
                <a:effectLst/>
                <a:latin typeface="Times New Roman" panose="02020603050405020304" pitchFamily="18" charset="0"/>
                <a:ea typeface="Calibri" panose="020F0502020204030204" pitchFamily="34" charset="0"/>
              </a:rPr>
              <a:t>Ауровка</a:t>
            </a:r>
            <a:r>
              <a:rPr lang="ru-RU" sz="1000" dirty="0">
                <a:effectLst/>
                <a:latin typeface="Times New Roman" panose="02020603050405020304" pitchFamily="18" charset="0"/>
                <a:ea typeface="Calibri" panose="020F0502020204030204" pitchFamily="34" charset="0"/>
              </a:rPr>
              <a:t> -с. Ясная Поляна, </a:t>
            </a:r>
            <a:r>
              <a:rPr lang="ru-RU" sz="1000" dirty="0" err="1">
                <a:effectLst/>
                <a:latin typeface="Times New Roman" panose="02020603050405020304" pitchFamily="18" charset="0"/>
                <a:ea typeface="Calibri" panose="020F0502020204030204" pitchFamily="34" charset="0"/>
              </a:rPr>
              <a:t>с.Смольное</a:t>
            </a:r>
            <a:r>
              <a:rPr lang="ru-RU" sz="1000" dirty="0">
                <a:effectLst/>
                <a:latin typeface="Times New Roman" panose="02020603050405020304" pitchFamily="18" charset="0"/>
                <a:ea typeface="Calibri" panose="020F0502020204030204" pitchFamily="34" charset="0"/>
              </a:rPr>
              <a:t>, </a:t>
            </a:r>
            <a:r>
              <a:rPr lang="ru-RU" sz="1000" dirty="0" err="1">
                <a:effectLst/>
                <a:latin typeface="Times New Roman" panose="02020603050405020304" pitchFamily="18" charset="0"/>
                <a:ea typeface="Calibri" panose="020F0502020204030204" pitchFamily="34" charset="0"/>
              </a:rPr>
              <a:t>с.Новогордеевка</a:t>
            </a:r>
            <a:r>
              <a:rPr lang="ru-RU" sz="1000" dirty="0">
                <a:latin typeface="Times New Roman" pitchFamily="18" charset="0"/>
                <a:cs typeface="Times New Roman" pitchFamily="18" charset="0"/>
              </a:rPr>
              <a:t>; подсыпка противогололедными материалами.; </a:t>
            </a:r>
            <a:r>
              <a:rPr lang="ru-RU" sz="1000" dirty="0">
                <a:effectLst/>
                <a:latin typeface="Times New Roman" panose="02020603050405020304" pitchFamily="18" charset="0"/>
                <a:ea typeface="Calibri" panose="020F0502020204030204" pitchFamily="34" charset="0"/>
              </a:rPr>
              <a:t>услуги специализированной техники по грейдированию улиц с. </a:t>
            </a:r>
            <a:r>
              <a:rPr lang="ru-RU" sz="1000" dirty="0" err="1">
                <a:effectLst/>
                <a:latin typeface="Times New Roman" panose="02020603050405020304" pitchFamily="18" charset="0"/>
                <a:ea typeface="Calibri" panose="020F0502020204030204" pitchFamily="34" charset="0"/>
              </a:rPr>
              <a:t>Старогордеевка</a:t>
            </a:r>
            <a:r>
              <a:rPr lang="ru-RU" sz="1000" dirty="0">
                <a:effectLst/>
                <a:latin typeface="Times New Roman" panose="02020603050405020304" pitchFamily="18" charset="0"/>
                <a:ea typeface="Calibri" panose="020F0502020204030204" pitchFamily="34" charset="0"/>
              </a:rPr>
              <a:t>, с. </a:t>
            </a:r>
            <a:r>
              <a:rPr lang="ru-RU" sz="1000" dirty="0" err="1">
                <a:effectLst/>
                <a:latin typeface="Times New Roman" panose="02020603050405020304" pitchFamily="18" charset="0"/>
                <a:ea typeface="Calibri" panose="020F0502020204030204" pitchFamily="34" charset="0"/>
              </a:rPr>
              <a:t>Староварваровка,с</a:t>
            </a:r>
            <a:r>
              <a:rPr lang="ru-RU" sz="1000" dirty="0">
                <a:effectLst/>
                <a:latin typeface="Times New Roman" panose="02020603050405020304" pitchFamily="18" charset="0"/>
                <a:ea typeface="Calibri" panose="020F0502020204030204" pitchFamily="34" charset="0"/>
              </a:rPr>
              <a:t>. </a:t>
            </a:r>
            <a:r>
              <a:rPr lang="ru-RU" sz="1000" dirty="0" err="1">
                <a:effectLst/>
                <a:latin typeface="Times New Roman" panose="02020603050405020304" pitchFamily="18" charset="0"/>
                <a:ea typeface="Calibri" panose="020F0502020204030204" pitchFamily="34" charset="0"/>
              </a:rPr>
              <a:t>Смольное,с.Ильмаковка,с</a:t>
            </a:r>
            <a:r>
              <a:rPr lang="ru-RU" sz="1000" dirty="0">
                <a:effectLst/>
                <a:latin typeface="Times New Roman" panose="02020603050405020304" pitchFamily="18" charset="0"/>
                <a:ea typeface="Calibri" panose="020F0502020204030204" pitchFamily="34" charset="0"/>
              </a:rPr>
              <a:t>. Виноградовка; выполнение работ по чистке кюветов автодорог с. </a:t>
            </a:r>
            <a:r>
              <a:rPr lang="ru-RU" sz="1000" dirty="0" err="1">
                <a:effectLst/>
                <a:latin typeface="Times New Roman" panose="02020603050405020304" pitchFamily="18" charset="0"/>
                <a:ea typeface="Calibri" panose="020F0502020204030204" pitchFamily="34" charset="0"/>
              </a:rPr>
              <a:t>Скворцово</a:t>
            </a:r>
            <a:r>
              <a:rPr lang="ru-RU" sz="1000" dirty="0">
                <a:effectLst/>
                <a:latin typeface="Times New Roman" panose="02020603050405020304" pitchFamily="18" charset="0"/>
                <a:ea typeface="Calibri" panose="020F0502020204030204" pitchFamily="34" charset="0"/>
              </a:rPr>
              <a:t>, </a:t>
            </a:r>
            <a:r>
              <a:rPr lang="ru-RU" sz="1000" dirty="0" err="1">
                <a:effectLst/>
                <a:latin typeface="Times New Roman" panose="02020603050405020304" pitchFamily="18" charset="0"/>
                <a:ea typeface="Calibri" panose="020F0502020204030204" pitchFamily="34" charset="0"/>
              </a:rPr>
              <a:t>с.Таежка</a:t>
            </a:r>
            <a:r>
              <a:rPr lang="ru-RU" sz="1000" dirty="0">
                <a:effectLst/>
                <a:latin typeface="Times New Roman" panose="02020603050405020304" pitchFamily="18" charset="0"/>
                <a:ea typeface="Calibri" panose="020F0502020204030204" pitchFamily="34" charset="0"/>
              </a:rPr>
              <a:t>, </a:t>
            </a:r>
            <a:r>
              <a:rPr lang="ru-RU" sz="1000" dirty="0" err="1">
                <a:effectLst/>
                <a:latin typeface="Times New Roman" panose="02020603050405020304" pitchFamily="18" charset="0"/>
                <a:ea typeface="Calibri" panose="020F0502020204030204" pitchFamily="34" charset="0"/>
              </a:rPr>
              <a:t>с.Еловка</a:t>
            </a:r>
            <a:r>
              <a:rPr lang="ru-RU" sz="1000" dirty="0">
                <a:effectLst/>
                <a:latin typeface="Times New Roman" panose="02020603050405020304" pitchFamily="18" charset="0"/>
                <a:ea typeface="Calibri" panose="020F0502020204030204" pitchFamily="34" charset="0"/>
              </a:rPr>
              <a:t>, </a:t>
            </a:r>
            <a:r>
              <a:rPr lang="ru-RU" sz="1000" dirty="0" err="1">
                <a:effectLst/>
                <a:latin typeface="Times New Roman" panose="02020603050405020304" pitchFamily="18" charset="0"/>
                <a:ea typeface="Calibri" panose="020F0502020204030204" pitchFamily="34" charset="0"/>
              </a:rPr>
              <a:t>с.Анучино</a:t>
            </a:r>
            <a:r>
              <a:rPr lang="ru-RU" sz="1000" dirty="0">
                <a:effectLst/>
                <a:latin typeface="Times New Roman" panose="02020603050405020304" pitchFamily="18" charset="0"/>
                <a:ea typeface="Calibri" panose="020F0502020204030204" pitchFamily="34" charset="0"/>
              </a:rPr>
              <a:t>; услуги автовышки по спиливанию деревьев вдоль дорог местного значения; услуги специальной техники по восстановлению переезда п. Тигровый, понтонного моста с. Ясная Поляна</a:t>
            </a:r>
            <a:r>
              <a:rPr lang="ru-RU" sz="1000" b="1" dirty="0">
                <a:latin typeface="Times New Roman" panose="02020603050405020304" pitchFamily="18" charset="0"/>
                <a:ea typeface="Calibri" panose="020F0502020204030204" pitchFamily="34" charset="0"/>
              </a:rPr>
              <a:t>,</a:t>
            </a:r>
            <a:r>
              <a:rPr lang="ru-RU" sz="1000" dirty="0">
                <a:effectLst/>
                <a:latin typeface="Times New Roman" panose="02020603050405020304" pitchFamily="18" charset="0"/>
                <a:ea typeface="Calibri" panose="020F0502020204030204" pitchFamily="34" charset="0"/>
              </a:rPr>
              <a:t> по восстановлению подъездных путей к мостовому сооружению с. Муравейка; установка пешеходных ограждений; приобретение и установка дорожных знаков, приобретение светодиодных</a:t>
            </a:r>
            <a:endPar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8" name="TextBox 7">
            <a:extLst>
              <a:ext uri="{FF2B5EF4-FFF2-40B4-BE49-F238E27FC236}">
                <a16:creationId xmlns:a16="http://schemas.microsoft.com/office/drawing/2014/main" id="{6F72E12F-B0C6-1B92-BAAD-5E1101FB3E78}"/>
              </a:ext>
            </a:extLst>
          </p:cNvPr>
          <p:cNvSpPr txBox="1"/>
          <p:nvPr/>
        </p:nvSpPr>
        <p:spPr>
          <a:xfrm>
            <a:off x="197491" y="4259930"/>
            <a:ext cx="11797017" cy="400110"/>
          </a:xfrm>
          <a:prstGeom prst="rect">
            <a:avLst/>
          </a:prstGeom>
          <a:noFill/>
        </p:spPr>
        <p:txBody>
          <a:bodyPr wrap="square">
            <a:spAutoFit/>
          </a:bodyPr>
          <a:lstStyle/>
          <a:p>
            <a:pPr algn="just"/>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светофоров, ремонт автомобильных дорог местного значения с твердым покрытием; услуги специализированной техники по грейдированию улиц с.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Старогордеевка</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с.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Староварваровка</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с.Смольное</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mn-cs"/>
              </a:rPr>
              <a:t>с.Ильмаковка</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с. Виноградовка.</a:t>
            </a:r>
            <a:endParaRPr lang="ru-RU" dirty="0"/>
          </a:p>
        </p:txBody>
      </p:sp>
      <p:graphicFrame>
        <p:nvGraphicFramePr>
          <p:cNvPr id="9" name="Таблица 14">
            <a:extLst>
              <a:ext uri="{FF2B5EF4-FFF2-40B4-BE49-F238E27FC236}">
                <a16:creationId xmlns:a16="http://schemas.microsoft.com/office/drawing/2014/main" id="{CDE991B8-DC6E-A6B6-6287-ABB1547CBEC7}"/>
              </a:ext>
            </a:extLst>
          </p:cNvPr>
          <p:cNvGraphicFramePr>
            <a:graphicFrameLocks noGrp="1"/>
          </p:cNvGraphicFramePr>
          <p:nvPr>
            <p:extLst>
              <p:ext uri="{D42A27DB-BD31-4B8C-83A1-F6EECF244321}">
                <p14:modId xmlns:p14="http://schemas.microsoft.com/office/powerpoint/2010/main" val="3981389784"/>
              </p:ext>
            </p:extLst>
          </p:nvPr>
        </p:nvGraphicFramePr>
        <p:xfrm>
          <a:off x="293266" y="4776626"/>
          <a:ext cx="11701242" cy="560388"/>
        </p:xfrm>
        <a:graphic>
          <a:graphicData uri="http://schemas.openxmlformats.org/drawingml/2006/table">
            <a:tbl>
              <a:tblPr firstRow="1" bandRow="1">
                <a:tableStyleId>{16D9F66E-5EB9-4882-86FB-DCBF35E3C3E4}</a:tableStyleId>
              </a:tblPr>
              <a:tblGrid>
                <a:gridCol w="7000081">
                  <a:extLst>
                    <a:ext uri="{9D8B030D-6E8A-4147-A177-3AD203B41FA5}">
                      <a16:colId xmlns:a16="http://schemas.microsoft.com/office/drawing/2014/main" val="1338889454"/>
                    </a:ext>
                  </a:extLst>
                </a:gridCol>
                <a:gridCol w="765899">
                  <a:extLst>
                    <a:ext uri="{9D8B030D-6E8A-4147-A177-3AD203B41FA5}">
                      <a16:colId xmlns:a16="http://schemas.microsoft.com/office/drawing/2014/main" val="2105377302"/>
                    </a:ext>
                  </a:extLst>
                </a:gridCol>
                <a:gridCol w="819088">
                  <a:extLst>
                    <a:ext uri="{9D8B030D-6E8A-4147-A177-3AD203B41FA5}">
                      <a16:colId xmlns:a16="http://schemas.microsoft.com/office/drawing/2014/main" val="3713090237"/>
                    </a:ext>
                  </a:extLst>
                </a:gridCol>
                <a:gridCol w="1558087">
                  <a:extLst>
                    <a:ext uri="{9D8B030D-6E8A-4147-A177-3AD203B41FA5}">
                      <a16:colId xmlns:a16="http://schemas.microsoft.com/office/drawing/2014/main" val="3346621175"/>
                    </a:ext>
                  </a:extLst>
                </a:gridCol>
                <a:gridCol w="1558087">
                  <a:extLst>
                    <a:ext uri="{9D8B030D-6E8A-4147-A177-3AD203B41FA5}">
                      <a16:colId xmlns:a16="http://schemas.microsoft.com/office/drawing/2014/main" val="239188955"/>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solidFill>
                      <a:schemeClr val="accent4">
                        <a:lumMod val="20000"/>
                        <a:lumOff val="80000"/>
                      </a:schemeClr>
                    </a:solidFill>
                  </a:tcPr>
                </a:tc>
                <a:tc>
                  <a:txBody>
                    <a:bodyPr/>
                    <a:lstStyle/>
                    <a:p>
                      <a:pPr algn="ctr"/>
                      <a:r>
                        <a:rPr lang="ru-RU" sz="1000" dirty="0">
                          <a:latin typeface="Times New Roman" panose="02020603050405020304" pitchFamily="18" charset="0"/>
                          <a:cs typeface="Times New Roman" panose="02020603050405020304" pitchFamily="18" charset="0"/>
                        </a:rPr>
                        <a:t>20247г (факт)</a:t>
                      </a:r>
                    </a:p>
                  </a:txBody>
                  <a:tcP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выполнения</a:t>
                      </a:r>
                    </a:p>
                    <a:p>
                      <a:pPr algn="ctr"/>
                      <a:endParaRPr lang="ru-RU" sz="1000" dirty="0">
                        <a:latin typeface="Times New Roman" panose="02020603050405020304" pitchFamily="18" charset="0"/>
                        <a:cs typeface="Times New Roman" panose="02020603050405020304" pitchFamily="18" charset="0"/>
                      </a:endParaRPr>
                    </a:p>
                  </a:txBody>
                  <a:tcPr>
                    <a:solidFill>
                      <a:schemeClr val="accent4">
                        <a:lumMod val="20000"/>
                        <a:lumOff val="80000"/>
                      </a:schemeClr>
                    </a:solidFill>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Протяженность автомобильных дорог местного значения (улично-дорожная сеть), приведенная в нормативное состояние.</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10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км</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10,4</a:t>
                      </a:r>
                    </a:p>
                  </a:txBody>
                  <a:tcPr marL="68580" marR="68580" marT="0" marB="0" anchor="ctr">
                    <a:solidFill>
                      <a:schemeClr val="accent4">
                        <a:lumMod val="20000"/>
                        <a:lumOff val="80000"/>
                      </a:schemeClr>
                    </a:solidFill>
                  </a:tcP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10,4</a:t>
                      </a:r>
                    </a:p>
                  </a:txBody>
                  <a:tcPr marL="68580" marR="68580" marT="0" marB="0" anchor="ctr">
                    <a:solidFill>
                      <a:schemeClr val="accent4">
                        <a:lumMod val="20000"/>
                        <a:lumOff val="80000"/>
                      </a:schemeClr>
                    </a:solidFill>
                  </a:tcP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solidFill>
                      <a:schemeClr val="accent4">
                        <a:lumMod val="20000"/>
                        <a:lumOff val="80000"/>
                      </a:schemeClr>
                    </a:solidFill>
                  </a:tcPr>
                </a:tc>
                <a:extLst>
                  <a:ext uri="{0D108BD9-81ED-4DB2-BD59-A6C34878D82A}">
                    <a16:rowId xmlns:a16="http://schemas.microsoft.com/office/drawing/2014/main" val="2102022200"/>
                  </a:ext>
                </a:extLst>
              </a:tr>
            </a:tbl>
          </a:graphicData>
        </a:graphic>
      </p:graphicFrame>
    </p:spTree>
    <p:extLst>
      <p:ext uri="{BB962C8B-B14F-4D97-AF65-F5344CB8AC3E}">
        <p14:creationId xmlns:p14="http://schemas.microsoft.com/office/powerpoint/2010/main" val="4215960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E854BB9-1FB9-55E6-5E1F-BCC9BB3E5E54}"/>
              </a:ext>
            </a:extLst>
          </p:cNvPr>
          <p:cNvPicPr>
            <a:picLocks noChangeAspect="1"/>
          </p:cNvPicPr>
          <p:nvPr/>
        </p:nvPicPr>
        <p:blipFill>
          <a:blip r:embed="rId2"/>
          <a:stretch>
            <a:fillRect/>
          </a:stretch>
        </p:blipFill>
        <p:spPr>
          <a:xfrm>
            <a:off x="0" y="0"/>
            <a:ext cx="12192000" cy="6857999"/>
          </a:xfrm>
          <a:prstGeom prst="rect">
            <a:avLst/>
          </a:prstGeom>
        </p:spPr>
      </p:pic>
      <p:pic>
        <p:nvPicPr>
          <p:cNvPr id="10" name="Рисунок 9">
            <a:extLst>
              <a:ext uri="{FF2B5EF4-FFF2-40B4-BE49-F238E27FC236}">
                <a16:creationId xmlns:a16="http://schemas.microsoft.com/office/drawing/2014/main" id="{BE76A35A-819F-93C1-8F16-28741D661B53}"/>
              </a:ext>
            </a:extLst>
          </p:cNvPr>
          <p:cNvPicPr>
            <a:picLocks noChangeAspect="1"/>
          </p:cNvPicPr>
          <p:nvPr/>
        </p:nvPicPr>
        <p:blipFill>
          <a:blip r:embed="rId3"/>
          <a:stretch>
            <a:fillRect/>
          </a:stretch>
        </p:blipFill>
        <p:spPr>
          <a:xfrm>
            <a:off x="206122" y="448390"/>
            <a:ext cx="1498830" cy="1715969"/>
          </a:xfrm>
          <a:prstGeom prst="rect">
            <a:avLst/>
          </a:prstGeom>
        </p:spPr>
      </p:pic>
      <p:sp>
        <p:nvSpPr>
          <p:cNvPr id="11" name="TextBox 10">
            <a:extLst>
              <a:ext uri="{FF2B5EF4-FFF2-40B4-BE49-F238E27FC236}">
                <a16:creationId xmlns:a16="http://schemas.microsoft.com/office/drawing/2014/main" id="{AFD4F68D-BAC0-1F9E-76B1-94EA7EFF4CEA}"/>
              </a:ext>
            </a:extLst>
          </p:cNvPr>
          <p:cNvSpPr txBox="1"/>
          <p:nvPr/>
        </p:nvSpPr>
        <p:spPr>
          <a:xfrm>
            <a:off x="1644243" y="163165"/>
            <a:ext cx="9706062" cy="424732"/>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«Развитие малого и среднего предпринимательства в Анучинском муниципальном округе»</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 на 2020 – 2024годы</a:t>
            </a:r>
          </a:p>
        </p:txBody>
      </p:sp>
      <p:sp>
        <p:nvSpPr>
          <p:cNvPr id="12" name="TextBox 11">
            <a:extLst>
              <a:ext uri="{FF2B5EF4-FFF2-40B4-BE49-F238E27FC236}">
                <a16:creationId xmlns:a16="http://schemas.microsoft.com/office/drawing/2014/main" id="{398B7100-91C8-DDB0-A509-3E319DF3C4E7}"/>
              </a:ext>
            </a:extLst>
          </p:cNvPr>
          <p:cNvSpPr txBox="1"/>
          <p:nvPr/>
        </p:nvSpPr>
        <p:spPr>
          <a:xfrm>
            <a:off x="1704952" y="751062"/>
            <a:ext cx="10333248" cy="400110"/>
          </a:xfrm>
          <a:prstGeom prst="rect">
            <a:avLst/>
          </a:prstGeom>
          <a:noFill/>
        </p:spPr>
        <p:txBody>
          <a:bodyPr wrap="square">
            <a:spAutoFit/>
          </a:bodyPr>
          <a:lstStyle/>
          <a:p>
            <a:pPr algn="just"/>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Денежные средства были направлены на финансирование мероприятий в сумме </a:t>
            </a:r>
            <a:r>
              <a:rPr lang="ru-RU" sz="1000" dirty="0">
                <a:solidFill>
                  <a:srgbClr val="000000"/>
                </a:solidFill>
                <a:latin typeface="Times New Roman" panose="02020603050405020304" pitchFamily="18" charset="0"/>
              </a:rPr>
              <a:t>355000</a:t>
            </a: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руб. (</a:t>
            </a:r>
            <a:r>
              <a:rPr lang="ru-RU" sz="1000" dirty="0">
                <a:solidFill>
                  <a:srgbClr val="000000"/>
                </a:solidFill>
                <a:latin typeface="Times New Roman" panose="02020603050405020304" pitchFamily="18" charset="0"/>
              </a:rPr>
              <a:t>приобретение подарочных наборов, финансовая поддержка оказана СХПК «Пионер» на мероприятия, связанные с возмещением затрат по договору лизинга на приобретение оборудования, изготовление баннера)</a:t>
            </a:r>
            <a:endParaRPr lang="ru-RU" sz="1000" dirty="0"/>
          </a:p>
        </p:txBody>
      </p:sp>
      <p:graphicFrame>
        <p:nvGraphicFramePr>
          <p:cNvPr id="13" name="Таблица 12">
            <a:extLst>
              <a:ext uri="{FF2B5EF4-FFF2-40B4-BE49-F238E27FC236}">
                <a16:creationId xmlns:a16="http://schemas.microsoft.com/office/drawing/2014/main" id="{98354A2D-5A6E-FAAB-4651-3AD743D81F3E}"/>
              </a:ext>
            </a:extLst>
          </p:cNvPr>
          <p:cNvGraphicFramePr>
            <a:graphicFrameLocks noGrp="1"/>
          </p:cNvGraphicFramePr>
          <p:nvPr>
            <p:extLst>
              <p:ext uri="{D42A27DB-BD31-4B8C-83A1-F6EECF244321}">
                <p14:modId xmlns:p14="http://schemas.microsoft.com/office/powerpoint/2010/main" val="2393533227"/>
              </p:ext>
            </p:extLst>
          </p:nvPr>
        </p:nvGraphicFramePr>
        <p:xfrm>
          <a:off x="1798099" y="1244271"/>
          <a:ext cx="10144385" cy="853440"/>
        </p:xfrm>
        <a:graphic>
          <a:graphicData uri="http://schemas.openxmlformats.org/drawingml/2006/table">
            <a:tbl>
              <a:tblPr firstRow="1" bandRow="1">
                <a:tableStyleId>{8A107856-5554-42FB-B03E-39F5DBC370BA}</a:tableStyleId>
              </a:tblPr>
              <a:tblGrid>
                <a:gridCol w="6268987">
                  <a:extLst>
                    <a:ext uri="{9D8B030D-6E8A-4147-A177-3AD203B41FA5}">
                      <a16:colId xmlns:a16="http://schemas.microsoft.com/office/drawing/2014/main" val="1338889454"/>
                    </a:ext>
                  </a:extLst>
                </a:gridCol>
                <a:gridCol w="830483">
                  <a:extLst>
                    <a:ext uri="{9D8B030D-6E8A-4147-A177-3AD203B41FA5}">
                      <a16:colId xmlns:a16="http://schemas.microsoft.com/office/drawing/2014/main" val="2105377302"/>
                    </a:ext>
                  </a:extLst>
                </a:gridCol>
                <a:gridCol w="720970">
                  <a:extLst>
                    <a:ext uri="{9D8B030D-6E8A-4147-A177-3AD203B41FA5}">
                      <a16:colId xmlns:a16="http://schemas.microsoft.com/office/drawing/2014/main" val="3713090237"/>
                    </a:ext>
                  </a:extLst>
                </a:gridCol>
                <a:gridCol w="882722">
                  <a:extLst>
                    <a:ext uri="{9D8B030D-6E8A-4147-A177-3AD203B41FA5}">
                      <a16:colId xmlns:a16="http://schemas.microsoft.com/office/drawing/2014/main" val="1627675933"/>
                    </a:ext>
                  </a:extLst>
                </a:gridCol>
                <a:gridCol w="1441223">
                  <a:extLst>
                    <a:ext uri="{9D8B030D-6E8A-4147-A177-3AD203B41FA5}">
                      <a16:colId xmlns:a16="http://schemas.microsoft.com/office/drawing/2014/main" val="3217027820"/>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0">
                <a:tc>
                  <a:txBody>
                    <a:bodyPr/>
                    <a:lstStyle/>
                    <a:p>
                      <a:pPr algn="just"/>
                      <a:r>
                        <a:rPr lang="ru-RU" sz="1000" dirty="0">
                          <a:effectLst/>
                          <a:latin typeface="Times New Roman" panose="02020603050405020304" pitchFamily="18" charset="0"/>
                          <a:cs typeface="Times New Roman" panose="02020603050405020304" pitchFamily="18" charset="0"/>
                        </a:rPr>
                        <a:t>Количество организованных и проведенных мероприятий для субъектов малого и среднего предпринимательства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140</a:t>
                      </a:r>
                    </a:p>
                  </a:txBody>
                  <a:tcPr marL="68580" marR="68580" marT="0" marB="0"/>
                </a:tc>
                <a:extLst>
                  <a:ext uri="{0D108BD9-81ED-4DB2-BD59-A6C34878D82A}">
                    <a16:rowId xmlns:a16="http://schemas.microsoft.com/office/drawing/2014/main" val="2102022200"/>
                  </a:ext>
                </a:extLst>
              </a:tr>
              <a:tr h="111860">
                <a:tc>
                  <a:txBody>
                    <a:bodyPr/>
                    <a:lstStyle/>
                    <a:p>
                      <a:pPr algn="just">
                        <a:spcAft>
                          <a:spcPts val="0"/>
                        </a:spcAft>
                      </a:pPr>
                      <a:r>
                        <a:rPr lang="ru-RU" sz="1000" dirty="0">
                          <a:effectLst/>
                          <a:latin typeface="Times New Roman" panose="02020603050405020304" pitchFamily="18" charset="0"/>
                          <a:cs typeface="Times New Roman" panose="02020603050405020304" pitchFamily="18" charset="0"/>
                        </a:rPr>
                        <a:t>Количество зарегистрированных субъектов малого и среднего предпринимательства</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345</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279</a:t>
                      </a:r>
                    </a:p>
                  </a:txBody>
                  <a:tcPr marL="68580" marR="68580" marT="0" marB="0"/>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80,9</a:t>
                      </a:r>
                    </a:p>
                  </a:txBody>
                  <a:tcPr marL="68580" marR="68580" marT="0" marB="0"/>
                </a:tc>
                <a:extLst>
                  <a:ext uri="{0D108BD9-81ED-4DB2-BD59-A6C34878D82A}">
                    <a16:rowId xmlns:a16="http://schemas.microsoft.com/office/drawing/2014/main" val="3333809319"/>
                  </a:ext>
                </a:extLst>
              </a:tr>
            </a:tbl>
          </a:graphicData>
        </a:graphic>
      </p:graphicFrame>
      <p:sp>
        <p:nvSpPr>
          <p:cNvPr id="7" name="TextBox 6">
            <a:extLst>
              <a:ext uri="{FF2B5EF4-FFF2-40B4-BE49-F238E27FC236}">
                <a16:creationId xmlns:a16="http://schemas.microsoft.com/office/drawing/2014/main" id="{A2D95757-674F-9667-607D-B0A992389737}"/>
              </a:ext>
            </a:extLst>
          </p:cNvPr>
          <p:cNvSpPr txBox="1"/>
          <p:nvPr/>
        </p:nvSpPr>
        <p:spPr>
          <a:xfrm>
            <a:off x="2608442" y="2275543"/>
            <a:ext cx="8523697" cy="461665"/>
          </a:xfrm>
          <a:prstGeom prst="rect">
            <a:avLst/>
          </a:prstGeom>
          <a:noFill/>
        </p:spPr>
        <p:txBody>
          <a:bodyPr wrap="square">
            <a:spAutoFit/>
          </a:bodyPr>
          <a:lstStyle/>
          <a:p>
            <a:pPr algn="ct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«Обеспечение качественными услугами </a:t>
            </a:r>
            <a:r>
              <a:rPr kumimoji="0" lang="ru-RU" sz="1200" b="1" i="1" u="none" strike="noStrike" kern="1200" cap="none" spc="0" normalizeH="0" baseline="0" noProof="0" dirty="0" err="1">
                <a:ln>
                  <a:noFill/>
                </a:ln>
                <a:solidFill>
                  <a:srgbClr val="FC0CE5"/>
                </a:solidFill>
                <a:effectLst/>
                <a:uLnTx/>
                <a:uFillTx/>
                <a:latin typeface="Times New Roman" panose="02020603050405020304" pitchFamily="18" charset="0"/>
                <a:ea typeface="+mn-ea"/>
                <a:cs typeface="Times New Roman" panose="02020603050405020304" pitchFamily="18" charset="0"/>
              </a:rPr>
              <a:t>жилищно</a:t>
            </a: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 – коммунального хозяйства на территории Анучинского муниципального округа» на 2020 – 2024годы.</a:t>
            </a:r>
            <a:endParaRPr lang="ru-RU" dirty="0">
              <a:solidFill>
                <a:srgbClr val="FC0CE5"/>
              </a:solidFill>
            </a:endParaRPr>
          </a:p>
        </p:txBody>
      </p:sp>
      <p:pic>
        <p:nvPicPr>
          <p:cNvPr id="14" name="Рисунок 13">
            <a:extLst>
              <a:ext uri="{FF2B5EF4-FFF2-40B4-BE49-F238E27FC236}">
                <a16:creationId xmlns:a16="http://schemas.microsoft.com/office/drawing/2014/main" id="{95220922-454C-5D1B-A0A7-EBAA375103CF}"/>
              </a:ext>
            </a:extLst>
          </p:cNvPr>
          <p:cNvPicPr>
            <a:picLocks noChangeAspect="1"/>
          </p:cNvPicPr>
          <p:nvPr/>
        </p:nvPicPr>
        <p:blipFill>
          <a:blip r:embed="rId4"/>
          <a:stretch>
            <a:fillRect/>
          </a:stretch>
        </p:blipFill>
        <p:spPr>
          <a:xfrm>
            <a:off x="346630" y="2356872"/>
            <a:ext cx="2261812" cy="1347333"/>
          </a:xfrm>
          <a:prstGeom prst="rect">
            <a:avLst/>
          </a:prstGeom>
        </p:spPr>
      </p:pic>
      <p:sp>
        <p:nvSpPr>
          <p:cNvPr id="15" name="TextBox 14">
            <a:extLst>
              <a:ext uri="{FF2B5EF4-FFF2-40B4-BE49-F238E27FC236}">
                <a16:creationId xmlns:a16="http://schemas.microsoft.com/office/drawing/2014/main" id="{7D237C17-1DD2-E030-BA07-BA73C92A38F7}"/>
              </a:ext>
            </a:extLst>
          </p:cNvPr>
          <p:cNvSpPr txBox="1"/>
          <p:nvPr/>
        </p:nvSpPr>
        <p:spPr>
          <a:xfrm>
            <a:off x="2593295" y="2695099"/>
            <a:ext cx="9444905" cy="1015663"/>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Основное мероприятие программы – создание условий для обеспечения качественными услугами жилищно-коммунального хозяйства. </a:t>
            </a:r>
          </a:p>
          <a:p>
            <a:r>
              <a:rPr lang="ru-RU" sz="1000" dirty="0">
                <a:latin typeface="Times New Roman" panose="02020603050405020304" pitchFamily="18" charset="0"/>
                <a:cs typeface="Times New Roman" panose="02020603050405020304" pitchFamily="18" charset="0"/>
              </a:rPr>
              <a:t>Объем расходов в 2024 году составил – 7624130,18 руб.</a:t>
            </a:r>
          </a:p>
          <a:p>
            <a:pPr algn="just"/>
            <a:r>
              <a:rPr lang="ru-RU" sz="1000" dirty="0">
                <a:solidFill>
                  <a:prstClr val="black"/>
                </a:solidFill>
                <a:latin typeface="Times New Roman" pitchFamily="18" charset="0"/>
                <a:cs typeface="Times New Roman" pitchFamily="18" charset="0"/>
              </a:rPr>
              <a:t>Выполнены следующие работы - </a:t>
            </a:r>
            <a:r>
              <a:rPr lang="ru-RU" sz="1000" dirty="0">
                <a:latin typeface="Times New Roman" pitchFamily="18" charset="0"/>
                <a:cs typeface="Times New Roman" pitchFamily="18" charset="0"/>
              </a:rPr>
              <a:t>создание условий для развития услуг широкополосного доступа и информационно-телекоммуникационной сети Интернет в с. </a:t>
            </a:r>
            <a:r>
              <a:rPr lang="ru-RU" sz="1000" dirty="0" err="1">
                <a:latin typeface="Times New Roman" pitchFamily="18" charset="0"/>
                <a:cs typeface="Times New Roman" pitchFamily="18" charset="0"/>
              </a:rPr>
              <a:t>Шекляево</a:t>
            </a:r>
            <a:r>
              <a:rPr lang="ru-RU" sz="1000" dirty="0">
                <a:latin typeface="Times New Roman" pitchFamily="18" charset="0"/>
                <a:cs typeface="Times New Roman" pitchFamily="18" charset="0"/>
              </a:rPr>
              <a:t>; уплата взносов в Фонд капитального ремонта; </a:t>
            </a:r>
            <a:r>
              <a:rPr lang="ru-RU" sz="1000" dirty="0">
                <a:effectLst/>
                <a:latin typeface="Times New Roman" panose="02020603050405020304" pitchFamily="18" charset="0"/>
                <a:ea typeface="Times New Roman" panose="02020603050405020304" pitchFamily="18" charset="0"/>
              </a:rPr>
              <a:t>выполнение работ по капитальному ремонту наружных сетей канализации на территории здания школы с. Анучино;</a:t>
            </a:r>
            <a:r>
              <a:rPr lang="ru-RU" sz="900" dirty="0">
                <a:effectLst/>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капитальный ремонт наружных сетей водоснабжения жилых домов с. </a:t>
            </a:r>
            <a:r>
              <a:rPr lang="ru-RU" sz="1000" dirty="0" err="1">
                <a:effectLst/>
                <a:latin typeface="Times New Roman" panose="02020603050405020304" pitchFamily="18" charset="0"/>
                <a:ea typeface="Times New Roman" panose="02020603050405020304" pitchFamily="18" charset="0"/>
              </a:rPr>
              <a:t>Чернышевка</a:t>
            </a:r>
            <a:r>
              <a:rPr lang="ru-RU" sz="1000" dirty="0">
                <a:effectLst/>
                <a:latin typeface="Times New Roman" panose="02020603050405020304" pitchFamily="18" charset="0"/>
                <a:ea typeface="Times New Roman" panose="02020603050405020304" pitchFamily="18" charset="0"/>
              </a:rPr>
              <a:t>, ул. Лермонтова;</a:t>
            </a:r>
            <a:r>
              <a:rPr lang="ru-RU" sz="1000" dirty="0">
                <a:effectLst/>
                <a:latin typeface="Times New Roman" panose="02020603050405020304" pitchFamily="18" charset="0"/>
                <a:ea typeface="Calibri" panose="020F0502020204030204" pitchFamily="34" charset="0"/>
              </a:rPr>
              <a:t> работы по ликвидации несанкционированных свалок в с. Анучино, </a:t>
            </a:r>
            <a:r>
              <a:rPr lang="ru-RU" sz="1000" dirty="0" err="1">
                <a:effectLst/>
                <a:latin typeface="Times New Roman" panose="02020603050405020304" pitchFamily="18" charset="0"/>
                <a:ea typeface="Calibri" panose="020F0502020204030204" pitchFamily="34" charset="0"/>
              </a:rPr>
              <a:t>с.Нововарваровка</a:t>
            </a:r>
            <a:r>
              <a:rPr lang="ru-RU" sz="1000" dirty="0">
                <a:effectLst/>
                <a:latin typeface="Times New Roman" panose="02020603050405020304" pitchFamily="18" charset="0"/>
                <a:ea typeface="Calibri" panose="020F0502020204030204" pitchFamily="34" charset="0"/>
              </a:rPr>
              <a:t>, с. </a:t>
            </a:r>
            <a:r>
              <a:rPr lang="ru-RU" sz="1000" dirty="0" err="1">
                <a:effectLst/>
                <a:latin typeface="Times New Roman" panose="02020603050405020304" pitchFamily="18" charset="0"/>
                <a:ea typeface="Calibri" panose="020F0502020204030204" pitchFamily="34" charset="0"/>
              </a:rPr>
              <a:t>Староварваровка</a:t>
            </a:r>
            <a:r>
              <a:rPr lang="ru-RU" sz="1000" dirty="0">
                <a:effectLst/>
                <a:latin typeface="Times New Roman" panose="02020603050405020304" pitchFamily="18" charset="0"/>
                <a:ea typeface="Calibri" panose="020F0502020204030204" pitchFamily="34" charset="0"/>
              </a:rPr>
              <a:t>. </a:t>
            </a:r>
            <a:endParaRPr lang="ru-RU" sz="1000" dirty="0">
              <a:latin typeface="Times New Roman" pitchFamily="18" charset="0"/>
              <a:cs typeface="Times New Roman" pitchFamily="18" charset="0"/>
            </a:endParaRPr>
          </a:p>
        </p:txBody>
      </p:sp>
      <p:graphicFrame>
        <p:nvGraphicFramePr>
          <p:cNvPr id="16" name="Таблица 14">
            <a:extLst>
              <a:ext uri="{FF2B5EF4-FFF2-40B4-BE49-F238E27FC236}">
                <a16:creationId xmlns:a16="http://schemas.microsoft.com/office/drawing/2014/main" id="{B72F971C-BF25-F05C-6108-BE7339F33648}"/>
              </a:ext>
            </a:extLst>
          </p:cNvPr>
          <p:cNvGraphicFramePr>
            <a:graphicFrameLocks noGrp="1"/>
          </p:cNvGraphicFramePr>
          <p:nvPr>
            <p:extLst>
              <p:ext uri="{D42A27DB-BD31-4B8C-83A1-F6EECF244321}">
                <p14:modId xmlns:p14="http://schemas.microsoft.com/office/powerpoint/2010/main" val="1157930712"/>
              </p:ext>
            </p:extLst>
          </p:nvPr>
        </p:nvGraphicFramePr>
        <p:xfrm>
          <a:off x="346630" y="3838679"/>
          <a:ext cx="11595854" cy="570163"/>
        </p:xfrm>
        <a:graphic>
          <a:graphicData uri="http://schemas.openxmlformats.org/drawingml/2006/table">
            <a:tbl>
              <a:tblPr firstRow="1" bandRow="1">
                <a:tableStyleId>{ED083AE6-46FA-4A59-8FB0-9F97EB10719F}</a:tableStyleId>
              </a:tblPr>
              <a:tblGrid>
                <a:gridCol w="6307754">
                  <a:extLst>
                    <a:ext uri="{9D8B030D-6E8A-4147-A177-3AD203B41FA5}">
                      <a16:colId xmlns:a16="http://schemas.microsoft.com/office/drawing/2014/main" val="1338889454"/>
                    </a:ext>
                  </a:extLst>
                </a:gridCol>
                <a:gridCol w="866743">
                  <a:extLst>
                    <a:ext uri="{9D8B030D-6E8A-4147-A177-3AD203B41FA5}">
                      <a16:colId xmlns:a16="http://schemas.microsoft.com/office/drawing/2014/main" val="2105377302"/>
                    </a:ext>
                  </a:extLst>
                </a:gridCol>
                <a:gridCol w="1149163">
                  <a:extLst>
                    <a:ext uri="{9D8B030D-6E8A-4147-A177-3AD203B41FA5}">
                      <a16:colId xmlns:a16="http://schemas.microsoft.com/office/drawing/2014/main" val="3713090237"/>
                    </a:ext>
                  </a:extLst>
                </a:gridCol>
                <a:gridCol w="1636097">
                  <a:extLst>
                    <a:ext uri="{9D8B030D-6E8A-4147-A177-3AD203B41FA5}">
                      <a16:colId xmlns:a16="http://schemas.microsoft.com/office/drawing/2014/main" val="3560866730"/>
                    </a:ext>
                  </a:extLst>
                </a:gridCol>
                <a:gridCol w="1636097">
                  <a:extLst>
                    <a:ext uri="{9D8B030D-6E8A-4147-A177-3AD203B41FA5}">
                      <a16:colId xmlns:a16="http://schemas.microsoft.com/office/drawing/2014/main" val="2405699878"/>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cs typeface="Times New Roman" panose="02020603050405020304" pitchFamily="18" charset="0"/>
                        </a:rPr>
                        <a:t>Протяженность отремонтированных сетей 5-8% к общей протяженности</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1,25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25</a:t>
                      </a:r>
                    </a:p>
                  </a:txBody>
                  <a:tcPr marL="68580" marR="68580" marT="0" marB="0" anchor="ctr"/>
                </a:tc>
                <a:extLst>
                  <a:ext uri="{0D108BD9-81ED-4DB2-BD59-A6C34878D82A}">
                    <a16:rowId xmlns:a16="http://schemas.microsoft.com/office/drawing/2014/main" val="2102022200"/>
                  </a:ext>
                </a:extLst>
              </a:tr>
              <a:tr h="111860">
                <a:tc>
                  <a:txBody>
                    <a:bodyPr/>
                    <a:lstStyle/>
                    <a:p>
                      <a:r>
                        <a:rPr lang="ru-RU" sz="1000" dirty="0">
                          <a:effectLst/>
                          <a:latin typeface="Times New Roman" panose="02020603050405020304" pitchFamily="18" charset="0"/>
                          <a:cs typeface="Times New Roman" panose="02020603050405020304" pitchFamily="18" charset="0"/>
                        </a:rPr>
                        <a:t>Снижение доли несанкционированных свалок на территории округа до 15%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3830994320"/>
                  </a:ext>
                </a:extLst>
              </a:tr>
            </a:tbl>
          </a:graphicData>
        </a:graphic>
      </p:graphicFrame>
      <p:pic>
        <p:nvPicPr>
          <p:cNvPr id="17" name="Рисунок 16">
            <a:extLst>
              <a:ext uri="{FF2B5EF4-FFF2-40B4-BE49-F238E27FC236}">
                <a16:creationId xmlns:a16="http://schemas.microsoft.com/office/drawing/2014/main" id="{F0938155-C7FA-5908-220F-70D83C056586}"/>
              </a:ext>
            </a:extLst>
          </p:cNvPr>
          <p:cNvPicPr>
            <a:picLocks noChangeAspect="1"/>
          </p:cNvPicPr>
          <p:nvPr/>
        </p:nvPicPr>
        <p:blipFill>
          <a:blip r:embed="rId5"/>
          <a:stretch>
            <a:fillRect/>
          </a:stretch>
        </p:blipFill>
        <p:spPr>
          <a:xfrm>
            <a:off x="373661" y="4536759"/>
            <a:ext cx="1916884" cy="1722594"/>
          </a:xfrm>
          <a:prstGeom prst="rect">
            <a:avLst/>
          </a:prstGeom>
        </p:spPr>
      </p:pic>
      <p:sp>
        <p:nvSpPr>
          <p:cNvPr id="18" name="TextBox 17">
            <a:extLst>
              <a:ext uri="{FF2B5EF4-FFF2-40B4-BE49-F238E27FC236}">
                <a16:creationId xmlns:a16="http://schemas.microsoft.com/office/drawing/2014/main" id="{645B872B-5637-6484-EA90-54B4C895F301}"/>
              </a:ext>
            </a:extLst>
          </p:cNvPr>
          <p:cNvSpPr txBox="1"/>
          <p:nvPr/>
        </p:nvSpPr>
        <p:spPr>
          <a:xfrm>
            <a:off x="2290545" y="4467118"/>
            <a:ext cx="9059760" cy="461665"/>
          </a:xfrm>
          <a:prstGeom prst="rect">
            <a:avLst/>
          </a:prstGeom>
          <a:noFill/>
        </p:spPr>
        <p:txBody>
          <a:bodyPr wrap="square">
            <a:spAutoFit/>
          </a:bodyPr>
          <a:lstStyle/>
          <a:p>
            <a:pPr algn="ct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«Об энергосбережении и повышении энергетической эффективности на территории Анучинского муниципального округа» на 2020-2024 годы. </a:t>
            </a:r>
            <a:endParaRPr lang="ru-RU" dirty="0">
              <a:solidFill>
                <a:srgbClr val="FC0CE5"/>
              </a:solidFill>
            </a:endParaRPr>
          </a:p>
        </p:txBody>
      </p:sp>
      <p:sp>
        <p:nvSpPr>
          <p:cNvPr id="19" name="TextBox 18">
            <a:extLst>
              <a:ext uri="{FF2B5EF4-FFF2-40B4-BE49-F238E27FC236}">
                <a16:creationId xmlns:a16="http://schemas.microsoft.com/office/drawing/2014/main" id="{E156CFBD-DE0E-E25C-4016-24991A483439}"/>
              </a:ext>
            </a:extLst>
          </p:cNvPr>
          <p:cNvSpPr txBox="1"/>
          <p:nvPr/>
        </p:nvSpPr>
        <p:spPr>
          <a:xfrm>
            <a:off x="2508657" y="4908492"/>
            <a:ext cx="9059761" cy="400110"/>
          </a:xfrm>
          <a:prstGeom prst="rect">
            <a:avLst/>
          </a:prstGeom>
          <a:noFill/>
        </p:spPr>
        <p:txBody>
          <a:bodyPr wrap="square">
            <a:spAutoFit/>
          </a:bodyPr>
          <a:lstStyle/>
          <a:p>
            <a:r>
              <a:rPr lang="ru-RU" sz="1000" dirty="0">
                <a:latin typeface="Times New Roman" panose="02020603050405020304" pitchFamily="18" charset="0"/>
                <a:cs typeface="Times New Roman" panose="02020603050405020304" pitchFamily="18" charset="0"/>
              </a:rPr>
              <a:t>Объем расходов в 2024 году составил – 545000 руб. (установка и монтаж узла учета тепловой энергии и текущий ремонт внутренних сетей теплоснабжения  в здании администрации </a:t>
            </a:r>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ул.Лазо</a:t>
            </a:r>
            <a:r>
              <a:rPr lang="ru-RU" sz="1000" dirty="0">
                <a:latin typeface="Times New Roman" panose="02020603050405020304" pitchFamily="18" charset="0"/>
                <a:cs typeface="Times New Roman" panose="02020603050405020304" pitchFamily="18" charset="0"/>
              </a:rPr>
              <a:t> 6).</a:t>
            </a:r>
          </a:p>
        </p:txBody>
      </p:sp>
      <p:graphicFrame>
        <p:nvGraphicFramePr>
          <p:cNvPr id="20" name="Таблица 14">
            <a:extLst>
              <a:ext uri="{FF2B5EF4-FFF2-40B4-BE49-F238E27FC236}">
                <a16:creationId xmlns:a16="http://schemas.microsoft.com/office/drawing/2014/main" id="{70006051-A0F9-9077-0189-E29F516A86FE}"/>
              </a:ext>
            </a:extLst>
          </p:cNvPr>
          <p:cNvGraphicFramePr>
            <a:graphicFrameLocks noGrp="1"/>
          </p:cNvGraphicFramePr>
          <p:nvPr>
            <p:extLst>
              <p:ext uri="{D42A27DB-BD31-4B8C-83A1-F6EECF244321}">
                <p14:modId xmlns:p14="http://schemas.microsoft.com/office/powerpoint/2010/main" val="214155945"/>
              </p:ext>
            </p:extLst>
          </p:nvPr>
        </p:nvGraphicFramePr>
        <p:xfrm>
          <a:off x="2329617" y="5397086"/>
          <a:ext cx="9612867" cy="862267"/>
        </p:xfrm>
        <a:graphic>
          <a:graphicData uri="http://schemas.openxmlformats.org/drawingml/2006/table">
            <a:tbl>
              <a:tblPr firstRow="1" bandRow="1">
                <a:tableStyleId>{5DA37D80-6434-44D0-A028-1B22A696006F}</a:tableStyleId>
              </a:tblPr>
              <a:tblGrid>
                <a:gridCol w="5420518">
                  <a:extLst>
                    <a:ext uri="{9D8B030D-6E8A-4147-A177-3AD203B41FA5}">
                      <a16:colId xmlns:a16="http://schemas.microsoft.com/office/drawing/2014/main" val="1338889454"/>
                    </a:ext>
                  </a:extLst>
                </a:gridCol>
                <a:gridCol w="551964">
                  <a:extLst>
                    <a:ext uri="{9D8B030D-6E8A-4147-A177-3AD203B41FA5}">
                      <a16:colId xmlns:a16="http://schemas.microsoft.com/office/drawing/2014/main" val="2105377302"/>
                    </a:ext>
                  </a:extLst>
                </a:gridCol>
                <a:gridCol w="836849">
                  <a:extLst>
                    <a:ext uri="{9D8B030D-6E8A-4147-A177-3AD203B41FA5}">
                      <a16:colId xmlns:a16="http://schemas.microsoft.com/office/drawing/2014/main" val="3713090237"/>
                    </a:ext>
                  </a:extLst>
                </a:gridCol>
                <a:gridCol w="1401768">
                  <a:extLst>
                    <a:ext uri="{9D8B030D-6E8A-4147-A177-3AD203B41FA5}">
                      <a16:colId xmlns:a16="http://schemas.microsoft.com/office/drawing/2014/main" val="1911787994"/>
                    </a:ext>
                  </a:extLst>
                </a:gridCol>
                <a:gridCol w="1401768">
                  <a:extLst>
                    <a:ext uri="{9D8B030D-6E8A-4147-A177-3AD203B41FA5}">
                      <a16:colId xmlns:a16="http://schemas.microsoft.com/office/drawing/2014/main" val="2392751753"/>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cs typeface="Times New Roman" panose="02020603050405020304" pitchFamily="18" charset="0"/>
                        </a:rPr>
                        <a:t>Ежегодное снижение потребления энергоресурсов объектами бюджетной сферы</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2102022200"/>
                  </a:ext>
                </a:extLst>
              </a:tr>
              <a:tr h="111860">
                <a:tc>
                  <a:txBody>
                    <a:bodyPr/>
                    <a:lstStyle/>
                    <a:p>
                      <a:r>
                        <a:rPr lang="ru-RU" sz="1000" dirty="0">
                          <a:effectLst/>
                          <a:latin typeface="Times New Roman" panose="02020603050405020304" pitchFamily="18" charset="0"/>
                          <a:cs typeface="Times New Roman" panose="02020603050405020304" pitchFamily="18" charset="0"/>
                        </a:rPr>
                        <a:t>Доля объема тепловой энергии, расчеты за которую осуществляются с использованием приборов учета, в общем объеме тепловой энергии, потребляемой (используемой)</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27</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55,6</a:t>
                      </a:r>
                    </a:p>
                  </a:txBody>
                  <a:tcPr marL="68580" marR="68580" marT="0" marB="0" anchor="ctr"/>
                </a:tc>
                <a:extLst>
                  <a:ext uri="{0D108BD9-81ED-4DB2-BD59-A6C34878D82A}">
                    <a16:rowId xmlns:a16="http://schemas.microsoft.com/office/drawing/2014/main" val="3830994320"/>
                  </a:ext>
                </a:extLst>
              </a:tr>
            </a:tbl>
          </a:graphicData>
        </a:graphic>
      </p:graphicFrame>
    </p:spTree>
    <p:extLst>
      <p:ext uri="{BB962C8B-B14F-4D97-AF65-F5344CB8AC3E}">
        <p14:creationId xmlns:p14="http://schemas.microsoft.com/office/powerpoint/2010/main" val="2873461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E8A8834-3F8D-251A-4E8D-8940A465EB44}"/>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568394BC-F183-D2F6-A7A1-0A4736170EF8}"/>
              </a:ext>
            </a:extLst>
          </p:cNvPr>
          <p:cNvPicPr>
            <a:picLocks noChangeAspect="1"/>
          </p:cNvPicPr>
          <p:nvPr/>
        </p:nvPicPr>
        <p:blipFill>
          <a:blip r:embed="rId3"/>
          <a:stretch>
            <a:fillRect/>
          </a:stretch>
        </p:blipFill>
        <p:spPr>
          <a:xfrm>
            <a:off x="427839" y="210424"/>
            <a:ext cx="1661020" cy="1556367"/>
          </a:xfrm>
          <a:prstGeom prst="rect">
            <a:avLst/>
          </a:prstGeom>
        </p:spPr>
      </p:pic>
      <p:sp>
        <p:nvSpPr>
          <p:cNvPr id="4" name="TextBox 3">
            <a:extLst>
              <a:ext uri="{FF2B5EF4-FFF2-40B4-BE49-F238E27FC236}">
                <a16:creationId xmlns:a16="http://schemas.microsoft.com/office/drawing/2014/main" id="{74BB6B41-60DA-07EA-B3FC-B99A965AFE08}"/>
              </a:ext>
            </a:extLst>
          </p:cNvPr>
          <p:cNvSpPr txBox="1"/>
          <p:nvPr/>
        </p:nvSpPr>
        <p:spPr>
          <a:xfrm>
            <a:off x="2088859" y="132199"/>
            <a:ext cx="9059760" cy="461665"/>
          </a:xfrm>
          <a:prstGeom prst="rect">
            <a:avLst/>
          </a:prstGeom>
          <a:noFill/>
        </p:spPr>
        <p:txBody>
          <a:bodyPr wrap="square">
            <a:spAutoFit/>
          </a:bodyPr>
          <a:lstStyle/>
          <a:p>
            <a:pPr algn="ct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«Обеспечение граждан твердым топливом (дровами) на территории Анучинского муниципального округа» на 2020-2024 годы. </a:t>
            </a:r>
            <a:endParaRPr lang="ru-RU" dirty="0">
              <a:solidFill>
                <a:srgbClr val="FC0CE5"/>
              </a:solidFill>
            </a:endParaRPr>
          </a:p>
        </p:txBody>
      </p:sp>
      <p:sp>
        <p:nvSpPr>
          <p:cNvPr id="5" name="TextBox 4">
            <a:extLst>
              <a:ext uri="{FF2B5EF4-FFF2-40B4-BE49-F238E27FC236}">
                <a16:creationId xmlns:a16="http://schemas.microsoft.com/office/drawing/2014/main" id="{A4D3B4A0-E6DA-F50A-763A-A38A71C3596C}"/>
              </a:ext>
            </a:extLst>
          </p:cNvPr>
          <p:cNvSpPr txBox="1"/>
          <p:nvPr/>
        </p:nvSpPr>
        <p:spPr>
          <a:xfrm>
            <a:off x="2088859" y="593864"/>
            <a:ext cx="9612867" cy="400110"/>
          </a:xfrm>
          <a:prstGeom prst="rect">
            <a:avLst/>
          </a:prstGeom>
          <a:noFill/>
        </p:spPr>
        <p:txBody>
          <a:bodyPr wrap="square">
            <a:spAutoFit/>
          </a:bodyPr>
          <a:lstStyle/>
          <a:p>
            <a:pPr algn="just"/>
            <a:r>
              <a:rPr lang="ru-RU" sz="1000" dirty="0">
                <a:latin typeface="Times New Roman" panose="02020603050405020304" pitchFamily="18" charset="0"/>
                <a:cs typeface="Times New Roman" panose="02020603050405020304" pitchFamily="18" charset="0"/>
              </a:rPr>
              <a:t>Финансовые средства  в 2024 году в сумме 4259919,24 руб. были направлены на выплату субсидии</a:t>
            </a:r>
            <a:r>
              <a:rPr lang="ru-RU" sz="1000" dirty="0">
                <a:effectLst/>
                <a:latin typeface="Times New Roman" panose="02020603050405020304" pitchFamily="18" charset="0"/>
                <a:ea typeface="Calibri" panose="020F0502020204030204" pitchFamily="34" charset="0"/>
              </a:rPr>
              <a:t> в целях недополученных доходов </a:t>
            </a:r>
            <a:r>
              <a:rPr lang="ru-RU" sz="1000" dirty="0">
                <a:effectLst/>
                <a:latin typeface="Times New Roman" panose="02020603050405020304" pitchFamily="18" charset="0"/>
                <a:ea typeface="Times New Roman" panose="02020603050405020304" pitchFamily="18" charset="0"/>
              </a:rPr>
              <a:t>ООО «Анучинский ГОРТОП», осуществлявшему обеспечение граждан твердым топливом (дровами) на территории округа</a:t>
            </a:r>
            <a:r>
              <a:rPr lang="ru-RU" sz="1000" dirty="0">
                <a:latin typeface="Times New Roman" panose="02020603050405020304" pitchFamily="18" charset="0"/>
                <a:cs typeface="Times New Roman" panose="02020603050405020304" pitchFamily="18" charset="0"/>
              </a:rPr>
              <a:t> </a:t>
            </a:r>
          </a:p>
        </p:txBody>
      </p:sp>
      <p:graphicFrame>
        <p:nvGraphicFramePr>
          <p:cNvPr id="6" name="Таблица 14">
            <a:extLst>
              <a:ext uri="{FF2B5EF4-FFF2-40B4-BE49-F238E27FC236}">
                <a16:creationId xmlns:a16="http://schemas.microsoft.com/office/drawing/2014/main" id="{E9EEB490-89B4-8011-4709-C269B200B716}"/>
              </a:ext>
            </a:extLst>
          </p:cNvPr>
          <p:cNvGraphicFramePr>
            <a:graphicFrameLocks noGrp="1"/>
          </p:cNvGraphicFramePr>
          <p:nvPr>
            <p:extLst>
              <p:ext uri="{D42A27DB-BD31-4B8C-83A1-F6EECF244321}">
                <p14:modId xmlns:p14="http://schemas.microsoft.com/office/powerpoint/2010/main" val="1229583621"/>
              </p:ext>
            </p:extLst>
          </p:nvPr>
        </p:nvGraphicFramePr>
        <p:xfrm>
          <a:off x="2214693" y="1065751"/>
          <a:ext cx="9612867" cy="701040"/>
        </p:xfrm>
        <a:graphic>
          <a:graphicData uri="http://schemas.openxmlformats.org/drawingml/2006/table">
            <a:tbl>
              <a:tblPr firstRow="1" bandRow="1">
                <a:tableStyleId>{5DA37D80-6434-44D0-A028-1B22A696006F}</a:tableStyleId>
              </a:tblPr>
              <a:tblGrid>
                <a:gridCol w="5420518">
                  <a:extLst>
                    <a:ext uri="{9D8B030D-6E8A-4147-A177-3AD203B41FA5}">
                      <a16:colId xmlns:a16="http://schemas.microsoft.com/office/drawing/2014/main" val="1338889454"/>
                    </a:ext>
                  </a:extLst>
                </a:gridCol>
                <a:gridCol w="551964">
                  <a:extLst>
                    <a:ext uri="{9D8B030D-6E8A-4147-A177-3AD203B41FA5}">
                      <a16:colId xmlns:a16="http://schemas.microsoft.com/office/drawing/2014/main" val="2105377302"/>
                    </a:ext>
                  </a:extLst>
                </a:gridCol>
                <a:gridCol w="836849">
                  <a:extLst>
                    <a:ext uri="{9D8B030D-6E8A-4147-A177-3AD203B41FA5}">
                      <a16:colId xmlns:a16="http://schemas.microsoft.com/office/drawing/2014/main" val="3713090237"/>
                    </a:ext>
                  </a:extLst>
                </a:gridCol>
                <a:gridCol w="1401768">
                  <a:extLst>
                    <a:ext uri="{9D8B030D-6E8A-4147-A177-3AD203B41FA5}">
                      <a16:colId xmlns:a16="http://schemas.microsoft.com/office/drawing/2014/main" val="1911787994"/>
                    </a:ext>
                  </a:extLst>
                </a:gridCol>
                <a:gridCol w="1401768">
                  <a:extLst>
                    <a:ext uri="{9D8B030D-6E8A-4147-A177-3AD203B41FA5}">
                      <a16:colId xmlns:a16="http://schemas.microsoft.com/office/drawing/2014/main" val="2392751753"/>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Доля площади жилищного фонда, обеспеченного твердым топливом, в общей площади жилищного фонда с печным отоплением</a:t>
                      </a: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76,8</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16</a:t>
                      </a:r>
                    </a:p>
                  </a:txBody>
                  <a:tcPr marL="68580" marR="68580" marT="0" marB="0" anchor="ctr"/>
                </a:tc>
                <a:extLst>
                  <a:ext uri="{0D108BD9-81ED-4DB2-BD59-A6C34878D82A}">
                    <a16:rowId xmlns:a16="http://schemas.microsoft.com/office/drawing/2014/main" val="2102022200"/>
                  </a:ext>
                </a:extLst>
              </a:tr>
            </a:tbl>
          </a:graphicData>
        </a:graphic>
      </p:graphicFrame>
      <p:pic>
        <p:nvPicPr>
          <p:cNvPr id="7" name="Рисунок 6">
            <a:extLst>
              <a:ext uri="{FF2B5EF4-FFF2-40B4-BE49-F238E27FC236}">
                <a16:creationId xmlns:a16="http://schemas.microsoft.com/office/drawing/2014/main" id="{9CBCDBEB-7310-C963-F777-C645F80C975F}"/>
              </a:ext>
            </a:extLst>
          </p:cNvPr>
          <p:cNvPicPr>
            <a:picLocks noChangeAspect="1"/>
          </p:cNvPicPr>
          <p:nvPr/>
        </p:nvPicPr>
        <p:blipFill>
          <a:blip r:embed="rId4"/>
          <a:stretch>
            <a:fillRect/>
          </a:stretch>
        </p:blipFill>
        <p:spPr>
          <a:xfrm>
            <a:off x="427839" y="2146674"/>
            <a:ext cx="1661020" cy="892494"/>
          </a:xfrm>
          <a:prstGeom prst="rect">
            <a:avLst/>
          </a:prstGeom>
        </p:spPr>
      </p:pic>
      <p:sp>
        <p:nvSpPr>
          <p:cNvPr id="8" name="TextBox 7">
            <a:extLst>
              <a:ext uri="{FF2B5EF4-FFF2-40B4-BE49-F238E27FC236}">
                <a16:creationId xmlns:a16="http://schemas.microsoft.com/office/drawing/2014/main" id="{A25A3C93-5C35-D665-D2C1-62500854EC9D}"/>
              </a:ext>
            </a:extLst>
          </p:cNvPr>
          <p:cNvSpPr txBox="1"/>
          <p:nvPr/>
        </p:nvSpPr>
        <p:spPr>
          <a:xfrm>
            <a:off x="2016677" y="2059725"/>
            <a:ext cx="9450155" cy="461665"/>
          </a:xfrm>
          <a:prstGeom prst="rect">
            <a:avLst/>
          </a:prstGeom>
          <a:noFill/>
        </p:spPr>
        <p:txBody>
          <a:bodyPr wrap="square">
            <a:spAutoFit/>
          </a:bodyPr>
          <a:lstStyle/>
          <a:p>
            <a:pPr algn="ct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«Организация ритуальных услуг и содержание мест захоронения  на территории Анучинского муниципального округа» на 2020-2024годы. </a:t>
            </a:r>
            <a:endParaRPr lang="ru-RU" dirty="0">
              <a:solidFill>
                <a:srgbClr val="FC0CE5"/>
              </a:solidFill>
            </a:endParaRPr>
          </a:p>
        </p:txBody>
      </p:sp>
      <p:sp>
        <p:nvSpPr>
          <p:cNvPr id="14" name="TextBox 13">
            <a:extLst>
              <a:ext uri="{FF2B5EF4-FFF2-40B4-BE49-F238E27FC236}">
                <a16:creationId xmlns:a16="http://schemas.microsoft.com/office/drawing/2014/main" id="{F67ED5D8-0F75-1F74-1C19-E1914EA4E983}"/>
              </a:ext>
            </a:extLst>
          </p:cNvPr>
          <p:cNvSpPr txBox="1"/>
          <p:nvPr/>
        </p:nvSpPr>
        <p:spPr>
          <a:xfrm>
            <a:off x="2151294" y="2485169"/>
            <a:ext cx="9612867" cy="553998"/>
          </a:xfrm>
          <a:prstGeom prst="rect">
            <a:avLst/>
          </a:prstGeom>
          <a:noFill/>
        </p:spPr>
        <p:txBody>
          <a:bodyPr wrap="square">
            <a:spAutoFit/>
          </a:bodyPr>
          <a:lstStyle/>
          <a:p>
            <a:pPr algn="just"/>
            <a:r>
              <a:rPr lang="ru-RU" sz="1000" dirty="0">
                <a:latin typeface="Times New Roman" panose="02020603050405020304" pitchFamily="18" charset="0"/>
                <a:cs typeface="Times New Roman" panose="02020603050405020304" pitchFamily="18" charset="0"/>
              </a:rPr>
              <a:t>Финансовые средства  в 2024 году в сумме 2537085,40 руб. были направлены на оплату </a:t>
            </a:r>
            <a:r>
              <a:rPr lang="ru-RU" sz="1000" dirty="0">
                <a:effectLst/>
                <a:latin typeface="Times New Roman" panose="02020603050405020304" pitchFamily="18" charset="0"/>
                <a:ea typeface="Times New Roman" panose="02020603050405020304" pitchFamily="18" charset="0"/>
              </a:rPr>
              <a:t>работ по содержанию мест захоронения (восстановление дорожного покрытия) в с. Новопокровка; ликвидация несанкционированной свалки на кладбище в с. </a:t>
            </a:r>
            <a:r>
              <a:rPr lang="ru-RU" sz="1000" dirty="0" err="1">
                <a:effectLst/>
                <a:latin typeface="Times New Roman" panose="02020603050405020304" pitchFamily="18" charset="0"/>
                <a:ea typeface="Times New Roman" panose="02020603050405020304" pitchFamily="18" charset="0"/>
              </a:rPr>
              <a:t>Нововарваровка</a:t>
            </a:r>
            <a:r>
              <a:rPr lang="ru-RU" sz="1000" dirty="0">
                <a:effectLst/>
                <a:latin typeface="Times New Roman" panose="02020603050405020304" pitchFamily="18" charset="0"/>
                <a:ea typeface="Times New Roman" panose="02020603050405020304" pitchFamily="18" charset="0"/>
              </a:rPr>
              <a:t>;</a:t>
            </a:r>
            <a:r>
              <a:rPr lang="ru-RU" sz="1000" dirty="0">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ea typeface="Calibri" panose="020F0502020204030204" pitchFamily="34" charset="0"/>
              </a:rPr>
              <a:t>на проведение инвентаризации кладбищ с. Рисовое, с. Гражданка, ЛЗП-3, с. Новопокровка.</a:t>
            </a:r>
            <a:endParaRPr lang="ru-RU" sz="1000" dirty="0">
              <a:latin typeface="Times New Roman" panose="02020603050405020304" pitchFamily="18" charset="0"/>
              <a:cs typeface="Times New Roman" panose="02020603050405020304" pitchFamily="18" charset="0"/>
            </a:endParaRPr>
          </a:p>
        </p:txBody>
      </p:sp>
      <p:graphicFrame>
        <p:nvGraphicFramePr>
          <p:cNvPr id="15" name="Таблица 14">
            <a:extLst>
              <a:ext uri="{FF2B5EF4-FFF2-40B4-BE49-F238E27FC236}">
                <a16:creationId xmlns:a16="http://schemas.microsoft.com/office/drawing/2014/main" id="{03EBF986-61D6-D489-6118-977B72726568}"/>
              </a:ext>
            </a:extLst>
          </p:cNvPr>
          <p:cNvGraphicFramePr>
            <a:graphicFrameLocks noGrp="1"/>
          </p:cNvGraphicFramePr>
          <p:nvPr>
            <p:extLst>
              <p:ext uri="{D42A27DB-BD31-4B8C-83A1-F6EECF244321}">
                <p14:modId xmlns:p14="http://schemas.microsoft.com/office/powerpoint/2010/main" val="649668124"/>
              </p:ext>
            </p:extLst>
          </p:nvPr>
        </p:nvGraphicFramePr>
        <p:xfrm>
          <a:off x="427839" y="3156007"/>
          <a:ext cx="11399723" cy="862267"/>
        </p:xfrm>
        <a:graphic>
          <a:graphicData uri="http://schemas.openxmlformats.org/drawingml/2006/table">
            <a:tbl>
              <a:tblPr firstRow="1" bandRow="1">
                <a:tableStyleId>{8A107856-5554-42FB-B03E-39F5DBC370BA}</a:tableStyleId>
              </a:tblPr>
              <a:tblGrid>
                <a:gridCol w="6446533">
                  <a:extLst>
                    <a:ext uri="{9D8B030D-6E8A-4147-A177-3AD203B41FA5}">
                      <a16:colId xmlns:a16="http://schemas.microsoft.com/office/drawing/2014/main" val="1338889454"/>
                    </a:ext>
                  </a:extLst>
                </a:gridCol>
                <a:gridCol w="626746">
                  <a:extLst>
                    <a:ext uri="{9D8B030D-6E8A-4147-A177-3AD203B41FA5}">
                      <a16:colId xmlns:a16="http://schemas.microsoft.com/office/drawing/2014/main" val="2105377302"/>
                    </a:ext>
                  </a:extLst>
                </a:gridCol>
                <a:gridCol w="1064474">
                  <a:extLst>
                    <a:ext uri="{9D8B030D-6E8A-4147-A177-3AD203B41FA5}">
                      <a16:colId xmlns:a16="http://schemas.microsoft.com/office/drawing/2014/main" val="3713090237"/>
                    </a:ext>
                  </a:extLst>
                </a:gridCol>
                <a:gridCol w="1630985">
                  <a:extLst>
                    <a:ext uri="{9D8B030D-6E8A-4147-A177-3AD203B41FA5}">
                      <a16:colId xmlns:a16="http://schemas.microsoft.com/office/drawing/2014/main" val="1657947448"/>
                    </a:ext>
                  </a:extLst>
                </a:gridCol>
                <a:gridCol w="1630985">
                  <a:extLst>
                    <a:ext uri="{9D8B030D-6E8A-4147-A177-3AD203B41FA5}">
                      <a16:colId xmlns:a16="http://schemas.microsoft.com/office/drawing/2014/main" val="3395378572"/>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 выполнения</a:t>
                      </a:r>
                    </a:p>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cs typeface="Times New Roman" panose="02020603050405020304" pitchFamily="18" charset="0"/>
                        </a:rPr>
                        <a:t>Улучшение качества содержания мест захоронений (кладбищ)</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шт</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2022200"/>
                  </a:ext>
                </a:extLst>
              </a:tr>
              <a:tr h="111860">
                <a:tc>
                  <a:txBody>
                    <a:bodyPr/>
                    <a:lstStyle/>
                    <a:p>
                      <a:r>
                        <a:rPr lang="ru-RU" sz="1000" dirty="0">
                          <a:effectLst/>
                          <a:latin typeface="Times New Roman" panose="02020603050405020304" pitchFamily="18" charset="0"/>
                          <a:cs typeface="Times New Roman" panose="02020603050405020304" pitchFamily="18" charset="0"/>
                        </a:rPr>
                        <a:t>Совершенствование организации ритуальных услуг (захоронение невостребованных трупов по гарантированному перечню услуг)</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шт</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nchor="ctr"/>
                </a:tc>
                <a:extLst>
                  <a:ext uri="{0D108BD9-81ED-4DB2-BD59-A6C34878D82A}">
                    <a16:rowId xmlns:a16="http://schemas.microsoft.com/office/drawing/2014/main" val="3830994320"/>
                  </a:ext>
                </a:extLst>
              </a:tr>
            </a:tbl>
          </a:graphicData>
        </a:graphic>
      </p:graphicFrame>
      <p:pic>
        <p:nvPicPr>
          <p:cNvPr id="9" name="Рисунок 8">
            <a:extLst>
              <a:ext uri="{FF2B5EF4-FFF2-40B4-BE49-F238E27FC236}">
                <a16:creationId xmlns:a16="http://schemas.microsoft.com/office/drawing/2014/main" id="{D76D7982-9ACF-9811-CA80-7CBBAFE6B942}"/>
              </a:ext>
            </a:extLst>
          </p:cNvPr>
          <p:cNvPicPr>
            <a:picLocks noChangeAspect="1"/>
          </p:cNvPicPr>
          <p:nvPr/>
        </p:nvPicPr>
        <p:blipFill>
          <a:blip r:embed="rId5"/>
          <a:stretch>
            <a:fillRect/>
          </a:stretch>
        </p:blipFill>
        <p:spPr>
          <a:xfrm>
            <a:off x="427839" y="4228197"/>
            <a:ext cx="1904300" cy="1137064"/>
          </a:xfrm>
          <a:prstGeom prst="rect">
            <a:avLst/>
          </a:prstGeom>
        </p:spPr>
      </p:pic>
      <p:sp>
        <p:nvSpPr>
          <p:cNvPr id="10" name="TextBox 9">
            <a:extLst>
              <a:ext uri="{FF2B5EF4-FFF2-40B4-BE49-F238E27FC236}">
                <a16:creationId xmlns:a16="http://schemas.microsoft.com/office/drawing/2014/main" id="{473DA102-E013-2668-58EF-934784C1A7DB}"/>
              </a:ext>
            </a:extLst>
          </p:cNvPr>
          <p:cNvSpPr txBox="1"/>
          <p:nvPr/>
        </p:nvSpPr>
        <p:spPr>
          <a:xfrm>
            <a:off x="2423499" y="4228197"/>
            <a:ext cx="9043333" cy="461665"/>
          </a:xfrm>
          <a:prstGeom prst="rect">
            <a:avLst/>
          </a:prstGeom>
          <a:noFill/>
        </p:spPr>
        <p:txBody>
          <a:bodyPr wrap="square">
            <a:spAutoFit/>
          </a:bodyPr>
          <a:lstStyle/>
          <a:p>
            <a:pPr algn="ctr"/>
            <a:r>
              <a:rPr kumimoji="0" lang="ru-RU" sz="1200" b="1" i="1" u="none" strike="noStrike" kern="1200" cap="none" spc="0" normalizeH="0" baseline="0" noProof="0" dirty="0">
                <a:ln>
                  <a:noFill/>
                </a:ln>
                <a:solidFill>
                  <a:srgbClr val="FC0CE5"/>
                </a:solidFill>
                <a:effectLst/>
                <a:uLnTx/>
                <a:uFillTx/>
                <a:latin typeface="Times New Roman" panose="02020603050405020304" pitchFamily="18" charset="0"/>
                <a:ea typeface="+mn-ea"/>
                <a:cs typeface="Times New Roman" panose="02020603050405020304" pitchFamily="18" charset="0"/>
              </a:rPr>
              <a:t>Муниципальная программа «Комплексное развитие сельских территорий на территории Анучинского муниципального округа» на 2022-2026годы. </a:t>
            </a:r>
            <a:endParaRPr lang="ru-RU" dirty="0">
              <a:solidFill>
                <a:srgbClr val="FC0CE5"/>
              </a:solidFill>
            </a:endParaRPr>
          </a:p>
        </p:txBody>
      </p:sp>
      <p:sp>
        <p:nvSpPr>
          <p:cNvPr id="11" name="TextBox 10">
            <a:extLst>
              <a:ext uri="{FF2B5EF4-FFF2-40B4-BE49-F238E27FC236}">
                <a16:creationId xmlns:a16="http://schemas.microsoft.com/office/drawing/2014/main" id="{9EB33AEC-2102-8B2A-18D7-F9C00FDE56DA}"/>
              </a:ext>
            </a:extLst>
          </p:cNvPr>
          <p:cNvSpPr txBox="1"/>
          <p:nvPr/>
        </p:nvSpPr>
        <p:spPr>
          <a:xfrm>
            <a:off x="2423499" y="4748399"/>
            <a:ext cx="9612867" cy="246221"/>
          </a:xfrm>
          <a:prstGeom prst="rect">
            <a:avLst/>
          </a:prstGeom>
          <a:noFill/>
        </p:spPr>
        <p:txBody>
          <a:bodyPr wrap="square">
            <a:spAutoFit/>
          </a:bodyPr>
          <a:lstStyle/>
          <a:p>
            <a:pPr algn="just"/>
            <a:r>
              <a:rPr lang="ru-RU" sz="1000" dirty="0">
                <a:latin typeface="Times New Roman" panose="02020603050405020304" pitchFamily="18" charset="0"/>
                <a:cs typeface="Times New Roman" panose="02020603050405020304" pitchFamily="18" charset="0"/>
              </a:rPr>
              <a:t>В 2024 году денежные средства были израсходованы только по одной подпрограмме «Обеспечение граждан сельских территорий жильем»» – 70380 </a:t>
            </a:r>
            <a:r>
              <a:rPr lang="ru-RU" sz="1000" dirty="0" err="1">
                <a:latin typeface="Times New Roman" panose="02020603050405020304" pitchFamily="18" charset="0"/>
                <a:cs typeface="Times New Roman" panose="02020603050405020304" pitchFamily="18" charset="0"/>
              </a:rPr>
              <a:t>руб</a:t>
            </a:r>
            <a:endParaRPr lang="ru-RU" sz="1000" dirty="0">
              <a:latin typeface="Times New Roman" pitchFamily="18" charset="0"/>
              <a:cs typeface="Times New Roman" pitchFamily="18" charset="0"/>
            </a:endParaRPr>
          </a:p>
        </p:txBody>
      </p:sp>
      <p:graphicFrame>
        <p:nvGraphicFramePr>
          <p:cNvPr id="12" name="Таблица 11">
            <a:extLst>
              <a:ext uri="{FF2B5EF4-FFF2-40B4-BE49-F238E27FC236}">
                <a16:creationId xmlns:a16="http://schemas.microsoft.com/office/drawing/2014/main" id="{20B9243E-CF0E-5E8A-E892-82EB84910967}"/>
              </a:ext>
            </a:extLst>
          </p:cNvPr>
          <p:cNvGraphicFramePr>
            <a:graphicFrameLocks noGrp="1"/>
          </p:cNvGraphicFramePr>
          <p:nvPr>
            <p:extLst>
              <p:ext uri="{D42A27DB-BD31-4B8C-83A1-F6EECF244321}">
                <p14:modId xmlns:p14="http://schemas.microsoft.com/office/powerpoint/2010/main" val="1646231323"/>
              </p:ext>
            </p:extLst>
          </p:nvPr>
        </p:nvGraphicFramePr>
        <p:xfrm>
          <a:off x="2496070" y="5103705"/>
          <a:ext cx="9331491" cy="561336"/>
        </p:xfrm>
        <a:graphic>
          <a:graphicData uri="http://schemas.openxmlformats.org/drawingml/2006/table">
            <a:tbl>
              <a:tblPr firstRow="1" bandRow="1">
                <a:tableStyleId>{8A107856-5554-42FB-B03E-39F5DBC370BA}</a:tableStyleId>
              </a:tblPr>
              <a:tblGrid>
                <a:gridCol w="5012077">
                  <a:extLst>
                    <a:ext uri="{9D8B030D-6E8A-4147-A177-3AD203B41FA5}">
                      <a16:colId xmlns:a16="http://schemas.microsoft.com/office/drawing/2014/main" val="1338889454"/>
                    </a:ext>
                  </a:extLst>
                </a:gridCol>
                <a:gridCol w="889233">
                  <a:extLst>
                    <a:ext uri="{9D8B030D-6E8A-4147-A177-3AD203B41FA5}">
                      <a16:colId xmlns:a16="http://schemas.microsoft.com/office/drawing/2014/main" val="2848437110"/>
                    </a:ext>
                  </a:extLst>
                </a:gridCol>
                <a:gridCol w="1147789">
                  <a:extLst>
                    <a:ext uri="{9D8B030D-6E8A-4147-A177-3AD203B41FA5}">
                      <a16:colId xmlns:a16="http://schemas.microsoft.com/office/drawing/2014/main" val="2385015706"/>
                    </a:ext>
                  </a:extLst>
                </a:gridCol>
                <a:gridCol w="1141196">
                  <a:extLst>
                    <a:ext uri="{9D8B030D-6E8A-4147-A177-3AD203B41FA5}">
                      <a16:colId xmlns:a16="http://schemas.microsoft.com/office/drawing/2014/main" val="367285395"/>
                    </a:ext>
                  </a:extLst>
                </a:gridCol>
                <a:gridCol w="1141196">
                  <a:extLst>
                    <a:ext uri="{9D8B030D-6E8A-4147-A177-3AD203B41FA5}">
                      <a16:colId xmlns:a16="http://schemas.microsoft.com/office/drawing/2014/main" val="42313901"/>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gridSpan="5">
                  <a:txBody>
                    <a:bodyPr/>
                    <a:lstStyle/>
                    <a:p>
                      <a:pPr algn="ctr"/>
                      <a:r>
                        <a:rPr lang="ru-RU" sz="1000" i="1" dirty="0">
                          <a:effectLst/>
                          <a:latin typeface="Times New Roman" panose="02020603050405020304" pitchFamily="18" charset="0"/>
                          <a:cs typeface="Times New Roman" panose="02020603050405020304" pitchFamily="18" charset="0"/>
                        </a:rPr>
                        <a:t>Подпрограмма «Обеспечение граждан сельских территорий жильем»</a:t>
                      </a:r>
                    </a:p>
                  </a:txBody>
                  <a:tcPr marL="68580" marR="68580" marT="0" marB="0" anchor="ctr"/>
                </a:tc>
                <a:tc hMerge="1">
                  <a:txBody>
                    <a:bodyPr/>
                    <a:lstStyle/>
                    <a:p>
                      <a:endParaRPr lang="ru-RU"/>
                    </a:p>
                  </a:txBody>
                  <a:tcPr/>
                </a:tc>
                <a:tc hMerge="1">
                  <a:txBody>
                    <a:bodyPr/>
                    <a:lstStyle/>
                    <a:p>
                      <a:endParaRPr lang="ru-RU"/>
                    </a:p>
                  </a:txBody>
                  <a:tcPr/>
                </a:tc>
                <a:tc hMerge="1">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tc>
                <a:tc hMerge="1">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2022200"/>
                  </a:ext>
                </a:extLst>
              </a:tr>
              <a:tr h="111860">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Поддержка по обеспечению жильем</a:t>
                      </a:r>
                    </a:p>
                  </a:txBody>
                  <a:tcPr marL="68580" marR="68580" marT="0" marB="0" anchor="ctr"/>
                </a:tc>
                <a:tc>
                  <a:txBody>
                    <a:bodyPr/>
                    <a:lstStyle/>
                    <a:p>
                      <a:pPr algn="ct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3830994320"/>
                  </a:ext>
                </a:extLst>
              </a:tr>
            </a:tbl>
          </a:graphicData>
        </a:graphic>
      </p:graphicFrame>
    </p:spTree>
    <p:extLst>
      <p:ext uri="{BB962C8B-B14F-4D97-AF65-F5344CB8AC3E}">
        <p14:creationId xmlns:p14="http://schemas.microsoft.com/office/powerpoint/2010/main" val="3857166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3FEBF7C-EE4D-33AA-B077-5334C81C4060}"/>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A5FF2602-5F6D-FB76-BB62-65CFBE0FEC72}"/>
              </a:ext>
            </a:extLst>
          </p:cNvPr>
          <p:cNvPicPr>
            <a:picLocks noChangeAspect="1"/>
          </p:cNvPicPr>
          <p:nvPr/>
        </p:nvPicPr>
        <p:blipFill>
          <a:blip r:embed="rId3"/>
          <a:stretch>
            <a:fillRect/>
          </a:stretch>
        </p:blipFill>
        <p:spPr>
          <a:xfrm>
            <a:off x="157982" y="127003"/>
            <a:ext cx="2115436" cy="1525628"/>
          </a:xfrm>
          <a:prstGeom prst="rect">
            <a:avLst/>
          </a:prstGeom>
        </p:spPr>
      </p:pic>
      <p:sp>
        <p:nvSpPr>
          <p:cNvPr id="13" name="TextBox 12">
            <a:extLst>
              <a:ext uri="{FF2B5EF4-FFF2-40B4-BE49-F238E27FC236}">
                <a16:creationId xmlns:a16="http://schemas.microsoft.com/office/drawing/2014/main" id="{DFED4536-1A27-67C5-3FDB-3FA0120C231D}"/>
              </a:ext>
            </a:extLst>
          </p:cNvPr>
          <p:cNvSpPr txBox="1"/>
          <p:nvPr/>
        </p:nvSpPr>
        <p:spPr>
          <a:xfrm>
            <a:off x="2431400" y="127003"/>
            <a:ext cx="8440732" cy="4247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«Благоустройство территории населенных пунктов Анучинского муниципального округа» на 2020-2024годы</a:t>
            </a:r>
          </a:p>
        </p:txBody>
      </p:sp>
      <p:sp>
        <p:nvSpPr>
          <p:cNvPr id="4" name="TextBox 3">
            <a:extLst>
              <a:ext uri="{FF2B5EF4-FFF2-40B4-BE49-F238E27FC236}">
                <a16:creationId xmlns:a16="http://schemas.microsoft.com/office/drawing/2014/main" id="{6EB41E03-03CC-3418-22FA-7C9465994BD9}"/>
              </a:ext>
            </a:extLst>
          </p:cNvPr>
          <p:cNvSpPr txBox="1"/>
          <p:nvPr/>
        </p:nvSpPr>
        <p:spPr>
          <a:xfrm>
            <a:off x="2336254" y="551735"/>
            <a:ext cx="9595739" cy="1015663"/>
          </a:xfrm>
          <a:prstGeom prst="rect">
            <a:avLst/>
          </a:prstGeom>
          <a:noFill/>
        </p:spPr>
        <p:txBody>
          <a:bodyPr wrap="square" rtlCol="0">
            <a:spAutoFit/>
          </a:bodyPr>
          <a:lstStyle/>
          <a:p>
            <a:pPr algn="just">
              <a:lnSpc>
                <a:spcPts val="1200"/>
              </a:lnSpc>
            </a:pPr>
            <a:r>
              <a:rPr lang="ru-RU" sz="1000" dirty="0">
                <a:latin typeface="Times New Roman" panose="02020603050405020304" pitchFamily="18" charset="0"/>
                <a:cs typeface="Times New Roman" panose="02020603050405020304" pitchFamily="18" charset="0"/>
              </a:rPr>
              <a:t>Объем расходов на реализацию мероприятий в 2024 году составил – 24417741,75 руб. </a:t>
            </a:r>
          </a:p>
          <a:p>
            <a:pPr algn="just">
              <a:lnSpc>
                <a:spcPts val="1200"/>
              </a:lnSpc>
            </a:pPr>
            <a:r>
              <a:rPr lang="ru-RU" sz="1000" dirty="0">
                <a:latin typeface="Times New Roman" panose="02020603050405020304" pitchFamily="18" charset="0"/>
                <a:cs typeface="Times New Roman" panose="02020603050405020304" pitchFamily="18" charset="0"/>
              </a:rPr>
              <a:t>Были выполнение следующие работы – </a:t>
            </a:r>
            <a:r>
              <a:rPr lang="ru-RU" sz="1000" dirty="0">
                <a:effectLst/>
                <a:latin typeface="Times New Roman" panose="02020603050405020304" pitchFamily="18" charset="0"/>
                <a:ea typeface="Times New Roman" panose="02020603050405020304" pitchFamily="18" charset="0"/>
              </a:rPr>
              <a:t>услуги автовышки для ремонта уличного освещения, </a:t>
            </a:r>
            <a:r>
              <a:rPr lang="ru-RU" sz="1000" dirty="0">
                <a:effectLst/>
                <a:latin typeface="Times New Roman" panose="02020603050405020304" pitchFamily="18" charset="0"/>
                <a:ea typeface="Calibri" panose="020F0502020204030204" pitchFamily="34" charset="0"/>
              </a:rPr>
              <a:t>оплата работ по замене,</a:t>
            </a:r>
            <a:r>
              <a:rPr lang="ru-RU" sz="1000" dirty="0">
                <a:effectLst/>
                <a:latin typeface="Times New Roman" panose="02020603050405020304" pitchFamily="18" charset="0"/>
                <a:ea typeface="Times New Roman" panose="02020603050405020304" pitchFamily="18" charset="0"/>
              </a:rPr>
              <a:t> оплата за предоставление мест крепления на опорах линий электропередач, техническое присоединение к электросетям, оплата за электроэнергию «</a:t>
            </a:r>
            <a:r>
              <a:rPr lang="ru-RU" sz="1000" dirty="0" err="1">
                <a:effectLst/>
                <a:latin typeface="Times New Roman" panose="02020603050405020304" pitchFamily="18" charset="0"/>
                <a:ea typeface="Times New Roman" panose="02020603050405020304" pitchFamily="18" charset="0"/>
              </a:rPr>
              <a:t>Дальэнергосбыт</a:t>
            </a:r>
            <a:r>
              <a:rPr lang="ru-RU" sz="1000" dirty="0">
                <a:effectLst/>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Calibri" panose="020F0502020204030204" pitchFamily="34" charset="0"/>
              </a:rPr>
              <a:t>выполнение работ по устройству уличного освещения в населенных пунктах округа; оплата за услуги автовышки по спилу деревьев в населенных пунктах; оплата за выполнения работ по скашиванию травы на общественных территориях; выполнение работ по установке детского оборудования в с. </a:t>
            </a:r>
            <a:r>
              <a:rPr lang="ru-RU" sz="1000" dirty="0" err="1">
                <a:effectLst/>
                <a:latin typeface="Times New Roman" panose="02020603050405020304" pitchFamily="18" charset="0"/>
                <a:ea typeface="Calibri" panose="020F0502020204030204" pitchFamily="34" charset="0"/>
              </a:rPr>
              <a:t>Шекляево</a:t>
            </a:r>
            <a:r>
              <a:rPr lang="ru-RU" sz="1000" dirty="0">
                <a:effectLst/>
                <a:latin typeface="Times New Roman" panose="02020603050405020304" pitchFamily="18" charset="0"/>
                <a:ea typeface="Calibri" panose="020F0502020204030204" pitchFamily="34" charset="0"/>
              </a:rPr>
              <a:t>;</a:t>
            </a:r>
            <a:r>
              <a:rPr lang="ru-RU" sz="1000" b="1" dirty="0">
                <a:effectLst/>
                <a:latin typeface="Times New Roman" panose="02020603050405020304" pitchFamily="18" charset="0"/>
                <a:ea typeface="Times New Roman" panose="02020603050405020304" pitchFamily="18" charset="0"/>
              </a:rPr>
              <a:t> б</a:t>
            </a:r>
            <a:r>
              <a:rPr lang="ru-RU" sz="1000" dirty="0">
                <a:effectLst/>
                <a:latin typeface="Times New Roman" panose="02020603050405020304" pitchFamily="18" charset="0"/>
                <a:ea typeface="Times New Roman" panose="02020603050405020304" pitchFamily="18" charset="0"/>
              </a:rPr>
              <a:t>лагоустройство прилегающей территории СДК </a:t>
            </a:r>
            <a:r>
              <a:rPr lang="ru-RU" sz="1000" dirty="0" err="1">
                <a:effectLst/>
                <a:latin typeface="Times New Roman" panose="02020603050405020304" pitchFamily="18" charset="0"/>
                <a:ea typeface="Times New Roman" panose="02020603050405020304" pitchFamily="18" charset="0"/>
              </a:rPr>
              <a:t>с.Староварваровка</a:t>
            </a:r>
            <a:r>
              <a:rPr lang="ru-RU" sz="1000" dirty="0">
                <a:effectLst/>
                <a:latin typeface="Times New Roman" panose="02020603050405020304" pitchFamily="18" charset="0"/>
                <a:ea typeface="Times New Roman" panose="02020603050405020304" pitchFamily="18" charset="0"/>
              </a:rPr>
              <a:t>»</a:t>
            </a:r>
          </a:p>
          <a:p>
            <a:pPr algn="just"/>
            <a:endParaRPr lang="ru-RU" sz="1000" dirty="0">
              <a:latin typeface="Times New Roman" panose="02020603050405020304" pitchFamily="18" charset="0"/>
              <a:cs typeface="Times New Roman" panose="02020603050405020304" pitchFamily="18" charset="0"/>
            </a:endParaRPr>
          </a:p>
        </p:txBody>
      </p:sp>
      <p:graphicFrame>
        <p:nvGraphicFramePr>
          <p:cNvPr id="10" name="Таблица 14">
            <a:extLst>
              <a:ext uri="{FF2B5EF4-FFF2-40B4-BE49-F238E27FC236}">
                <a16:creationId xmlns:a16="http://schemas.microsoft.com/office/drawing/2014/main" id="{E57249F1-805F-47D2-E24D-3DF2224221F6}"/>
              </a:ext>
            </a:extLst>
          </p:cNvPr>
          <p:cNvGraphicFramePr>
            <a:graphicFrameLocks noGrp="1"/>
          </p:cNvGraphicFramePr>
          <p:nvPr>
            <p:extLst>
              <p:ext uri="{D42A27DB-BD31-4B8C-83A1-F6EECF244321}">
                <p14:modId xmlns:p14="http://schemas.microsoft.com/office/powerpoint/2010/main" val="1011036865"/>
              </p:ext>
            </p:extLst>
          </p:nvPr>
        </p:nvGraphicFramePr>
        <p:xfrm>
          <a:off x="157982" y="1779634"/>
          <a:ext cx="11723257" cy="892617"/>
        </p:xfrm>
        <a:graphic>
          <a:graphicData uri="http://schemas.openxmlformats.org/drawingml/2006/table">
            <a:tbl>
              <a:tblPr firstRow="1" bandRow="1">
                <a:tableStyleId>{8A107856-5554-42FB-B03E-39F5DBC370BA}</a:tableStyleId>
              </a:tblPr>
              <a:tblGrid>
                <a:gridCol w="6463914">
                  <a:extLst>
                    <a:ext uri="{9D8B030D-6E8A-4147-A177-3AD203B41FA5}">
                      <a16:colId xmlns:a16="http://schemas.microsoft.com/office/drawing/2014/main" val="1338889454"/>
                    </a:ext>
                  </a:extLst>
                </a:gridCol>
                <a:gridCol w="857376">
                  <a:extLst>
                    <a:ext uri="{9D8B030D-6E8A-4147-A177-3AD203B41FA5}">
                      <a16:colId xmlns:a16="http://schemas.microsoft.com/office/drawing/2014/main" val="2105377302"/>
                    </a:ext>
                  </a:extLst>
                </a:gridCol>
                <a:gridCol w="1078087">
                  <a:extLst>
                    <a:ext uri="{9D8B030D-6E8A-4147-A177-3AD203B41FA5}">
                      <a16:colId xmlns:a16="http://schemas.microsoft.com/office/drawing/2014/main" val="3713090237"/>
                    </a:ext>
                  </a:extLst>
                </a:gridCol>
                <a:gridCol w="1661940">
                  <a:extLst>
                    <a:ext uri="{9D8B030D-6E8A-4147-A177-3AD203B41FA5}">
                      <a16:colId xmlns:a16="http://schemas.microsoft.com/office/drawing/2014/main" val="2051944519"/>
                    </a:ext>
                  </a:extLst>
                </a:gridCol>
                <a:gridCol w="1661940">
                  <a:extLst>
                    <a:ext uri="{9D8B030D-6E8A-4147-A177-3AD203B41FA5}">
                      <a16:colId xmlns:a16="http://schemas.microsoft.com/office/drawing/2014/main" val="2030672603"/>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111860">
                <a:tc>
                  <a:txBody>
                    <a:bodyPr/>
                    <a:lstStyle/>
                    <a:p>
                      <a:r>
                        <a:rPr lang="ru-RU" sz="1000" dirty="0">
                          <a:effectLst/>
                          <a:latin typeface="Times New Roman" panose="02020603050405020304" pitchFamily="18" charset="0"/>
                          <a:cs typeface="Times New Roman" panose="02020603050405020304" pitchFamily="18" charset="0"/>
                        </a:rPr>
                        <a:t>Высажено зеленых насаждений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шт</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300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300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2102022200"/>
                  </a:ext>
                </a:extLst>
              </a:tr>
              <a:tr h="111860">
                <a:tc>
                  <a:txBody>
                    <a:bodyPr/>
                    <a:lstStyle/>
                    <a:p>
                      <a:r>
                        <a:rPr lang="ru-RU" sz="1000" dirty="0">
                          <a:effectLst/>
                          <a:latin typeface="Times New Roman" panose="02020603050405020304" pitchFamily="18" charset="0"/>
                          <a:cs typeface="Times New Roman" panose="02020603050405020304" pitchFamily="18" charset="0"/>
                        </a:rPr>
                        <a:t>Увеличение доли протяженности освещенных улиц от общей протяженности улиц</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310</a:t>
                      </a:r>
                    </a:p>
                  </a:txBody>
                  <a:tcPr marL="68580" marR="68580" marT="0" marB="0" anchor="ctr"/>
                </a:tc>
                <a:extLst>
                  <a:ext uri="{0D108BD9-81ED-4DB2-BD59-A6C34878D82A}">
                    <a16:rowId xmlns:a16="http://schemas.microsoft.com/office/drawing/2014/main" val="3333809319"/>
                  </a:ext>
                </a:extLst>
              </a:tr>
              <a:tr h="111860">
                <a:tc>
                  <a:txBody>
                    <a:bodyPr/>
                    <a:lstStyle/>
                    <a:p>
                      <a:r>
                        <a:rPr lang="ru-RU" sz="1000" dirty="0">
                          <a:effectLst/>
                          <a:latin typeface="Times New Roman" panose="02020603050405020304" pitchFamily="18" charset="0"/>
                          <a:cs typeface="Times New Roman" panose="02020603050405020304" pitchFamily="18" charset="0"/>
                        </a:rPr>
                        <a:t>Доля отремонтированных детских и спортивных площадок от общего количества площадок</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1880344569"/>
                  </a:ext>
                </a:extLst>
              </a:tr>
              <a:tr h="111860">
                <a:tc>
                  <a:txBody>
                    <a:bodyPr/>
                    <a:lstStyle/>
                    <a:p>
                      <a:r>
                        <a:rPr lang="ru-RU" sz="1000" dirty="0">
                          <a:effectLst/>
                          <a:latin typeface="Times New Roman" panose="02020603050405020304" pitchFamily="18" charset="0"/>
                          <a:cs typeface="Times New Roman" panose="02020603050405020304" pitchFamily="18" charset="0"/>
                        </a:rPr>
                        <a:t>Построено детских и спортивных площадок</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шт</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62080116"/>
                  </a:ext>
                </a:extLst>
              </a:tr>
            </a:tbl>
          </a:graphicData>
        </a:graphic>
      </p:graphicFrame>
      <p:pic>
        <p:nvPicPr>
          <p:cNvPr id="5" name="Рисунок 4">
            <a:extLst>
              <a:ext uri="{FF2B5EF4-FFF2-40B4-BE49-F238E27FC236}">
                <a16:creationId xmlns:a16="http://schemas.microsoft.com/office/drawing/2014/main" id="{4F0D02AD-ACAB-2664-A2E4-5407237F0DD6}"/>
              </a:ext>
            </a:extLst>
          </p:cNvPr>
          <p:cNvPicPr>
            <a:picLocks noChangeAspect="1"/>
          </p:cNvPicPr>
          <p:nvPr/>
        </p:nvPicPr>
        <p:blipFill>
          <a:blip r:embed="rId4"/>
          <a:stretch>
            <a:fillRect/>
          </a:stretch>
        </p:blipFill>
        <p:spPr>
          <a:xfrm>
            <a:off x="361243" y="2930255"/>
            <a:ext cx="1850521" cy="1208408"/>
          </a:xfrm>
          <a:prstGeom prst="rect">
            <a:avLst/>
          </a:prstGeom>
        </p:spPr>
      </p:pic>
      <p:pic>
        <p:nvPicPr>
          <p:cNvPr id="6" name="Рисунок 5">
            <a:extLst>
              <a:ext uri="{FF2B5EF4-FFF2-40B4-BE49-F238E27FC236}">
                <a16:creationId xmlns:a16="http://schemas.microsoft.com/office/drawing/2014/main" id="{D52A1605-2F16-885E-0E48-8F3292716E21}"/>
              </a:ext>
            </a:extLst>
          </p:cNvPr>
          <p:cNvPicPr>
            <a:picLocks noChangeAspect="1"/>
          </p:cNvPicPr>
          <p:nvPr/>
        </p:nvPicPr>
        <p:blipFill>
          <a:blip r:embed="rId5"/>
          <a:stretch>
            <a:fillRect/>
          </a:stretch>
        </p:blipFill>
        <p:spPr>
          <a:xfrm>
            <a:off x="9909872" y="2866856"/>
            <a:ext cx="1850521" cy="1208408"/>
          </a:xfrm>
          <a:prstGeom prst="rect">
            <a:avLst/>
          </a:prstGeom>
        </p:spPr>
      </p:pic>
      <p:sp>
        <p:nvSpPr>
          <p:cNvPr id="7" name="Прямоугольник: скругленные верхние углы 6">
            <a:extLst>
              <a:ext uri="{FF2B5EF4-FFF2-40B4-BE49-F238E27FC236}">
                <a16:creationId xmlns:a16="http://schemas.microsoft.com/office/drawing/2014/main" id="{C149B06E-DEB3-C6CC-C54E-9FC3B18CF553}"/>
              </a:ext>
            </a:extLst>
          </p:cNvPr>
          <p:cNvSpPr/>
          <p:nvPr/>
        </p:nvSpPr>
        <p:spPr>
          <a:xfrm>
            <a:off x="156382" y="4246306"/>
            <a:ext cx="2193720" cy="670817"/>
          </a:xfrm>
          <a:prstGeom prst="round2SameRect">
            <a:avLst/>
          </a:prstGeom>
          <a:solidFill>
            <a:srgbClr val="00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«Формирование современной городской среды населенных пунктов»</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8722192,65 руб.</a:t>
            </a: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771EFC4-C668-0E9B-6365-ADE10F1CBF9B}"/>
              </a:ext>
            </a:extLst>
          </p:cNvPr>
          <p:cNvSpPr txBox="1"/>
          <p:nvPr/>
        </p:nvSpPr>
        <p:spPr>
          <a:xfrm>
            <a:off x="2114026" y="2876017"/>
            <a:ext cx="7499757" cy="424732"/>
          </a:xfrm>
          <a:prstGeom prst="rect">
            <a:avLst/>
          </a:prstGeom>
          <a:noFill/>
        </p:spPr>
        <p:txBody>
          <a:bodyPr wrap="square" rtlCol="0">
            <a:spAutoFit/>
          </a:bodyPr>
          <a:lstStyle/>
          <a:p>
            <a:pPr algn="ctr">
              <a:lnSpc>
                <a:spcPct val="90000"/>
              </a:lnSpc>
            </a:pPr>
            <a:r>
              <a:rPr lang="ru-RU" sz="1200" b="1" i="1" dirty="0">
                <a:solidFill>
                  <a:srgbClr val="FC0CE5"/>
                </a:solidFill>
                <a:latin typeface="Times New Roman" panose="02020603050405020304" pitchFamily="18" charset="0"/>
                <a:cs typeface="Times New Roman" panose="02020603050405020304" pitchFamily="18" charset="0"/>
              </a:rPr>
              <a:t>Муниципальная программа «Формирование современной городской среды населенных пунктов на территории Анучинского муниципального округа» на 2020-2024годы</a:t>
            </a:r>
            <a:endParaRPr lang="ru-RU" sz="1400" b="1" i="1" dirty="0">
              <a:solidFill>
                <a:srgbClr val="FC0CE5"/>
              </a:solidFill>
              <a:latin typeface="Times New Roman" panose="02020603050405020304" pitchFamily="18" charset="0"/>
              <a:cs typeface="Times New Roman" panose="02020603050405020304" pitchFamily="18" charset="0"/>
            </a:endParaRPr>
          </a:p>
        </p:txBody>
      </p:sp>
      <p:sp>
        <p:nvSpPr>
          <p:cNvPr id="9" name="Прямоугольник: скругленные верхние углы 8">
            <a:extLst>
              <a:ext uri="{FF2B5EF4-FFF2-40B4-BE49-F238E27FC236}">
                <a16:creationId xmlns:a16="http://schemas.microsoft.com/office/drawing/2014/main" id="{35DF28CE-2461-F242-C517-2229CF06934D}"/>
              </a:ext>
            </a:extLst>
          </p:cNvPr>
          <p:cNvSpPr/>
          <p:nvPr/>
        </p:nvSpPr>
        <p:spPr>
          <a:xfrm>
            <a:off x="9738273" y="4287077"/>
            <a:ext cx="2193720" cy="589276"/>
          </a:xfrm>
          <a:prstGeom prst="round2SameRect">
            <a:avLst/>
          </a:prstGeom>
          <a:solidFill>
            <a:srgbClr val="00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Подпрограмма «Благоустройство территорий»</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5048060,69 руб.</a:t>
            </a:r>
          </a:p>
        </p:txBody>
      </p:sp>
      <p:sp>
        <p:nvSpPr>
          <p:cNvPr id="11" name="TextBox 10">
            <a:extLst>
              <a:ext uri="{FF2B5EF4-FFF2-40B4-BE49-F238E27FC236}">
                <a16:creationId xmlns:a16="http://schemas.microsoft.com/office/drawing/2014/main" id="{B26AE2A2-BC07-81FD-BACF-A0775BC9F523}"/>
              </a:ext>
            </a:extLst>
          </p:cNvPr>
          <p:cNvSpPr txBox="1"/>
          <p:nvPr/>
        </p:nvSpPr>
        <p:spPr>
          <a:xfrm>
            <a:off x="2336254" y="3336600"/>
            <a:ext cx="7277529"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Финансирование расходов осуществляется  в разрезе 2 подпрограмм.</a:t>
            </a:r>
          </a:p>
          <a:p>
            <a:pPr algn="just">
              <a:defRPr/>
            </a:pPr>
            <a:r>
              <a:rPr lang="ru-RU" sz="1000" dirty="0">
                <a:solidFill>
                  <a:prstClr val="black">
                    <a:lumMod val="95000"/>
                    <a:lumOff val="5000"/>
                  </a:prstClr>
                </a:solidFill>
                <a:latin typeface="Times New Roman" pitchFamily="18" charset="0"/>
                <a:cs typeface="Times New Roman" pitchFamily="18" charset="0"/>
              </a:rPr>
              <a:t>Денежные средства были израсходованы на следующие мероприятия - в</a:t>
            </a:r>
            <a:r>
              <a:rPr lang="ru-RU" sz="1000" dirty="0">
                <a:effectLst/>
                <a:latin typeface="Times New Roman" panose="02020603050405020304" pitchFamily="18" charset="0"/>
                <a:ea typeface="Calibri" panose="020F0502020204030204" pitchFamily="34" charset="0"/>
              </a:rPr>
              <a:t>ыполнение работ по благоустройству дворовой территории МКД с. Анучино, ул. Ленинская, д.6, ул. Ленинская, д.2,  и с. Анучино, ул. 100 лет Анучино, д.4 и д.4а, ул. Гоголя, д.11</a:t>
            </a:r>
            <a:r>
              <a:rPr lang="ru-RU" sz="1000" dirty="0">
                <a:effectLst/>
                <a:latin typeface="Times New Roman" pitchFamily="18" charset="0"/>
                <a:ea typeface="Calibri" panose="020F0502020204030204" pitchFamily="34" charset="0"/>
                <a:cs typeface="Times New Roman" pitchFamily="18" charset="0"/>
              </a:rPr>
              <a:t>;</a:t>
            </a:r>
            <a:r>
              <a:rPr lang="ru-RU" sz="1000" b="1" dirty="0">
                <a:effectLst/>
                <a:latin typeface="Times New Roman" panose="02020603050405020304" pitchFamily="18" charset="0"/>
                <a:ea typeface="Times New Roman" panose="02020603050405020304" pitchFamily="18" charset="0"/>
              </a:rPr>
              <a:t> инициативное бюджетирование «Молодежный бюджет»</a:t>
            </a:r>
            <a:r>
              <a:rPr lang="ru-RU" sz="1000" dirty="0">
                <a:effectLst/>
                <a:latin typeface="Times New Roman" panose="02020603050405020304" pitchFamily="18" charset="0"/>
                <a:ea typeface="Times New Roman" panose="02020603050405020304" pitchFamily="18" charset="0"/>
              </a:rPr>
              <a:t>, «Зона культуры и отдыха «Надежда» с. Гродеково; благоустройство общественной территории с. Гражданка и с. </a:t>
            </a:r>
            <a:r>
              <a:rPr lang="ru-RU" sz="1000" dirty="0" err="1">
                <a:effectLst/>
                <a:latin typeface="Times New Roman" panose="02020603050405020304" pitchFamily="18" charset="0"/>
                <a:ea typeface="Times New Roman" panose="02020603050405020304" pitchFamily="18" charset="0"/>
              </a:rPr>
              <a:t>Староварваровка</a:t>
            </a:r>
            <a:r>
              <a:rPr lang="ru-RU" sz="1000" dirty="0">
                <a:effectLst/>
                <a:latin typeface="Times New Roman" panose="02020603050405020304" pitchFamily="18" charset="0"/>
                <a:ea typeface="Times New Roman" panose="02020603050405020304" pitchFamily="18" charset="0"/>
              </a:rPr>
              <a:t>;</a:t>
            </a:r>
            <a:r>
              <a:rPr lang="ru-RU" sz="1000" b="1" dirty="0">
                <a:solidFill>
                  <a:srgbClr val="000000"/>
                </a:solidFill>
                <a:effectLst/>
                <a:latin typeface="Times New Roman" panose="02020603050405020304" pitchFamily="18" charset="0"/>
                <a:ea typeface="Times New Roman" panose="02020603050405020304" pitchFamily="18" charset="0"/>
              </a:rPr>
              <a:t> </a:t>
            </a:r>
            <a:r>
              <a:rPr lang="ru-RU" sz="1000" dirty="0">
                <a:solidFill>
                  <a:srgbClr val="000000"/>
                </a:solidFill>
                <a:effectLst/>
                <a:latin typeface="Times New Roman" panose="02020603050405020304" pitchFamily="18" charset="0"/>
                <a:ea typeface="Times New Roman" panose="02020603050405020304" pitchFamily="18" charset="0"/>
              </a:rPr>
              <a:t>благоустройство территории памятника односельчанам, погибшим в годы ВОВ </a:t>
            </a:r>
            <a:r>
              <a:rPr lang="ru-RU" sz="1000" dirty="0" err="1">
                <a:solidFill>
                  <a:srgbClr val="000000"/>
                </a:solidFill>
                <a:effectLst/>
                <a:latin typeface="Times New Roman" panose="02020603050405020304" pitchFamily="18" charset="0"/>
                <a:ea typeface="Times New Roman" panose="02020603050405020304" pitchFamily="18" charset="0"/>
              </a:rPr>
              <a:t>с.Пухово</a:t>
            </a:r>
            <a:r>
              <a:rPr lang="ru-RU" sz="1000" dirty="0">
                <a:solidFill>
                  <a:srgbClr val="000000"/>
                </a:solidFill>
                <a:latin typeface="Times New Roman" panose="02020603050405020304" pitchFamily="18" charset="0"/>
                <a:ea typeface="Times New Roman" panose="02020603050405020304" pitchFamily="18" charset="0"/>
              </a:rPr>
              <a:t> и </a:t>
            </a:r>
            <a:r>
              <a:rPr lang="ru-RU" sz="1000" dirty="0" err="1">
                <a:solidFill>
                  <a:srgbClr val="000000"/>
                </a:solidFill>
                <a:latin typeface="Times New Roman" panose="02020603050405020304" pitchFamily="18" charset="0"/>
                <a:ea typeface="Times New Roman" panose="02020603050405020304" pitchFamily="18" charset="0"/>
              </a:rPr>
              <a:t>с.Гродеково</a:t>
            </a:r>
            <a:endParaRPr kumimoji="0" lang="ru-RU" sz="10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2" name="Таблица 14">
            <a:extLst>
              <a:ext uri="{FF2B5EF4-FFF2-40B4-BE49-F238E27FC236}">
                <a16:creationId xmlns:a16="http://schemas.microsoft.com/office/drawing/2014/main" id="{2E5F57B0-2635-1939-92FC-DC5E80948EDF}"/>
              </a:ext>
            </a:extLst>
          </p:cNvPr>
          <p:cNvGraphicFramePr>
            <a:graphicFrameLocks noGrp="1"/>
          </p:cNvGraphicFramePr>
          <p:nvPr>
            <p:extLst>
              <p:ext uri="{D42A27DB-BD31-4B8C-83A1-F6EECF244321}">
                <p14:modId xmlns:p14="http://schemas.microsoft.com/office/powerpoint/2010/main" val="2384623510"/>
              </p:ext>
            </p:extLst>
          </p:nvPr>
        </p:nvGraphicFramePr>
        <p:xfrm>
          <a:off x="163586" y="5132410"/>
          <a:ext cx="11768407" cy="1188590"/>
        </p:xfrm>
        <a:graphic>
          <a:graphicData uri="http://schemas.openxmlformats.org/drawingml/2006/table">
            <a:tbl>
              <a:tblPr firstRow="1" bandRow="1">
                <a:tableStyleId>{8A107856-5554-42FB-B03E-39F5DBC370BA}</a:tableStyleId>
              </a:tblPr>
              <a:tblGrid>
                <a:gridCol w="6137538">
                  <a:extLst>
                    <a:ext uri="{9D8B030D-6E8A-4147-A177-3AD203B41FA5}">
                      <a16:colId xmlns:a16="http://schemas.microsoft.com/office/drawing/2014/main" val="1338889454"/>
                    </a:ext>
                  </a:extLst>
                </a:gridCol>
                <a:gridCol w="940219">
                  <a:extLst>
                    <a:ext uri="{9D8B030D-6E8A-4147-A177-3AD203B41FA5}">
                      <a16:colId xmlns:a16="http://schemas.microsoft.com/office/drawing/2014/main" val="2105377302"/>
                    </a:ext>
                  </a:extLst>
                </a:gridCol>
                <a:gridCol w="1786417">
                  <a:extLst>
                    <a:ext uri="{9D8B030D-6E8A-4147-A177-3AD203B41FA5}">
                      <a16:colId xmlns:a16="http://schemas.microsoft.com/office/drawing/2014/main" val="3713090237"/>
                    </a:ext>
                  </a:extLst>
                </a:gridCol>
                <a:gridCol w="1180497">
                  <a:extLst>
                    <a:ext uri="{9D8B030D-6E8A-4147-A177-3AD203B41FA5}">
                      <a16:colId xmlns:a16="http://schemas.microsoft.com/office/drawing/2014/main" val="3359551011"/>
                    </a:ext>
                  </a:extLst>
                </a:gridCol>
                <a:gridCol w="1723736">
                  <a:extLst>
                    <a:ext uri="{9D8B030D-6E8A-4147-A177-3AD203B41FA5}">
                      <a16:colId xmlns:a16="http://schemas.microsoft.com/office/drawing/2014/main" val="2823182508"/>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2024г (план)</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 выполнения</a:t>
                      </a:r>
                    </a:p>
                  </a:txBody>
                  <a:tcPr/>
                </a:tc>
                <a:extLst>
                  <a:ext uri="{0D108BD9-81ED-4DB2-BD59-A6C34878D82A}">
                    <a16:rowId xmlns:a16="http://schemas.microsoft.com/office/drawing/2014/main" val="3655732101"/>
                  </a:ext>
                </a:extLst>
              </a:tr>
              <a:tr h="0">
                <a:tc>
                  <a:txBody>
                    <a:bodyPr/>
                    <a:lstStyle/>
                    <a:p>
                      <a:r>
                        <a:rPr lang="ru-RU" sz="1000" dirty="0">
                          <a:effectLst/>
                          <a:latin typeface="Times New Roman" panose="02020603050405020304" pitchFamily="18" charset="0"/>
                          <a:cs typeface="Times New Roman" panose="02020603050405020304" pitchFamily="18" charset="0"/>
                        </a:rPr>
                        <a:t>Количество благоустроенных общественных территорий муниципальных образований</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шт</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68580" marR="68580" marT="0" marB="0" anchor="ctr"/>
                </a:tc>
                <a:extLst>
                  <a:ext uri="{0D108BD9-81ED-4DB2-BD59-A6C34878D82A}">
                    <a16:rowId xmlns:a16="http://schemas.microsoft.com/office/drawing/2014/main" val="2102022200"/>
                  </a:ext>
                </a:extLst>
              </a:tr>
              <a:tr h="111860">
                <a:tc>
                  <a:txBody>
                    <a:bodyPr/>
                    <a:lstStyle/>
                    <a:p>
                      <a:r>
                        <a:rPr lang="ru-RU" sz="1000" dirty="0">
                          <a:effectLst/>
                          <a:latin typeface="Times New Roman" panose="02020603050405020304" pitchFamily="18" charset="0"/>
                          <a:cs typeface="Times New Roman" panose="02020603050405020304" pitchFamily="18" charset="0"/>
                        </a:rPr>
                        <a:t>Доля </a:t>
                      </a:r>
                      <a:r>
                        <a:rPr lang="ru-RU" sz="1000" dirty="0" err="1">
                          <a:effectLst/>
                          <a:latin typeface="Times New Roman" panose="02020603050405020304" pitchFamily="18" charset="0"/>
                          <a:cs typeface="Times New Roman" panose="02020603050405020304" pitchFamily="18" charset="0"/>
                        </a:rPr>
                        <a:t>граждан,принявших</a:t>
                      </a:r>
                      <a:r>
                        <a:rPr lang="ru-RU" sz="1000" dirty="0">
                          <a:effectLst/>
                          <a:latin typeface="Times New Roman" panose="02020603050405020304" pitchFamily="18" charset="0"/>
                          <a:cs typeface="Times New Roman" panose="02020603050405020304" pitchFamily="18" charset="0"/>
                        </a:rPr>
                        <a:t> участие в решении вопросов развития городской среды от общего количества граждан в возрасте от 14 лет, проживающих в муниципальных образованиях, на территории которых реализуются проекты по созданию комфортной среды</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nchor="ctr"/>
                </a:tc>
                <a:extLst>
                  <a:ext uri="{0D108BD9-81ED-4DB2-BD59-A6C34878D82A}">
                    <a16:rowId xmlns:a16="http://schemas.microsoft.com/office/drawing/2014/main" val="3333809319"/>
                  </a:ext>
                </a:extLst>
              </a:tr>
              <a:tr h="111860">
                <a:tc>
                  <a:txBody>
                    <a:bodyPr/>
                    <a:lstStyle/>
                    <a:p>
                      <a:r>
                        <a:rPr lang="ru-RU" sz="1000" dirty="0">
                          <a:effectLst/>
                          <a:latin typeface="Times New Roman" panose="02020603050405020304" pitchFamily="18" charset="0"/>
                          <a:cs typeface="Times New Roman" panose="02020603050405020304" pitchFamily="18" charset="0"/>
                        </a:rPr>
                        <a:t>Количество благоустроенных территорий, детских и спортивных площадок</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56372064"/>
                  </a:ext>
                </a:extLst>
              </a:tr>
              <a:tr h="111860">
                <a:tc>
                  <a:txBody>
                    <a:bodyPr/>
                    <a:lstStyle/>
                    <a:p>
                      <a:r>
                        <a:rPr lang="ru-RU" sz="1000" dirty="0">
                          <a:effectLst/>
                          <a:latin typeface="Times New Roman" panose="02020603050405020304" pitchFamily="18" charset="0"/>
                          <a:cs typeface="Times New Roman" panose="02020603050405020304" pitchFamily="18" charset="0"/>
                        </a:rPr>
                        <a:t>Количество благоустроенных дворовых территорий многоквартирных жилых домов</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шт</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150</a:t>
                      </a:r>
                    </a:p>
                  </a:txBody>
                  <a:tcPr marL="68580" marR="68580" marT="0" marB="0" anchor="ctr"/>
                </a:tc>
                <a:extLst>
                  <a:ext uri="{0D108BD9-81ED-4DB2-BD59-A6C34878D82A}">
                    <a16:rowId xmlns:a16="http://schemas.microsoft.com/office/drawing/2014/main" val="2990794076"/>
                  </a:ext>
                </a:extLst>
              </a:tr>
            </a:tbl>
          </a:graphicData>
        </a:graphic>
      </p:graphicFrame>
    </p:spTree>
    <p:extLst>
      <p:ext uri="{BB962C8B-B14F-4D97-AF65-F5344CB8AC3E}">
        <p14:creationId xmlns:p14="http://schemas.microsoft.com/office/powerpoint/2010/main" val="22705981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DBBA94B-82C9-A842-FD85-CE2D3A54D535}"/>
              </a:ext>
            </a:extLst>
          </p:cNvPr>
          <p:cNvPicPr>
            <a:picLocks noChangeAspect="1"/>
          </p:cNvPicPr>
          <p:nvPr/>
        </p:nvPicPr>
        <p:blipFill>
          <a:blip r:embed="rId2" cstate="print"/>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01EBA9DF-B571-BC45-8793-84D1F91AFDC4}"/>
              </a:ext>
            </a:extLst>
          </p:cNvPr>
          <p:cNvSpPr/>
          <p:nvPr/>
        </p:nvSpPr>
        <p:spPr>
          <a:xfrm>
            <a:off x="2931484" y="153198"/>
            <a:ext cx="8649049" cy="235640"/>
          </a:xfrm>
          <a:prstGeom prst="rect">
            <a:avLst/>
          </a:prstGeom>
          <a:solidFill>
            <a:schemeClr val="accent6">
              <a:lumMod val="40000"/>
              <a:lumOff val="6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200" b="1" dirty="0">
                <a:solidFill>
                  <a:srgbClr val="7030A0"/>
                </a:solidFill>
                <a:latin typeface="Times New Roman" panose="02020603050405020304" pitchFamily="18" charset="0"/>
                <a:cs typeface="Times New Roman" panose="02020603050405020304" pitchFamily="18" charset="0"/>
              </a:rPr>
              <a:t>Оценка эффективности муниципальных программ за 2024год</a:t>
            </a:r>
          </a:p>
        </p:txBody>
      </p:sp>
      <p:sp>
        <p:nvSpPr>
          <p:cNvPr id="4" name="TextBox 3">
            <a:extLst>
              <a:ext uri="{FF2B5EF4-FFF2-40B4-BE49-F238E27FC236}">
                <a16:creationId xmlns:a16="http://schemas.microsoft.com/office/drawing/2014/main" id="{112A3ABA-E6FE-2757-42F2-AB5CC18E21A0}"/>
              </a:ext>
            </a:extLst>
          </p:cNvPr>
          <p:cNvSpPr txBox="1"/>
          <p:nvPr/>
        </p:nvSpPr>
        <p:spPr>
          <a:xfrm>
            <a:off x="3905491" y="489939"/>
            <a:ext cx="5066116" cy="246221"/>
          </a:xfrm>
          <a:prstGeom prst="rect">
            <a:avLst/>
          </a:prstGeom>
          <a:noFill/>
        </p:spPr>
        <p:txBody>
          <a:bodyPr wrap="square">
            <a:spAutoFit/>
          </a:bodyPr>
          <a:lstStyle/>
          <a:p>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На территории округа в 2024году действовали 24 муниципальные программы:</a:t>
            </a:r>
            <a:endParaRPr lang="ru-RU" sz="1000" dirty="0"/>
          </a:p>
        </p:txBody>
      </p:sp>
      <p:sp>
        <p:nvSpPr>
          <p:cNvPr id="7" name="Прямоугольник: усеченные противолежащие углы 6">
            <a:extLst>
              <a:ext uri="{FF2B5EF4-FFF2-40B4-BE49-F238E27FC236}">
                <a16:creationId xmlns:a16="http://schemas.microsoft.com/office/drawing/2014/main" id="{E885073D-A87C-5FC4-9121-A7DE9A4C2854}"/>
              </a:ext>
            </a:extLst>
          </p:cNvPr>
          <p:cNvSpPr/>
          <p:nvPr/>
        </p:nvSpPr>
        <p:spPr>
          <a:xfrm>
            <a:off x="378146" y="542036"/>
            <a:ext cx="2846412" cy="3866477"/>
          </a:xfrm>
          <a:prstGeom prst="snip2DiagRect">
            <a:avLst/>
          </a:prstGeom>
          <a:solidFill>
            <a:srgbClr val="0CEBFC"/>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10 муниципальных программ:</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«Развитие молодежной политики и патриотического воспитания граждан»</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«Обеспечение жильем молодых семей»</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«Развитие физической культуры, спорта и туризма»</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«Повышение эффективности управления муниципальными финансами»</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«Сохранение и развитие культуры»</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«Укрепление общественного здоровья»</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«Комплексные меры по противодействию экстремизму, терроризму, правонарушениям и наркомании»</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«Муниципальное управление»</a:t>
            </a:r>
          </a:p>
          <a:p>
            <a:pPr marL="0" marR="0" lvl="0" indent="0" algn="ctr" defTabSz="914400" rtl="0" eaLnBrk="1" fontAlgn="t"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rPr>
              <a:t>«З</a:t>
            </a:r>
            <a:r>
              <a:rPr kumimoji="0" lang="ru-RU" sz="1000" b="0" i="0" u="none"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ea typeface="+mn-ea"/>
                <a:cs typeface="+mn-cs"/>
              </a:rPr>
              <a:t>ащита</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 населения и территорий от чрезвычайных ситуаций, обеспечение пожарной безопасности и безопасности людей на водных объектах»</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«Развитие малого и среднего предпринимательства»</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endParaRPr>
          </a:p>
          <a:p>
            <a:pPr algn="ctr"/>
            <a:r>
              <a:rPr lang="ru-RU" sz="1000" b="1" i="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ВЫСОКАЯ ЭФФЕКТИВНОСТЬ</a:t>
            </a:r>
          </a:p>
        </p:txBody>
      </p:sp>
      <p:sp>
        <p:nvSpPr>
          <p:cNvPr id="8" name="Прямоугольник: загнутый угол 7">
            <a:extLst>
              <a:ext uri="{FF2B5EF4-FFF2-40B4-BE49-F238E27FC236}">
                <a16:creationId xmlns:a16="http://schemas.microsoft.com/office/drawing/2014/main" id="{3FA3E137-B72C-7BE0-3036-8DC2FF0DA060}"/>
              </a:ext>
            </a:extLst>
          </p:cNvPr>
          <p:cNvSpPr/>
          <p:nvPr/>
        </p:nvSpPr>
        <p:spPr>
          <a:xfrm>
            <a:off x="9352609" y="634170"/>
            <a:ext cx="2119905" cy="3240296"/>
          </a:xfrm>
          <a:prstGeom prst="foldedCorner">
            <a:avLst/>
          </a:prstGeom>
          <a:solidFill>
            <a:srgbClr val="FCFEAE"/>
          </a:solidFill>
          <a:ln>
            <a:noFill/>
          </a:ln>
          <a:effectLst>
            <a:glow rad="635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ru-RU" sz="1100" b="1" i="1" dirty="0">
              <a:solidFill>
                <a:srgbClr val="FF0000"/>
              </a:solidFill>
              <a:latin typeface="Times New Roman" panose="02020603050405020304" pitchFamily="18" charset="0"/>
              <a:cs typeface="Times New Roman" panose="02020603050405020304" pitchFamily="18" charset="0"/>
            </a:endParaRP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7 муниципальных программ:</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«Развитие образования»</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«Социальная поддержка инвалидов «Доступная среда»»</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«Противодействие коррупции»</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E7E6E6">
                    <a:lumMod val="10000"/>
                  </a:srgbClr>
                </a:solidFill>
                <a:effectLst/>
                <a:uLnTx/>
                <a:uFillTx/>
                <a:latin typeface="Times New Roman" panose="02020603050405020304" pitchFamily="18" charset="0"/>
                <a:ea typeface="+mn-ea"/>
                <a:cs typeface="Times New Roman" panose="02020603050405020304" pitchFamily="18" charset="0"/>
              </a:rPr>
              <a:t>Управление и распоряжение муниципальным имуществом»</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«Дорожная деятельность в отношении автомобильных дорог местного значения»</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«Благоустройство территории населенных пунктов»</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a:t>
            </a:r>
          </a:p>
          <a:p>
            <a:pPr algn="ctr"/>
            <a:endParaRPr lang="ru-RU" sz="1000" dirty="0">
              <a:solidFill>
                <a:schemeClr val="bg2">
                  <a:lumMod val="10000"/>
                </a:schemeClr>
              </a:solidFill>
              <a:latin typeface="Times New Roman" panose="02020603050405020304" pitchFamily="18" charset="0"/>
              <a:cs typeface="Times New Roman" panose="02020603050405020304" pitchFamily="18" charset="0"/>
            </a:endParaRPr>
          </a:p>
          <a:p>
            <a:pPr algn="ctr"/>
            <a:r>
              <a:rPr lang="ru-RU" sz="1000" b="1" i="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ДОСТАТОЧНАЯ ЭФФЕКТИВНОСТЬ</a:t>
            </a:r>
          </a:p>
          <a:p>
            <a:pPr algn="ctr"/>
            <a:endParaRPr lang="ru-RU" sz="1100"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9" name="Прямоугольник: загнутый угол 8">
            <a:extLst>
              <a:ext uri="{FF2B5EF4-FFF2-40B4-BE49-F238E27FC236}">
                <a16:creationId xmlns:a16="http://schemas.microsoft.com/office/drawing/2014/main" id="{30434EF1-E768-7ED1-D908-57A916EC66D9}"/>
              </a:ext>
            </a:extLst>
          </p:cNvPr>
          <p:cNvSpPr/>
          <p:nvPr/>
        </p:nvSpPr>
        <p:spPr>
          <a:xfrm>
            <a:off x="7912907" y="4224551"/>
            <a:ext cx="2030135" cy="2514916"/>
          </a:xfrm>
          <a:prstGeom prst="foldedCorner">
            <a:avLst/>
          </a:prstGeom>
          <a:solidFill>
            <a:srgbClr val="E4FAFC"/>
          </a:solidFill>
          <a:ln>
            <a:noFill/>
          </a:ln>
          <a:effectLst>
            <a:glow rad="635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ru-RU" sz="1100" b="1" i="1" dirty="0">
              <a:solidFill>
                <a:srgbClr val="FF0000"/>
              </a:solidFill>
              <a:latin typeface="Times New Roman" panose="02020603050405020304" pitchFamily="18" charset="0"/>
              <a:cs typeface="Times New Roman" panose="02020603050405020304" pitchFamily="18" charset="0"/>
            </a:endParaRP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4 муниципальных программ:</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«Обеспечение качественными услугами жилищно-коммунального хозяйства»</a:t>
            </a: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«Об энергосбережении и повышении энергетической эффективности»</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«Обеспечение граждан твердым топливом (дровами)»</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«Организация ритуальных услуг и содержание мест захоронения»</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algn="ctr"/>
            <a:endParaRPr lang="ru-RU" sz="1000" dirty="0">
              <a:solidFill>
                <a:schemeClr val="bg2">
                  <a:lumMod val="10000"/>
                </a:schemeClr>
              </a:solidFill>
              <a:latin typeface="Times New Roman" panose="02020603050405020304" pitchFamily="18" charset="0"/>
              <a:cs typeface="Times New Roman" panose="02020603050405020304" pitchFamily="18" charset="0"/>
            </a:endParaRPr>
          </a:p>
          <a:p>
            <a:pPr algn="ctr"/>
            <a:endParaRPr lang="ru-RU" sz="1000" dirty="0">
              <a:solidFill>
                <a:schemeClr val="bg2">
                  <a:lumMod val="10000"/>
                </a:schemeClr>
              </a:solidFill>
              <a:latin typeface="Times New Roman" panose="02020603050405020304" pitchFamily="18" charset="0"/>
              <a:cs typeface="Times New Roman" panose="02020603050405020304" pitchFamily="18" charset="0"/>
            </a:endParaRPr>
          </a:p>
          <a:p>
            <a:pPr algn="ctr"/>
            <a:r>
              <a:rPr lang="ru-RU" sz="1000" dirty="0">
                <a:solidFill>
                  <a:schemeClr val="bg2">
                    <a:lumMod val="10000"/>
                  </a:schemeClr>
                </a:solidFill>
                <a:latin typeface="Times New Roman" panose="02020603050405020304" pitchFamily="18" charset="0"/>
                <a:cs typeface="Times New Roman" panose="02020603050405020304" pitchFamily="18" charset="0"/>
              </a:rPr>
              <a:t>«</a:t>
            </a:r>
            <a:r>
              <a:rPr lang="ru-RU" sz="1000" b="1" i="1" dirty="0">
                <a:solidFill>
                  <a:schemeClr val="bg2">
                    <a:lumMod val="1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НИЗКАЯ ЭФФЕКТИВНОСТЬ</a:t>
            </a:r>
            <a:endParaRPr lang="ru-RU" sz="1100"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10" name="Прямоугольник: усеченные противолежащие углы 9">
            <a:extLst>
              <a:ext uri="{FF2B5EF4-FFF2-40B4-BE49-F238E27FC236}">
                <a16:creationId xmlns:a16="http://schemas.microsoft.com/office/drawing/2014/main" id="{0F2139C9-ECB1-20C8-3FD3-F3647166DF23}"/>
              </a:ext>
            </a:extLst>
          </p:cNvPr>
          <p:cNvSpPr/>
          <p:nvPr/>
        </p:nvSpPr>
        <p:spPr>
          <a:xfrm>
            <a:off x="3650710" y="4588072"/>
            <a:ext cx="2584644" cy="2015384"/>
          </a:xfrm>
          <a:prstGeom prst="snip2DiagRect">
            <a:avLst/>
          </a:prstGeom>
          <a:solidFill>
            <a:schemeClr val="accent6">
              <a:lumMod val="40000"/>
              <a:lumOff val="60000"/>
            </a:schemeClr>
          </a:solidFill>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 муниципальные программы:</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инженерной инфраструктурой земельных участков, предоставляемых бесплатно для индивидуального строительства семьям, имеющих трех и более детей»</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«Капитальный ремонт гидротехнических сооружений» </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mn-cs"/>
              </a:rPr>
              <a:t>«Комплексное развитие сельских территорий»</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000" b="1" i="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НЕЭФФЕКТИВНЫ</a:t>
            </a:r>
          </a:p>
        </p:txBody>
      </p:sp>
      <p:graphicFrame>
        <p:nvGraphicFramePr>
          <p:cNvPr id="14" name="Диаграмма 13">
            <a:extLst>
              <a:ext uri="{FF2B5EF4-FFF2-40B4-BE49-F238E27FC236}">
                <a16:creationId xmlns:a16="http://schemas.microsoft.com/office/drawing/2014/main" id="{D1F6C291-D4AC-9634-1172-01F41D965058}"/>
              </a:ext>
            </a:extLst>
          </p:cNvPr>
          <p:cNvGraphicFramePr/>
          <p:nvPr>
            <p:extLst>
              <p:ext uri="{D42A27DB-BD31-4B8C-83A1-F6EECF244321}">
                <p14:modId xmlns:p14="http://schemas.microsoft.com/office/powerpoint/2010/main" val="4113557699"/>
              </p:ext>
            </p:extLst>
          </p:nvPr>
        </p:nvGraphicFramePr>
        <p:xfrm>
          <a:off x="3201303" y="177097"/>
          <a:ext cx="647192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980679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C6E3E29-1DA5-EAD1-A6D7-E0BA7B0EE304}"/>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5970CD3-1DE5-161A-42A8-588CDA9EAEA5}"/>
              </a:ext>
            </a:extLst>
          </p:cNvPr>
          <p:cNvSpPr txBox="1"/>
          <p:nvPr/>
        </p:nvSpPr>
        <p:spPr>
          <a:xfrm>
            <a:off x="2850160" y="219966"/>
            <a:ext cx="6713289" cy="276999"/>
          </a:xfrm>
          <a:prstGeom prst="rect">
            <a:avLst/>
          </a:prstGeom>
          <a:noFill/>
        </p:spPr>
        <p:txBody>
          <a:bodyPr wrap="square">
            <a:spAutoFit/>
          </a:bodyPr>
          <a:lstStyle/>
          <a:p>
            <a:pPr algn="ctr"/>
            <a:r>
              <a:rPr lang="ru-RU" sz="1200" b="1" dirty="0">
                <a:solidFill>
                  <a:srgbClr val="F505C7"/>
                </a:solidFill>
                <a:latin typeface="Times New Roman" panose="02020603050405020304" pitchFamily="18" charset="0"/>
                <a:cs typeface="Times New Roman" panose="02020603050405020304" pitchFamily="18" charset="0"/>
              </a:rPr>
              <a:t>Расходы по финансовому обеспечению непрограммных направлений за 2024 год(руб.)</a:t>
            </a:r>
          </a:p>
        </p:txBody>
      </p:sp>
      <p:graphicFrame>
        <p:nvGraphicFramePr>
          <p:cNvPr id="4" name="Таблица 3">
            <a:extLst>
              <a:ext uri="{FF2B5EF4-FFF2-40B4-BE49-F238E27FC236}">
                <a16:creationId xmlns:a16="http://schemas.microsoft.com/office/drawing/2014/main" id="{7199ABF8-889E-4786-DCAA-4B4E4362E9BB}"/>
              </a:ext>
            </a:extLst>
          </p:cNvPr>
          <p:cNvGraphicFramePr>
            <a:graphicFrameLocks noGrp="1"/>
          </p:cNvGraphicFramePr>
          <p:nvPr>
            <p:extLst>
              <p:ext uri="{D42A27DB-BD31-4B8C-83A1-F6EECF244321}">
                <p14:modId xmlns:p14="http://schemas.microsoft.com/office/powerpoint/2010/main" val="3972230625"/>
              </p:ext>
            </p:extLst>
          </p:nvPr>
        </p:nvGraphicFramePr>
        <p:xfrm>
          <a:off x="185956" y="716930"/>
          <a:ext cx="11820088" cy="5136602"/>
        </p:xfrm>
        <a:graphic>
          <a:graphicData uri="http://schemas.openxmlformats.org/drawingml/2006/table">
            <a:tbl>
              <a:tblPr firstRow="1" bandRow="1">
                <a:tableStyleId>{8A107856-5554-42FB-B03E-39F5DBC370BA}</a:tableStyleId>
              </a:tblPr>
              <a:tblGrid>
                <a:gridCol w="4924338">
                  <a:extLst>
                    <a:ext uri="{9D8B030D-6E8A-4147-A177-3AD203B41FA5}">
                      <a16:colId xmlns:a16="http://schemas.microsoft.com/office/drawing/2014/main" val="3110849794"/>
                    </a:ext>
                  </a:extLst>
                </a:gridCol>
                <a:gridCol w="1895912">
                  <a:extLst>
                    <a:ext uri="{9D8B030D-6E8A-4147-A177-3AD203B41FA5}">
                      <a16:colId xmlns:a16="http://schemas.microsoft.com/office/drawing/2014/main" val="1352559826"/>
                    </a:ext>
                  </a:extLst>
                </a:gridCol>
                <a:gridCol w="1635854">
                  <a:extLst>
                    <a:ext uri="{9D8B030D-6E8A-4147-A177-3AD203B41FA5}">
                      <a16:colId xmlns:a16="http://schemas.microsoft.com/office/drawing/2014/main" val="949075183"/>
                    </a:ext>
                  </a:extLst>
                </a:gridCol>
                <a:gridCol w="897622">
                  <a:extLst>
                    <a:ext uri="{9D8B030D-6E8A-4147-A177-3AD203B41FA5}">
                      <a16:colId xmlns:a16="http://schemas.microsoft.com/office/drawing/2014/main" val="4093401937"/>
                    </a:ext>
                  </a:extLst>
                </a:gridCol>
                <a:gridCol w="1049211">
                  <a:extLst>
                    <a:ext uri="{9D8B030D-6E8A-4147-A177-3AD203B41FA5}">
                      <a16:colId xmlns:a16="http://schemas.microsoft.com/office/drawing/2014/main" val="1408367181"/>
                    </a:ext>
                  </a:extLst>
                </a:gridCol>
                <a:gridCol w="1417151">
                  <a:extLst>
                    <a:ext uri="{9D8B030D-6E8A-4147-A177-3AD203B41FA5}">
                      <a16:colId xmlns:a16="http://schemas.microsoft.com/office/drawing/2014/main" val="3887888333"/>
                    </a:ext>
                  </a:extLst>
                </a:gridCol>
              </a:tblGrid>
              <a:tr h="319352">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Наименование</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srgbClr val="C00000"/>
                          </a:solidFill>
                          <a:latin typeface="Times New Roman" panose="02020603050405020304" pitchFamily="18" charset="0"/>
                          <a:cs typeface="Times New Roman" panose="02020603050405020304" pitchFamily="18" charset="0"/>
                        </a:rPr>
                        <a:t>Первоначальные плановые назначения (решение Думы АМО от 21.12.2023г № 507-НПА)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Уточненные плановые назначения (решение Думы АМО от 18.12.2024г № 638-НПА)</a:t>
                      </a:r>
                    </a:p>
                  </a:txBody>
                  <a:tcPr/>
                </a:tc>
                <a:tc>
                  <a:txBody>
                    <a:bodyPr/>
                    <a:lstStyle/>
                    <a:p>
                      <a:pPr algn="ctr"/>
                      <a:r>
                        <a:rPr lang="ru-RU" sz="1000" dirty="0">
                          <a:solidFill>
                            <a:srgbClr val="C00000"/>
                          </a:solidFill>
                          <a:latin typeface="Times New Roman" panose="02020603050405020304" pitchFamily="18" charset="0"/>
                          <a:cs typeface="Times New Roman" panose="02020603050405020304" pitchFamily="18" charset="0"/>
                        </a:rPr>
                        <a:t>факт</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 выполнения к уточненному плану</a:t>
                      </a:r>
                    </a:p>
                  </a:txBody>
                  <a:tcPr/>
                </a:tc>
                <a:tc>
                  <a:txBody>
                    <a:bodyPr/>
                    <a:lstStyle/>
                    <a:p>
                      <a:pPr algn="ctr"/>
                      <a:r>
                        <a:rPr lang="ru-RU" sz="1000" b="1" dirty="0">
                          <a:solidFill>
                            <a:srgbClr val="C00000"/>
                          </a:solidFill>
                          <a:latin typeface="Times New Roman" panose="02020603050405020304" pitchFamily="18" charset="0"/>
                          <a:cs typeface="Times New Roman" panose="02020603050405020304" pitchFamily="18" charset="0"/>
                        </a:rPr>
                        <a:t>Причины отклонения факт к уточненному </a:t>
                      </a:r>
                    </a:p>
                    <a:p>
                      <a:pPr algn="ctr"/>
                      <a:r>
                        <a:rPr lang="ru-RU" sz="1000" b="1" dirty="0">
                          <a:solidFill>
                            <a:srgbClr val="C00000"/>
                          </a:solidFill>
                          <a:latin typeface="Times New Roman" panose="02020603050405020304" pitchFamily="18" charset="0"/>
                          <a:cs typeface="Times New Roman" panose="02020603050405020304" pitchFamily="18" charset="0"/>
                        </a:rPr>
                        <a:t>плану</a:t>
                      </a:r>
                    </a:p>
                  </a:txBody>
                  <a:tcPr/>
                </a:tc>
                <a:extLst>
                  <a:ext uri="{0D108BD9-81ED-4DB2-BD59-A6C34878D82A}">
                    <a16:rowId xmlns:a16="http://schemas.microsoft.com/office/drawing/2014/main" val="2774835647"/>
                  </a:ext>
                </a:extLst>
              </a:tr>
              <a:tr h="263955">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 (оплата труда с начислениями)</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3531000,00</a:t>
                      </a:r>
                    </a:p>
                  </a:txBody>
                  <a:tcPr/>
                </a:tc>
                <a:tc>
                  <a:txBody>
                    <a:bodyPr/>
                    <a:lstStyle/>
                    <a:p>
                      <a:pPr algn="ctr" fontAlgn="ctr"/>
                      <a:r>
                        <a:rPr lang="ru-RU" sz="1000" b="0" i="0" u="none" strike="noStrike" dirty="0">
                          <a:solidFill>
                            <a:srgbClr val="000000"/>
                          </a:solidFill>
                          <a:latin typeface="Times New Roman"/>
                        </a:rPr>
                        <a:t>3784400,00</a:t>
                      </a:r>
                    </a:p>
                  </a:txBody>
                  <a:tcPr marL="7620" marR="7620" marT="7620" marB="0"/>
                </a:tc>
                <a:tc>
                  <a:txBody>
                    <a:bodyPr/>
                    <a:lstStyle/>
                    <a:p>
                      <a:pPr algn="ctr" fontAlgn="ctr"/>
                      <a:r>
                        <a:rPr lang="ru-RU" sz="1000" b="0" i="0" u="none" strike="noStrike" dirty="0">
                          <a:solidFill>
                            <a:srgbClr val="000000"/>
                          </a:solidFill>
                          <a:latin typeface="Times New Roman"/>
                        </a:rPr>
                        <a:t>3784113,60</a:t>
                      </a:r>
                    </a:p>
                  </a:txBody>
                  <a:tcPr marL="7620" marR="7620" marT="7620" marB="0"/>
                </a:tc>
                <a:tc>
                  <a:txBody>
                    <a:bodyPr/>
                    <a:lstStyle/>
                    <a:p>
                      <a:pPr algn="ctr" fontAlgn="ctr"/>
                      <a:r>
                        <a:rPr lang="ru-RU" sz="1000" b="0" i="0" u="none" strike="noStrike" dirty="0">
                          <a:solidFill>
                            <a:srgbClr val="000000"/>
                          </a:solidFill>
                          <a:latin typeface="Times New Roman"/>
                        </a:rPr>
                        <a:t>99,99</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20190299"/>
                  </a:ext>
                </a:extLst>
              </a:tr>
              <a:tr h="252038">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 (оплата труда с начислениями)</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4411210,00</a:t>
                      </a:r>
                    </a:p>
                  </a:txBody>
                  <a:tcPr/>
                </a:tc>
                <a:tc>
                  <a:txBody>
                    <a:bodyPr/>
                    <a:lstStyle/>
                    <a:p>
                      <a:pPr algn="ctr" fontAlgn="ctr"/>
                      <a:r>
                        <a:rPr lang="ru-RU" sz="1000" b="0" i="0" u="none" strike="noStrike" dirty="0">
                          <a:solidFill>
                            <a:srgbClr val="000000"/>
                          </a:solidFill>
                          <a:latin typeface="Times New Roman"/>
                        </a:rPr>
                        <a:t>4587810,00</a:t>
                      </a:r>
                    </a:p>
                  </a:txBody>
                  <a:tcPr marL="7620" marR="7620" marT="7620" marB="0"/>
                </a:tc>
                <a:tc>
                  <a:txBody>
                    <a:bodyPr/>
                    <a:lstStyle/>
                    <a:p>
                      <a:pPr algn="ctr" fontAlgn="ctr"/>
                      <a:r>
                        <a:rPr lang="ru-RU" sz="1000" b="0" i="0" u="none" strike="noStrike" dirty="0">
                          <a:solidFill>
                            <a:srgbClr val="000000"/>
                          </a:solidFill>
                          <a:latin typeface="Times New Roman"/>
                        </a:rPr>
                        <a:t>4442559,24</a:t>
                      </a:r>
                    </a:p>
                  </a:txBody>
                  <a:tcPr marL="7620" marR="7620" marT="7620" marB="0"/>
                </a:tc>
                <a:tc>
                  <a:txBody>
                    <a:bodyPr/>
                    <a:lstStyle/>
                    <a:p>
                      <a:pPr algn="ctr" fontAlgn="ctr"/>
                      <a:r>
                        <a:rPr lang="ru-RU" sz="1000" b="0" i="0" u="none" strike="noStrike" dirty="0">
                          <a:solidFill>
                            <a:srgbClr val="000000"/>
                          </a:solidFill>
                          <a:latin typeface="Times New Roman"/>
                        </a:rPr>
                        <a:t>96,83</a:t>
                      </a:r>
                    </a:p>
                  </a:txBody>
                  <a:tcPr marL="7620" marR="7620" marT="7620" marB="0"/>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Наличие вакансии</a:t>
                      </a:r>
                    </a:p>
                  </a:txBody>
                  <a:tcPr/>
                </a:tc>
                <a:extLst>
                  <a:ext uri="{0D108BD9-81ED-4DB2-BD59-A6C34878D82A}">
                    <a16:rowId xmlns:a16="http://schemas.microsoft.com/office/drawing/2014/main" val="1801466528"/>
                  </a:ext>
                </a:extLst>
              </a:tr>
              <a:tr h="411930">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Составление (изменение) списков кандидатов в присяжные заседатели федеральных судов общей юрисдикции (приобретение канцтоваров)</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8503,00</a:t>
                      </a:r>
                    </a:p>
                  </a:txBody>
                  <a:tcPr/>
                </a:tc>
                <a:tc>
                  <a:txBody>
                    <a:bodyPr/>
                    <a:lstStyle/>
                    <a:p>
                      <a:pPr algn="ctr" fontAlgn="ctr"/>
                      <a:r>
                        <a:rPr lang="ru-RU" sz="1000" b="0" i="0" u="none" strike="noStrike" dirty="0">
                          <a:solidFill>
                            <a:srgbClr val="000000"/>
                          </a:solidFill>
                          <a:latin typeface="Times New Roman"/>
                        </a:rPr>
                        <a:t>8503,00</a:t>
                      </a:r>
                    </a:p>
                  </a:txBody>
                  <a:tcPr marL="7620" marR="7620" marT="7620" marB="0"/>
                </a:tc>
                <a:tc>
                  <a:txBody>
                    <a:bodyPr/>
                    <a:lstStyle/>
                    <a:p>
                      <a:pPr algn="ctr" fontAlgn="ctr"/>
                      <a:r>
                        <a:rPr lang="ru-RU" sz="1000" b="0" i="0" u="none" strike="noStrike" dirty="0">
                          <a:solidFill>
                            <a:srgbClr val="000000"/>
                          </a:solidFill>
                          <a:latin typeface="Times New Roman"/>
                        </a:rPr>
                        <a:t>8503,00</a:t>
                      </a:r>
                    </a:p>
                  </a:txBody>
                  <a:tcPr marL="7620" marR="7620" marT="7620" marB="0"/>
                </a:tc>
                <a:tc>
                  <a:txBody>
                    <a:bodyPr/>
                    <a:lstStyle/>
                    <a:p>
                      <a:pPr algn="ctr" fontAlgn="ctr"/>
                      <a:r>
                        <a:rPr lang="ru-RU" sz="1000" b="0" i="0" u="none" strike="noStrike" dirty="0">
                          <a:solidFill>
                            <a:srgbClr val="000000"/>
                          </a:solidFill>
                          <a:latin typeface="Times New Roman"/>
                        </a:rPr>
                        <a:t>100</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67189719"/>
                  </a:ext>
                </a:extLst>
              </a:tr>
              <a:tr h="250166">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Резервный фонд</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2787313,00</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9668160,00</a:t>
                      </a:r>
                    </a:p>
                  </a:txBody>
                  <a:tcPr/>
                </a:tc>
                <a:tc>
                  <a:txBody>
                    <a:bodyPr/>
                    <a:lstStyle/>
                    <a:p>
                      <a:pPr algn="ctr" fontAlgn="ctr"/>
                      <a:r>
                        <a:rPr lang="ru-RU" sz="1000" b="0" i="0" u="none" strike="noStrike" dirty="0">
                          <a:solidFill>
                            <a:srgbClr val="000000"/>
                          </a:solidFill>
                          <a:latin typeface="Times New Roman"/>
                        </a:rPr>
                        <a:t>9278753,96</a:t>
                      </a:r>
                    </a:p>
                  </a:txBody>
                  <a:tcPr marL="7620" marR="7620" marT="7620" marB="0"/>
                </a:tc>
                <a:tc>
                  <a:txBody>
                    <a:bodyPr/>
                    <a:lstStyle/>
                    <a:p>
                      <a:pPr algn="ctr" fontAlgn="ctr"/>
                      <a:r>
                        <a:rPr lang="ru-RU" sz="1000" b="0" i="0" u="none" strike="noStrike" dirty="0">
                          <a:solidFill>
                            <a:srgbClr val="000000"/>
                          </a:solidFill>
                          <a:latin typeface="Times New Roman"/>
                        </a:rPr>
                        <a:t>95,97</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23330120"/>
                  </a:ext>
                </a:extLst>
              </a:tr>
              <a:tr h="221337">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Осуществление первичного воинского учета на территориях, где отсутствуют военные комиссариаты (оплата труда с начислениями)</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1415888,00</a:t>
                      </a:r>
                    </a:p>
                  </a:txBody>
                  <a:tcPr/>
                </a:tc>
                <a:tc>
                  <a:txBody>
                    <a:bodyPr/>
                    <a:lstStyle/>
                    <a:p>
                      <a:pPr algn="ctr" fontAlgn="ctr"/>
                      <a:r>
                        <a:rPr lang="ru-RU" sz="1000" b="0" i="0" u="none" strike="noStrike" dirty="0">
                          <a:solidFill>
                            <a:srgbClr val="000000"/>
                          </a:solidFill>
                          <a:latin typeface="Times New Roman"/>
                        </a:rPr>
                        <a:t>1417516,00</a:t>
                      </a:r>
                    </a:p>
                  </a:txBody>
                  <a:tcPr marL="7620" marR="7620" marT="7620" marB="0"/>
                </a:tc>
                <a:tc>
                  <a:txBody>
                    <a:bodyPr/>
                    <a:lstStyle/>
                    <a:p>
                      <a:pPr algn="ctr" fontAlgn="ctr"/>
                      <a:r>
                        <a:rPr lang="ru-RU" sz="1000" b="0" i="0" u="none" strike="noStrike" dirty="0">
                          <a:solidFill>
                            <a:srgbClr val="000000"/>
                          </a:solidFill>
                          <a:latin typeface="Times New Roman"/>
                        </a:rPr>
                        <a:t>1416041,04</a:t>
                      </a:r>
                    </a:p>
                  </a:txBody>
                  <a:tcPr marL="7620" marR="7620" marT="7620" marB="0"/>
                </a:tc>
                <a:tc>
                  <a:txBody>
                    <a:bodyPr/>
                    <a:lstStyle/>
                    <a:p>
                      <a:pPr algn="ctr" fontAlgn="ctr"/>
                      <a:r>
                        <a:rPr lang="ru-RU" sz="1000" b="0" i="0" u="none" strike="noStrike" dirty="0">
                          <a:solidFill>
                            <a:srgbClr val="000000"/>
                          </a:solidFill>
                          <a:latin typeface="Times New Roman"/>
                        </a:rPr>
                        <a:t>99,9</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61892554"/>
                  </a:ext>
                </a:extLst>
              </a:tr>
              <a:tr h="219668">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Расходы на реализацию государственных полномочий по организации проведения мероприятий по предупреждению и ликвидации болезней животных (оплата услуг по содержанию животных без владельцев в приюте)</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1428455,44</a:t>
                      </a:r>
                    </a:p>
                  </a:txBody>
                  <a:tcPr/>
                </a:tc>
                <a:tc>
                  <a:txBody>
                    <a:bodyPr/>
                    <a:lstStyle/>
                    <a:p>
                      <a:pPr algn="ctr" fontAlgn="ctr"/>
                      <a:r>
                        <a:rPr lang="ru-RU" sz="1000" b="0" i="0" u="none" strike="noStrike" dirty="0">
                          <a:solidFill>
                            <a:srgbClr val="000000"/>
                          </a:solidFill>
                          <a:latin typeface="Times New Roman"/>
                        </a:rPr>
                        <a:t>1428455,44</a:t>
                      </a:r>
                    </a:p>
                  </a:txBody>
                  <a:tcPr marL="7620" marR="7620" marT="7620" marB="0"/>
                </a:tc>
                <a:tc>
                  <a:txBody>
                    <a:bodyPr/>
                    <a:lstStyle/>
                    <a:p>
                      <a:pPr algn="ctr" fontAlgn="ctr"/>
                      <a:r>
                        <a:rPr lang="ru-RU" sz="1000" b="0" i="0" u="none" strike="noStrike" dirty="0">
                          <a:solidFill>
                            <a:srgbClr val="000000"/>
                          </a:solidFill>
                          <a:latin typeface="Times New Roman"/>
                        </a:rPr>
                        <a:t>1253867,56</a:t>
                      </a:r>
                    </a:p>
                  </a:txBody>
                  <a:tcPr marL="7620" marR="7620" marT="7620" marB="0"/>
                </a:tc>
                <a:tc>
                  <a:txBody>
                    <a:bodyPr/>
                    <a:lstStyle/>
                    <a:p>
                      <a:pPr algn="ctr" fontAlgn="ctr"/>
                      <a:r>
                        <a:rPr lang="ru-RU" sz="1000" b="0" i="0" u="none" strike="noStrike" dirty="0">
                          <a:solidFill>
                            <a:srgbClr val="000000"/>
                          </a:solidFill>
                          <a:latin typeface="Times New Roman"/>
                        </a:rPr>
                        <a:t>87,78</a:t>
                      </a:r>
                    </a:p>
                  </a:txBody>
                  <a:tcPr marL="7620" marR="7620" marT="7620" marB="0"/>
                </a:tc>
                <a:tc>
                  <a:txBody>
                    <a:bodyPr/>
                    <a:lstStyle/>
                    <a:p>
                      <a:pPr algn="just"/>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по животным не был предоставлен перечень услуг в полном объёме</a:t>
                      </a:r>
                    </a:p>
                  </a:txBody>
                  <a:tcPr/>
                </a:tc>
                <a:extLst>
                  <a:ext uri="{0D108BD9-81ED-4DB2-BD59-A6C34878D82A}">
                    <a16:rowId xmlns:a16="http://schemas.microsoft.com/office/drawing/2014/main" val="891235947"/>
                  </a:ext>
                </a:extLst>
              </a:tr>
              <a:tr h="162137">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На реализацию государственного полномочия в сфере транспортного обслуживания по муниципальным маршрутам (</a:t>
                      </a:r>
                      <a:r>
                        <a:rPr lang="ru-RU" sz="1000" dirty="0">
                          <a:effectLst/>
                          <a:latin typeface="Times New Roman" panose="02020603050405020304" pitchFamily="18" charset="0"/>
                          <a:ea typeface="Times New Roman" panose="02020603050405020304" pitchFamily="18" charset="0"/>
                        </a:rPr>
                        <a:t>осуществлением регулярных перевозок пассажиров ООО АТП «Приморье-Такси</a:t>
                      </a:r>
                      <a:r>
                        <a:rPr lang="ru-RU" sz="1000" dirty="0">
                          <a:solidFill>
                            <a:srgbClr val="000000"/>
                          </a:solidFill>
                          <a:effectLst/>
                          <a:latin typeface="Times New Roman" panose="02020603050405020304" pitchFamily="18" charset="0"/>
                          <a:ea typeface="Times New Roman" panose="02020603050405020304" pitchFamily="18" charset="0"/>
                        </a:rPr>
                        <a:t> </a:t>
                      </a:r>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3412993,40</a:t>
                      </a:r>
                    </a:p>
                  </a:txBody>
                  <a:tcPr/>
                </a:tc>
                <a:tc>
                  <a:txBody>
                    <a:bodyPr/>
                    <a:lstStyle/>
                    <a:p>
                      <a:pPr algn="ctr" fontAlgn="ctr"/>
                      <a:r>
                        <a:rPr lang="ru-RU" sz="1000" b="0" i="0" u="none" strike="noStrike" dirty="0">
                          <a:solidFill>
                            <a:srgbClr val="000000"/>
                          </a:solidFill>
                          <a:latin typeface="Times New Roman"/>
                        </a:rPr>
                        <a:t>3412993,40</a:t>
                      </a:r>
                    </a:p>
                  </a:txBody>
                  <a:tcPr marL="7620" marR="7620" marT="7620" marB="0"/>
                </a:tc>
                <a:tc>
                  <a:txBody>
                    <a:bodyPr/>
                    <a:lstStyle/>
                    <a:p>
                      <a:pPr algn="ctr" fontAlgn="ctr"/>
                      <a:r>
                        <a:rPr lang="ru-RU" sz="1000" b="0" i="0" u="none" strike="noStrike" dirty="0">
                          <a:solidFill>
                            <a:srgbClr val="000000"/>
                          </a:solidFill>
                          <a:latin typeface="Times New Roman"/>
                        </a:rPr>
                        <a:t>3202025,18</a:t>
                      </a:r>
                    </a:p>
                  </a:txBody>
                  <a:tcPr marL="7620" marR="7620" marT="7620" marB="0"/>
                </a:tc>
                <a:tc>
                  <a:txBody>
                    <a:bodyPr/>
                    <a:lstStyle/>
                    <a:p>
                      <a:pPr algn="ctr" fontAlgn="ctr"/>
                      <a:r>
                        <a:rPr lang="ru-RU" sz="1000" b="0" i="0" u="none" strike="noStrike" dirty="0">
                          <a:solidFill>
                            <a:srgbClr val="000000"/>
                          </a:solidFill>
                          <a:latin typeface="Times New Roman"/>
                        </a:rPr>
                        <a:t>93,82</a:t>
                      </a:r>
                    </a:p>
                  </a:txBody>
                  <a:tcPr marL="7620" marR="7620" marT="7620" marB="0"/>
                </a:tc>
                <a:tc>
                  <a:txBody>
                    <a:bodyPr/>
                    <a:lstStyle/>
                    <a:p>
                      <a:pPr algn="just"/>
                      <a:r>
                        <a:rPr lang="ru-RU" sz="1000" dirty="0">
                          <a:solidFill>
                            <a:srgbClr val="000000"/>
                          </a:solidFill>
                          <a:effectLst/>
                          <a:latin typeface="Times New Roman" panose="02020603050405020304" pitchFamily="18" charset="0"/>
                          <a:ea typeface="Times New Roman" panose="02020603050405020304" pitchFamily="18" charset="0"/>
                        </a:rPr>
                        <a:t>по фактически выставленным актам предоставленных услуг по перевозке пассажир</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84553506"/>
                  </a:ext>
                </a:extLst>
              </a:tr>
              <a:tr h="224702">
                <a:tc>
                  <a:txBody>
                    <a:bodyPr/>
                    <a:lstStyle/>
                    <a:p>
                      <a:pPr algn="l" fontAlgn="t"/>
                      <a:r>
                        <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Расходы, связанные с исполнением решений принятых судебными органами (оплата штрафных санкций)</a:t>
                      </a:r>
                    </a:p>
                  </a:txBody>
                  <a:tcPr marL="9525" marR="9525" marT="9525"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420000,00</a:t>
                      </a:r>
                    </a:p>
                  </a:txBody>
                  <a:tcPr/>
                </a:tc>
                <a:tc>
                  <a:txBody>
                    <a:bodyPr/>
                    <a:lstStyle/>
                    <a:p>
                      <a:pPr algn="ctr" fontAlgn="ctr"/>
                      <a:r>
                        <a:rPr lang="ru-RU" sz="1000" b="0" i="0" u="none" strike="noStrike" dirty="0">
                          <a:solidFill>
                            <a:srgbClr val="000000"/>
                          </a:solidFill>
                          <a:latin typeface="Times New Roman"/>
                        </a:rPr>
                        <a:t>420000,00</a:t>
                      </a:r>
                    </a:p>
                  </a:txBody>
                  <a:tcPr marL="7620" marR="7620" marT="7620" marB="0"/>
                </a:tc>
                <a:tc>
                  <a:txBody>
                    <a:bodyPr/>
                    <a:lstStyle/>
                    <a:p>
                      <a:pPr algn="ctr" fontAlgn="ctr"/>
                      <a:r>
                        <a:rPr lang="ru-RU" sz="1000" b="0" i="0" u="none" strike="noStrike" dirty="0">
                          <a:solidFill>
                            <a:srgbClr val="000000"/>
                          </a:solidFill>
                          <a:latin typeface="Times New Roman"/>
                        </a:rPr>
                        <a:t>100</a:t>
                      </a:r>
                    </a:p>
                  </a:txBody>
                  <a:tcPr marL="7620" marR="7620" marT="7620" marB="0"/>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39973009"/>
                  </a:ext>
                </a:extLst>
              </a:tr>
              <a:tr h="260646">
                <a:tc>
                  <a:txBody>
                    <a:bodyPr/>
                    <a:lstStyle/>
                    <a:p>
                      <a:pPr algn="l" fontAlgn="t"/>
                      <a:r>
                        <a:rPr lang="ru-RU" sz="1000" b="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Расходы на реализацию государственного полномочия по социальной поддержке детей, оставшихся без попечения родителей, и лиц, принявших на воспитание в семье детей, оставшихся без попечения родителей </a:t>
                      </a:r>
                      <a:endParaRPr lang="ru-RU" sz="1000" b="0"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22700260,29</a:t>
                      </a:r>
                    </a:p>
                  </a:txBody>
                  <a:tcPr/>
                </a:tc>
                <a:tc>
                  <a:txBody>
                    <a:bodyPr/>
                    <a:lstStyle/>
                    <a:p>
                      <a:pPr algn="ctr" fontAlgn="ctr"/>
                      <a:r>
                        <a:rPr lang="ru-RU" sz="1000" b="0" i="0" u="none" strike="noStrike" dirty="0">
                          <a:solidFill>
                            <a:srgbClr val="000000"/>
                          </a:solidFill>
                          <a:latin typeface="Times New Roman"/>
                        </a:rPr>
                        <a:t>18178607,94</a:t>
                      </a:r>
                    </a:p>
                  </a:txBody>
                  <a:tcPr marL="7620" marR="7620" marT="7620" marB="0"/>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17517923,19</a:t>
                      </a:r>
                    </a:p>
                  </a:txBody>
                  <a:tcPr/>
                </a:tc>
                <a:tc>
                  <a:txBody>
                    <a:bodyPr/>
                    <a:lstStyle/>
                    <a:p>
                      <a:pPr algn="ct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96,37</a:t>
                      </a:r>
                    </a:p>
                  </a:txBody>
                  <a:tcPr/>
                </a:tc>
                <a:tc>
                  <a:txBody>
                    <a:bodyPr/>
                    <a:lstStyle/>
                    <a:p>
                      <a:pPr algn="ct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00328609"/>
                  </a:ext>
                </a:extLst>
              </a:tr>
              <a:tr h="260646">
                <a:tc>
                  <a:txBody>
                    <a:bodyPr/>
                    <a:lstStyle/>
                    <a:p>
                      <a:pPr algn="l" fontAlgn="t"/>
                      <a:r>
                        <a:rPr lang="ru-RU" sz="1000" b="1" i="0" u="none" strike="noStrike" dirty="0">
                          <a:solidFill>
                            <a:schemeClr val="tx1">
                              <a:lumMod val="95000"/>
                              <a:lumOff val="5000"/>
                            </a:schemeClr>
                          </a:solidFill>
                          <a:effectLst/>
                          <a:latin typeface="Times New Roman" panose="02020603050405020304" pitchFamily="18" charset="0"/>
                          <a:cs typeface="Times New Roman" panose="02020603050405020304" pitchFamily="18" charset="0"/>
                        </a:rPr>
                        <a:t>ИТОГО</a:t>
                      </a:r>
                    </a:p>
                  </a:txBody>
                  <a:tcPr marL="9525" marR="9525" marT="9525" marB="0"/>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39695623,13</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42906445,78</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41323786,77</a:t>
                      </a:r>
                    </a:p>
                  </a:txBody>
                  <a:tcPr/>
                </a:tc>
                <a:tc>
                  <a:txBody>
                    <a:bodyPr/>
                    <a:lstStyle/>
                    <a:p>
                      <a:pPr algn="ctr"/>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96,31</a:t>
                      </a:r>
                    </a:p>
                  </a:txBody>
                  <a:tcPr/>
                </a:tc>
                <a:tc>
                  <a:txBody>
                    <a:bodyPr/>
                    <a:lstStyle/>
                    <a:p>
                      <a:pPr algn="ctr"/>
                      <a:endParaRPr lang="ru-RU" sz="1000" b="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0922881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202FBA4-9374-7973-8A55-17DBB1AED638}"/>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A0EFC3C4-F20A-F189-C578-24DB3A4707FF}"/>
              </a:ext>
            </a:extLst>
          </p:cNvPr>
          <p:cNvSpPr/>
          <p:nvPr/>
        </p:nvSpPr>
        <p:spPr>
          <a:xfrm>
            <a:off x="2114025" y="125788"/>
            <a:ext cx="8649049" cy="235640"/>
          </a:xfrm>
          <a:prstGeom prst="rect">
            <a:avLst/>
          </a:prstGeom>
          <a:solidFill>
            <a:schemeClr val="bg1">
              <a:lumMod val="85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200" b="1" dirty="0">
                <a:solidFill>
                  <a:srgbClr val="7030A0"/>
                </a:solidFill>
                <a:latin typeface="Times New Roman" panose="02020603050405020304" pitchFamily="18" charset="0"/>
                <a:cs typeface="Times New Roman" panose="02020603050405020304" pitchFamily="18" charset="0"/>
              </a:rPr>
              <a:t>Использование бюджетных ассигнований резервного фонда округа за 2024 год</a:t>
            </a:r>
          </a:p>
        </p:txBody>
      </p:sp>
      <p:sp>
        <p:nvSpPr>
          <p:cNvPr id="4" name="TextBox 3">
            <a:extLst>
              <a:ext uri="{FF2B5EF4-FFF2-40B4-BE49-F238E27FC236}">
                <a16:creationId xmlns:a16="http://schemas.microsoft.com/office/drawing/2014/main" id="{5D93E017-3E45-394F-0C1D-5EFC98087528}"/>
              </a:ext>
            </a:extLst>
          </p:cNvPr>
          <p:cNvSpPr txBox="1"/>
          <p:nvPr/>
        </p:nvSpPr>
        <p:spPr>
          <a:xfrm>
            <a:off x="306119" y="479482"/>
            <a:ext cx="11404912" cy="2246769"/>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     В 2024 году согласно распоряжения администрации Анучинского муниципального округа от 17.05.2021г № 413 «Об утверждении Положения о порядке выделения и расходования средств резервного фонда Анучинского муниципального округа» из средств резервного фонда администрации были произведены следующие выплаты:</a:t>
            </a:r>
          </a:p>
          <a:p>
            <a:pPr marL="171450" indent="-171450" algn="just">
              <a:buFontTx/>
              <a:buChar char="-"/>
            </a:pPr>
            <a:r>
              <a:rPr lang="ru-RU" sz="1000" dirty="0">
                <a:latin typeface="Times New Roman" panose="02020603050405020304" pitchFamily="18" charset="0"/>
                <a:cs typeface="Times New Roman" panose="02020603050405020304" pitchFamily="18" charset="0"/>
              </a:rPr>
              <a:t>оказание услуг спецтехники по берегоукреплению на </a:t>
            </a:r>
            <a:r>
              <a:rPr lang="ru-RU" sz="1000" dirty="0" err="1">
                <a:latin typeface="Times New Roman" panose="02020603050405020304" pitchFamily="18" charset="0"/>
                <a:cs typeface="Times New Roman" panose="02020603050405020304" pitchFamily="18" charset="0"/>
              </a:rPr>
              <a:t>р.Арсеньевка</a:t>
            </a:r>
            <a:r>
              <a:rPr lang="ru-RU" sz="1000" dirty="0">
                <a:latin typeface="Times New Roman" panose="02020603050405020304" pitchFamily="18" charset="0"/>
                <a:cs typeface="Times New Roman" panose="02020603050405020304" pitchFamily="18" charset="0"/>
              </a:rPr>
              <a:t> – 135000,00 руб.;</a:t>
            </a:r>
          </a:p>
          <a:p>
            <a:pPr algn="just"/>
            <a:r>
              <a:rPr lang="ru-RU" sz="1000" dirty="0">
                <a:latin typeface="Times New Roman" panose="02020603050405020304" pitchFamily="18" charset="0"/>
                <a:cs typeface="Times New Roman" panose="02020603050405020304" pitchFamily="18" charset="0"/>
              </a:rPr>
              <a:t>- выполнение работ по аварийно-восстановительных работ на автодороге </a:t>
            </a:r>
            <a:r>
              <a:rPr lang="ru-RU" sz="1000" dirty="0" err="1">
                <a:latin typeface="Times New Roman" panose="02020603050405020304" pitchFamily="18" charset="0"/>
                <a:cs typeface="Times New Roman" panose="02020603050405020304" pitchFamily="18" charset="0"/>
              </a:rPr>
              <a:t>с.Чернышевка</a:t>
            </a:r>
            <a:r>
              <a:rPr lang="ru-RU" sz="1000" dirty="0">
                <a:latin typeface="Times New Roman" panose="02020603050405020304" pitchFamily="18" charset="0"/>
                <a:cs typeface="Times New Roman" panose="02020603050405020304" pitchFamily="18" charset="0"/>
              </a:rPr>
              <a:t> ул.9 Мая, </a:t>
            </a:r>
            <a:r>
              <a:rPr lang="ru-RU" sz="1000" dirty="0" err="1">
                <a:latin typeface="Times New Roman" panose="02020603050405020304" pitchFamily="18" charset="0"/>
                <a:cs typeface="Times New Roman" panose="02020603050405020304" pitchFamily="18" charset="0"/>
              </a:rPr>
              <a:t>ул.Пушкинская</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ул.Набережная</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ул.Комсомольская</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ул.Пролетарская</a:t>
            </a:r>
            <a:r>
              <a:rPr lang="ru-RU" sz="1000" dirty="0">
                <a:latin typeface="Times New Roman" panose="02020603050405020304" pitchFamily="18" charset="0"/>
                <a:cs typeface="Times New Roman" panose="02020603050405020304" pitchFamily="18" charset="0"/>
              </a:rPr>
              <a:t> – Советская, </a:t>
            </a:r>
            <a:r>
              <a:rPr lang="ru-RU" sz="1000" dirty="0" err="1">
                <a:latin typeface="Times New Roman" panose="02020603050405020304" pitchFamily="18" charset="0"/>
                <a:cs typeface="Times New Roman" panose="02020603050405020304" pitchFamily="18" charset="0"/>
              </a:rPr>
              <a:t>с.Шекляево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с.Корниловка</a:t>
            </a:r>
            <a:r>
              <a:rPr lang="ru-RU" sz="1000" dirty="0">
                <a:latin typeface="Times New Roman" panose="02020603050405020304" pitchFamily="18" charset="0"/>
                <a:cs typeface="Times New Roman" panose="02020603050405020304" pitchFamily="18" charset="0"/>
              </a:rPr>
              <a:t> – 1981262,58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работ по ремонту дороги </a:t>
            </a:r>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 622992,17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работ по чистке кювета </a:t>
            </a:r>
            <a:r>
              <a:rPr lang="ru-RU" sz="1000" dirty="0" err="1">
                <a:latin typeface="Times New Roman" panose="02020603050405020304" pitchFamily="18" charset="0"/>
                <a:cs typeface="Times New Roman" panose="02020603050405020304" pitchFamily="18" charset="0"/>
              </a:rPr>
              <a:t>с.Анучино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ул.Степная</a:t>
            </a:r>
            <a:r>
              <a:rPr lang="ru-RU" sz="1000" dirty="0">
                <a:latin typeface="Times New Roman" panose="02020603050405020304" pitchFamily="18" charset="0"/>
                <a:cs typeface="Times New Roman" panose="02020603050405020304" pitchFamily="18" charset="0"/>
              </a:rPr>
              <a:t> от </a:t>
            </a:r>
            <a:r>
              <a:rPr lang="ru-RU" sz="1000" dirty="0" err="1">
                <a:latin typeface="Times New Roman" panose="02020603050405020304" pitchFamily="18" charset="0"/>
                <a:cs typeface="Times New Roman" panose="02020603050405020304" pitchFamily="18" charset="0"/>
              </a:rPr>
              <a:t>ул.Чкалова</a:t>
            </a:r>
            <a:r>
              <a:rPr lang="ru-RU" sz="1000" dirty="0">
                <a:latin typeface="Times New Roman" panose="02020603050405020304" pitchFamily="18" charset="0"/>
                <a:cs typeface="Times New Roman" panose="02020603050405020304" pitchFamily="18" charset="0"/>
              </a:rPr>
              <a:t> – 486482,22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работ по восстановлению участка автодороги </a:t>
            </a:r>
            <a:r>
              <a:rPr lang="ru-RU" sz="1000" dirty="0" err="1">
                <a:latin typeface="Times New Roman" panose="02020603050405020304" pitchFamily="18" charset="0"/>
                <a:cs typeface="Times New Roman" panose="02020603050405020304" pitchFamily="18" charset="0"/>
              </a:rPr>
              <a:t>с.Ильмаковка</a:t>
            </a:r>
            <a:r>
              <a:rPr lang="ru-RU" sz="1000" dirty="0">
                <a:latin typeface="Times New Roman" panose="02020603050405020304" pitchFamily="18" charset="0"/>
                <a:cs typeface="Times New Roman" panose="02020603050405020304" pitchFamily="18" charset="0"/>
              </a:rPr>
              <a:t> – </a:t>
            </a:r>
            <a:r>
              <a:rPr lang="ru-RU" sz="1000" dirty="0" err="1">
                <a:latin typeface="Times New Roman" panose="02020603050405020304" pitchFamily="18" charset="0"/>
                <a:cs typeface="Times New Roman" panose="02020603050405020304" pitchFamily="18" charset="0"/>
              </a:rPr>
              <a:t>п.Скворцово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п.Скворцово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ул.Лесная</a:t>
            </a:r>
            <a:r>
              <a:rPr lang="ru-RU" sz="1000" dirty="0">
                <a:latin typeface="Times New Roman" panose="02020603050405020304" pitchFamily="18" charset="0"/>
                <a:cs typeface="Times New Roman" panose="02020603050405020304" pitchFamily="18" charset="0"/>
              </a:rPr>
              <a:t> – 907089,10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работ по восстановлению автомобильной дороги при ликвидации последствий чрезвычайных ситуаций </a:t>
            </a:r>
            <a:r>
              <a:rPr lang="ru-RU" sz="1000" dirty="0" err="1">
                <a:latin typeface="Times New Roman" panose="02020603050405020304" pitchFamily="18" charset="0"/>
                <a:cs typeface="Times New Roman" panose="02020603050405020304" pitchFamily="18" charset="0"/>
              </a:rPr>
              <a:t>с.Ильмаковка</a:t>
            </a:r>
            <a:r>
              <a:rPr lang="ru-RU" sz="1000" dirty="0">
                <a:latin typeface="Times New Roman" panose="02020603050405020304" pitchFamily="18" charset="0"/>
                <a:cs typeface="Times New Roman" panose="02020603050405020304" pitchFamily="18" charset="0"/>
              </a:rPr>
              <a:t> – </a:t>
            </a:r>
            <a:r>
              <a:rPr lang="ru-RU" sz="1000" dirty="0" err="1">
                <a:latin typeface="Times New Roman" panose="02020603050405020304" pitchFamily="18" charset="0"/>
                <a:cs typeface="Times New Roman" panose="02020603050405020304" pitchFamily="18" charset="0"/>
              </a:rPr>
              <a:t>с.Скворцово</a:t>
            </a:r>
            <a:r>
              <a:rPr lang="ru-RU" sz="1000" dirty="0">
                <a:latin typeface="Times New Roman" panose="02020603050405020304" pitchFamily="18" charset="0"/>
                <a:cs typeface="Times New Roman" panose="02020603050405020304" pitchFamily="18" charset="0"/>
              </a:rPr>
              <a:t> – 1631627,89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оказание услуг бульдозера по восстановлению дорожного полотна на автодороге – </a:t>
            </a:r>
            <a:r>
              <a:rPr lang="ru-RU" sz="1000" dirty="0" err="1">
                <a:latin typeface="Times New Roman" panose="02020603050405020304" pitchFamily="18" charset="0"/>
                <a:cs typeface="Times New Roman" panose="02020603050405020304" pitchFamily="18" charset="0"/>
              </a:rPr>
              <a:t>Ильмаковка</a:t>
            </a:r>
            <a:r>
              <a:rPr lang="ru-RU" sz="1000" dirty="0">
                <a:latin typeface="Times New Roman" panose="02020603050405020304" pitchFamily="18" charset="0"/>
                <a:cs typeface="Times New Roman" panose="02020603050405020304" pitchFamily="18" charset="0"/>
              </a:rPr>
              <a:t> – </a:t>
            </a:r>
            <a:r>
              <a:rPr lang="ru-RU" sz="1000" dirty="0" err="1">
                <a:latin typeface="Times New Roman" panose="02020603050405020304" pitchFamily="18" charset="0"/>
                <a:cs typeface="Times New Roman" panose="02020603050405020304" pitchFamily="18" charset="0"/>
              </a:rPr>
              <a:t>Скворцово</a:t>
            </a:r>
            <a:r>
              <a:rPr lang="ru-RU" sz="1000" dirty="0">
                <a:latin typeface="Times New Roman" panose="02020603050405020304" pitchFamily="18" charset="0"/>
                <a:cs typeface="Times New Roman" panose="02020603050405020304" pitchFamily="18" charset="0"/>
              </a:rPr>
              <a:t> – 286000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выполнение работ по берегоукреплению </a:t>
            </a:r>
            <a:r>
              <a:rPr lang="ru-RU" sz="1000" dirty="0" err="1">
                <a:latin typeface="Times New Roman" panose="02020603050405020304" pitchFamily="18" charset="0"/>
                <a:cs typeface="Times New Roman" panose="02020603050405020304" pitchFamily="18" charset="0"/>
              </a:rPr>
              <a:t>с.Шекляево</a:t>
            </a:r>
            <a:r>
              <a:rPr lang="ru-RU" sz="1000" dirty="0">
                <a:latin typeface="Times New Roman" panose="02020603050405020304" pitchFamily="18" charset="0"/>
                <a:cs typeface="Times New Roman" panose="02020603050405020304" pitchFamily="18" charset="0"/>
              </a:rPr>
              <a:t> – 203300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материальная помощь пострадавшим в результате чрезвычайных ситуаций (91 чел.) – 525000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материальная помощь членам семей военнослужащих, погибших в СВО (20 чел.) – 2000000 руб.;</a:t>
            </a:r>
          </a:p>
          <a:p>
            <a:pPr marL="171450" indent="-171450" algn="just">
              <a:buFontTx/>
              <a:buChar char="-"/>
            </a:pPr>
            <a:r>
              <a:rPr lang="ru-RU" sz="1000" dirty="0">
                <a:latin typeface="Times New Roman" panose="02020603050405020304" pitchFamily="18" charset="0"/>
                <a:cs typeface="Times New Roman" panose="02020603050405020304" pitchFamily="18" charset="0"/>
              </a:rPr>
              <a:t>материальная помощь отбывающему в зону СВО (1 чел.) – 100000 руб.</a:t>
            </a:r>
          </a:p>
        </p:txBody>
      </p:sp>
      <p:sp>
        <p:nvSpPr>
          <p:cNvPr id="5" name="TextBox 4">
            <a:extLst>
              <a:ext uri="{FF2B5EF4-FFF2-40B4-BE49-F238E27FC236}">
                <a16:creationId xmlns:a16="http://schemas.microsoft.com/office/drawing/2014/main" id="{93DD1092-F98A-F2FC-F8E6-86539E42B341}"/>
              </a:ext>
            </a:extLst>
          </p:cNvPr>
          <p:cNvSpPr txBox="1"/>
          <p:nvPr/>
        </p:nvSpPr>
        <p:spPr>
          <a:xfrm>
            <a:off x="2316760" y="2769370"/>
            <a:ext cx="896643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Д</a:t>
            </a:r>
            <a:r>
              <a:rPr kumimoji="0" lang="ru-RU" sz="1200" b="1" i="0" u="none" strike="noStrike" kern="1200" cap="none" spc="0" normalizeH="0" baseline="0" noProof="0" dirty="0" err="1">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остижение</a:t>
            </a:r>
            <a:r>
              <a:rPr kumimoji="0" lang="ru-RU" sz="1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 целевых показателей - среднемесячная заработная  плата отдельных категорий работников за 2024г (руб.)</a:t>
            </a:r>
            <a:r>
              <a:rPr kumimoji="0" lang="ru-RU" sz="1400" b="1" i="0"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rPr>
              <a:t>		</a:t>
            </a:r>
            <a:endParaRPr kumimoji="0" lang="ru-RU" sz="1400" b="0" i="0"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endParaRPr>
          </a:p>
        </p:txBody>
      </p:sp>
      <p:pic>
        <p:nvPicPr>
          <p:cNvPr id="6" name="Рисунок 5">
            <a:extLst>
              <a:ext uri="{FF2B5EF4-FFF2-40B4-BE49-F238E27FC236}">
                <a16:creationId xmlns:a16="http://schemas.microsoft.com/office/drawing/2014/main" id="{04118F4D-A4CA-2B97-CBBA-9BCAAE28BE48}"/>
              </a:ext>
            </a:extLst>
          </p:cNvPr>
          <p:cNvPicPr>
            <a:picLocks noChangeAspect="1"/>
          </p:cNvPicPr>
          <p:nvPr/>
        </p:nvPicPr>
        <p:blipFill>
          <a:blip r:embed="rId3"/>
          <a:stretch>
            <a:fillRect/>
          </a:stretch>
        </p:blipFill>
        <p:spPr>
          <a:xfrm>
            <a:off x="232817" y="3201898"/>
            <a:ext cx="3974937" cy="2792210"/>
          </a:xfrm>
          <a:prstGeom prst="rect">
            <a:avLst/>
          </a:prstGeom>
        </p:spPr>
      </p:pic>
      <p:sp>
        <p:nvSpPr>
          <p:cNvPr id="7" name="Прямоугольник 6">
            <a:extLst>
              <a:ext uri="{FF2B5EF4-FFF2-40B4-BE49-F238E27FC236}">
                <a16:creationId xmlns:a16="http://schemas.microsoft.com/office/drawing/2014/main" id="{DD621050-B700-FC80-DDA2-B3875FA1B8E9}"/>
              </a:ext>
            </a:extLst>
          </p:cNvPr>
          <p:cNvSpPr/>
          <p:nvPr/>
        </p:nvSpPr>
        <p:spPr>
          <a:xfrm>
            <a:off x="101209" y="6102888"/>
            <a:ext cx="4431101"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 597 от 7 мая 2012 года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Times New Roman" panose="02020603050405020304" pitchFamily="18" charset="0"/>
              </a:rPr>
              <a:t> «О мерах по реализации государственной социальной политики»</a:t>
            </a:r>
            <a:endParaRPr kumimoji="0" lang="ru-RU" sz="1200" b="1"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8" name="Таблица 6">
            <a:extLst>
              <a:ext uri="{FF2B5EF4-FFF2-40B4-BE49-F238E27FC236}">
                <a16:creationId xmlns:a16="http://schemas.microsoft.com/office/drawing/2014/main" id="{36C7B1E5-658D-2D5D-D12D-F02D01E082F5}"/>
              </a:ext>
            </a:extLst>
          </p:cNvPr>
          <p:cNvGraphicFramePr>
            <a:graphicFrameLocks noGrp="1"/>
          </p:cNvGraphicFramePr>
          <p:nvPr>
            <p:extLst>
              <p:ext uri="{D42A27DB-BD31-4B8C-83A1-F6EECF244321}">
                <p14:modId xmlns:p14="http://schemas.microsoft.com/office/powerpoint/2010/main" val="3930837959"/>
              </p:ext>
            </p:extLst>
          </p:nvPr>
        </p:nvGraphicFramePr>
        <p:xfrm>
          <a:off x="4440571" y="3292590"/>
          <a:ext cx="6899180" cy="2524760"/>
        </p:xfrm>
        <a:graphic>
          <a:graphicData uri="http://schemas.openxmlformats.org/drawingml/2006/table">
            <a:tbl>
              <a:tblPr firstRow="1" bandRow="1">
                <a:tableStyleId>{5C22544A-7EE6-4342-B048-85BDC9FD1C3A}</a:tableStyleId>
              </a:tblPr>
              <a:tblGrid>
                <a:gridCol w="2503260">
                  <a:extLst>
                    <a:ext uri="{9D8B030D-6E8A-4147-A177-3AD203B41FA5}">
                      <a16:colId xmlns:a16="http://schemas.microsoft.com/office/drawing/2014/main" val="2490056755"/>
                    </a:ext>
                  </a:extLst>
                </a:gridCol>
                <a:gridCol w="2096193">
                  <a:extLst>
                    <a:ext uri="{9D8B030D-6E8A-4147-A177-3AD203B41FA5}">
                      <a16:colId xmlns:a16="http://schemas.microsoft.com/office/drawing/2014/main" val="1765541123"/>
                    </a:ext>
                  </a:extLst>
                </a:gridCol>
                <a:gridCol w="2299727">
                  <a:extLst>
                    <a:ext uri="{9D8B030D-6E8A-4147-A177-3AD203B41FA5}">
                      <a16:colId xmlns:a16="http://schemas.microsoft.com/office/drawing/2014/main" val="488157082"/>
                    </a:ext>
                  </a:extLst>
                </a:gridCol>
              </a:tblGrid>
              <a:tr h="370840">
                <a:tc>
                  <a:txBody>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Категории работников</a:t>
                      </a:r>
                    </a:p>
                  </a:txBody>
                  <a:tcPr>
                    <a:solidFill>
                      <a:schemeClr val="accent2">
                        <a:lumMod val="60000"/>
                        <a:lumOff val="4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прогноз</a:t>
                      </a:r>
                    </a:p>
                  </a:txBody>
                  <a:tcPr>
                    <a:solidFill>
                      <a:schemeClr val="accent2">
                        <a:lumMod val="60000"/>
                        <a:lumOff val="4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факт</a:t>
                      </a:r>
                    </a:p>
                  </a:txBody>
                  <a:tcPr>
                    <a:solidFill>
                      <a:schemeClr val="accent2">
                        <a:lumMod val="60000"/>
                        <a:lumOff val="40000"/>
                      </a:schemeClr>
                    </a:solidFill>
                  </a:tcPr>
                </a:tc>
                <a:extLst>
                  <a:ext uri="{0D108BD9-81ED-4DB2-BD59-A6C34878D82A}">
                    <a16:rowId xmlns:a16="http://schemas.microsoft.com/office/drawing/2014/main" val="2645961128"/>
                  </a:ext>
                </a:extLst>
              </a:tr>
              <a:tr h="370840">
                <a:tc>
                  <a:txBody>
                    <a:bodyPr/>
                    <a:lstStyle/>
                    <a:p>
                      <a:pPr algn="just"/>
                      <a:r>
                        <a:rPr lang="ru-RU" sz="1100" dirty="0">
                          <a:latin typeface="Times New Roman" panose="02020603050405020304" pitchFamily="18" charset="0"/>
                          <a:cs typeface="Times New Roman" panose="02020603050405020304" pitchFamily="18" charset="0"/>
                        </a:rPr>
                        <a:t>Педагогические работники образовательных учреждений общего образования</a:t>
                      </a:r>
                    </a:p>
                  </a:txBody>
                  <a:tcP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67492,80</a:t>
                      </a:r>
                    </a:p>
                  </a:txBody>
                  <a:tcPr marL="7620" marR="7620" marT="7620" marB="0" anchor="ct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71684,00</a:t>
                      </a:r>
                    </a:p>
                  </a:txBody>
                  <a:tcPr marL="7620" marR="7620" marT="7620" marB="0" anchor="ctr">
                    <a:solidFill>
                      <a:schemeClr val="accent2">
                        <a:lumMod val="60000"/>
                        <a:lumOff val="40000"/>
                      </a:schemeClr>
                    </a:solidFill>
                  </a:tcPr>
                </a:tc>
                <a:extLst>
                  <a:ext uri="{0D108BD9-81ED-4DB2-BD59-A6C34878D82A}">
                    <a16:rowId xmlns:a16="http://schemas.microsoft.com/office/drawing/2014/main" val="364100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Педагогические работники дошкольных образовательных учреждений</a:t>
                      </a:r>
                    </a:p>
                  </a:txBody>
                  <a:tcP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65945,20</a:t>
                      </a:r>
                    </a:p>
                  </a:txBody>
                  <a:tcPr marL="7620" marR="7620" marT="7620" marB="0" anchor="ct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75595,00</a:t>
                      </a:r>
                    </a:p>
                  </a:txBody>
                  <a:tcPr marL="7620" marR="7620" marT="7620" marB="0" anchor="ctr">
                    <a:solidFill>
                      <a:schemeClr val="accent2">
                        <a:lumMod val="60000"/>
                        <a:lumOff val="40000"/>
                      </a:schemeClr>
                    </a:solidFill>
                  </a:tcPr>
                </a:tc>
                <a:extLst>
                  <a:ext uri="{0D108BD9-81ED-4DB2-BD59-A6C34878D82A}">
                    <a16:rowId xmlns:a16="http://schemas.microsoft.com/office/drawing/2014/main" val="17466273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Педагогические работники  учреждений дополнительного образования детей</a:t>
                      </a:r>
                    </a:p>
                  </a:txBody>
                  <a:tcP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67492,80</a:t>
                      </a:r>
                    </a:p>
                  </a:txBody>
                  <a:tcPr marL="7620" marR="7620" marT="7620" marB="0" anchor="ct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84058,00</a:t>
                      </a:r>
                    </a:p>
                  </a:txBody>
                  <a:tcPr marL="7620" marR="7620" marT="7620" marB="0" anchor="ctr">
                    <a:solidFill>
                      <a:schemeClr val="accent2">
                        <a:lumMod val="60000"/>
                        <a:lumOff val="40000"/>
                      </a:schemeClr>
                    </a:solidFill>
                  </a:tcPr>
                </a:tc>
                <a:extLst>
                  <a:ext uri="{0D108BD9-81ED-4DB2-BD59-A6C34878D82A}">
                    <a16:rowId xmlns:a16="http://schemas.microsoft.com/office/drawing/2014/main" val="1631327584"/>
                  </a:ext>
                </a:extLst>
              </a:tr>
              <a:tr h="370840">
                <a:tc>
                  <a:txBody>
                    <a:bodyPr/>
                    <a:lstStyle/>
                    <a:p>
                      <a:r>
                        <a:rPr lang="ru-RU" sz="1100" dirty="0">
                          <a:latin typeface="Times New Roman" panose="02020603050405020304" pitchFamily="18" charset="0"/>
                          <a:cs typeface="Times New Roman" panose="02020603050405020304" pitchFamily="18" charset="0"/>
                        </a:rPr>
                        <a:t>Работники учреждений культуры</a:t>
                      </a:r>
                    </a:p>
                  </a:txBody>
                  <a:tcP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67492,80</a:t>
                      </a:r>
                    </a:p>
                  </a:txBody>
                  <a:tcPr marL="7620" marR="7620" marT="7620" marB="0" anchor="ctr">
                    <a:solidFill>
                      <a:schemeClr val="accent2">
                        <a:lumMod val="60000"/>
                        <a:lumOff val="40000"/>
                      </a:schemeClr>
                    </a:solidFill>
                  </a:tcPr>
                </a:tc>
                <a:tc>
                  <a:txBody>
                    <a:bodyPr/>
                    <a:lstStyle/>
                    <a:p>
                      <a:pPr algn="ctr" fontAlgn="b"/>
                      <a:r>
                        <a:rPr lang="ru-RU" sz="1100" b="0" i="0" u="none" strike="noStrike" dirty="0">
                          <a:solidFill>
                            <a:srgbClr val="000000"/>
                          </a:solidFill>
                          <a:latin typeface="Times New Roman"/>
                        </a:rPr>
                        <a:t>74530,00</a:t>
                      </a:r>
                    </a:p>
                  </a:txBody>
                  <a:tcPr marL="7620" marR="7620" marT="7620" marB="0" anchor="ctr">
                    <a:solidFill>
                      <a:schemeClr val="accent2">
                        <a:lumMod val="60000"/>
                        <a:lumOff val="40000"/>
                      </a:schemeClr>
                    </a:solidFill>
                  </a:tcPr>
                </a:tc>
                <a:extLst>
                  <a:ext uri="{0D108BD9-81ED-4DB2-BD59-A6C34878D82A}">
                    <a16:rowId xmlns:a16="http://schemas.microsoft.com/office/drawing/2014/main" val="3987556045"/>
                  </a:ext>
                </a:extLst>
              </a:tr>
            </a:tbl>
          </a:graphicData>
        </a:graphic>
      </p:graphicFrame>
    </p:spTree>
    <p:extLst>
      <p:ext uri="{BB962C8B-B14F-4D97-AF65-F5344CB8AC3E}">
        <p14:creationId xmlns:p14="http://schemas.microsoft.com/office/powerpoint/2010/main" val="1055005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985FC09-7F75-11F1-B72E-8687BC90405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A5FAE7A-3058-AE69-9754-989A2E8CD9D6}"/>
              </a:ext>
            </a:extLst>
          </p:cNvPr>
          <p:cNvSpPr txBox="1"/>
          <p:nvPr/>
        </p:nvSpPr>
        <p:spPr>
          <a:xfrm>
            <a:off x="3020037" y="134050"/>
            <a:ext cx="4937598" cy="276999"/>
          </a:xfrm>
          <a:prstGeom prst="rect">
            <a:avLst/>
          </a:prstGeom>
          <a:solidFill>
            <a:schemeClr val="accent1">
              <a:lumMod val="20000"/>
              <a:lumOff val="80000"/>
            </a:schemeClr>
          </a:solidFill>
          <a:ln>
            <a:solidFill>
              <a:srgbClr val="00FF99"/>
            </a:solidFill>
          </a:ln>
        </p:spPr>
        <p:txBody>
          <a:bodyPr wrap="square">
            <a:spAutoFit/>
          </a:bodyPr>
          <a:lstStyle/>
          <a:p>
            <a:pPr algn="ct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за 2024 год</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E3017BB2-585E-E584-C52B-FB8E2EF979CA}"/>
              </a:ext>
            </a:extLst>
          </p:cNvPr>
          <p:cNvGraphicFramePr>
            <a:graphicFrameLocks noGrp="1"/>
          </p:cNvGraphicFramePr>
          <p:nvPr>
            <p:extLst>
              <p:ext uri="{D42A27DB-BD31-4B8C-83A1-F6EECF244321}">
                <p14:modId xmlns:p14="http://schemas.microsoft.com/office/powerpoint/2010/main" val="3623148879"/>
              </p:ext>
            </p:extLst>
          </p:nvPr>
        </p:nvGraphicFramePr>
        <p:xfrm>
          <a:off x="153435" y="1048978"/>
          <a:ext cx="11725138" cy="5266163"/>
        </p:xfrm>
        <a:graphic>
          <a:graphicData uri="http://schemas.openxmlformats.org/drawingml/2006/table">
            <a:tbl>
              <a:tblPr firstRow="1" bandRow="1">
                <a:tableStyleId>{E8B1032C-EA38-4F05-BA0D-38AFFFC7BED3}</a:tableStyleId>
              </a:tblPr>
              <a:tblGrid>
                <a:gridCol w="2144095">
                  <a:extLst>
                    <a:ext uri="{9D8B030D-6E8A-4147-A177-3AD203B41FA5}">
                      <a16:colId xmlns:a16="http://schemas.microsoft.com/office/drawing/2014/main" val="85949468"/>
                    </a:ext>
                  </a:extLst>
                </a:gridCol>
                <a:gridCol w="1447276">
                  <a:extLst>
                    <a:ext uri="{9D8B030D-6E8A-4147-A177-3AD203B41FA5}">
                      <a16:colId xmlns:a16="http://schemas.microsoft.com/office/drawing/2014/main" val="1385891004"/>
                    </a:ext>
                  </a:extLst>
                </a:gridCol>
                <a:gridCol w="1626746">
                  <a:extLst>
                    <a:ext uri="{9D8B030D-6E8A-4147-A177-3AD203B41FA5}">
                      <a16:colId xmlns:a16="http://schemas.microsoft.com/office/drawing/2014/main" val="4099847007"/>
                    </a:ext>
                  </a:extLst>
                </a:gridCol>
                <a:gridCol w="119470">
                  <a:extLst>
                    <a:ext uri="{9D8B030D-6E8A-4147-A177-3AD203B41FA5}">
                      <a16:colId xmlns:a16="http://schemas.microsoft.com/office/drawing/2014/main" val="3004637438"/>
                    </a:ext>
                  </a:extLst>
                </a:gridCol>
                <a:gridCol w="1894025">
                  <a:extLst>
                    <a:ext uri="{9D8B030D-6E8A-4147-A177-3AD203B41FA5}">
                      <a16:colId xmlns:a16="http://schemas.microsoft.com/office/drawing/2014/main" val="16570507"/>
                    </a:ext>
                  </a:extLst>
                </a:gridCol>
                <a:gridCol w="982815">
                  <a:extLst>
                    <a:ext uri="{9D8B030D-6E8A-4147-A177-3AD203B41FA5}">
                      <a16:colId xmlns:a16="http://schemas.microsoft.com/office/drawing/2014/main" val="3045222702"/>
                    </a:ext>
                  </a:extLst>
                </a:gridCol>
                <a:gridCol w="974546">
                  <a:extLst>
                    <a:ext uri="{9D8B030D-6E8A-4147-A177-3AD203B41FA5}">
                      <a16:colId xmlns:a16="http://schemas.microsoft.com/office/drawing/2014/main" val="20006"/>
                    </a:ext>
                  </a:extLst>
                </a:gridCol>
                <a:gridCol w="845388">
                  <a:extLst>
                    <a:ext uri="{9D8B030D-6E8A-4147-A177-3AD203B41FA5}">
                      <a16:colId xmlns:a16="http://schemas.microsoft.com/office/drawing/2014/main" val="20007"/>
                    </a:ext>
                  </a:extLst>
                </a:gridCol>
                <a:gridCol w="1690777">
                  <a:extLst>
                    <a:ext uri="{9D8B030D-6E8A-4147-A177-3AD203B41FA5}">
                      <a16:colId xmlns:a16="http://schemas.microsoft.com/office/drawing/2014/main" val="20009"/>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grid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hMerge="1">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264069">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507379697"/>
                  </a:ext>
                </a:extLst>
              </a:tr>
              <a:tr h="1215674">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Родители (законные представители)</a:t>
                      </a:r>
                    </a:p>
                  </a:txBody>
                  <a:tcPr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186</a:t>
                      </a:r>
                    </a:p>
                  </a:txBody>
                  <a:tcPr marL="7620" marR="7620" marT="7620" marB="0" anchor="ctr">
                    <a:solidFill>
                      <a:schemeClr val="accent2">
                        <a:lumMod val="20000"/>
                        <a:lumOff val="8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Компенсация части родительской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nchor="ctr">
                    <a:solidFill>
                      <a:schemeClr val="accent2">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a:txBody>
                    <a:bodyPr/>
                    <a:lstStyle/>
                    <a:p>
                      <a:pPr algn="ctr" fontAlgn="ctr"/>
                      <a:r>
                        <a:rPr lang="ru-RU" sz="1000" b="0" i="0" u="none" strike="noStrike" dirty="0">
                          <a:solidFill>
                            <a:srgbClr val="000000"/>
                          </a:solidFill>
                          <a:latin typeface="Times New Roman"/>
                        </a:rPr>
                        <a:t>1573382,00</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1573382,00</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3816421810"/>
                  </a:ext>
                </a:extLst>
              </a:tr>
              <a:tr h="303022">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a:rPr>
                        <a:t>186</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hMerge="1">
                  <a:txBody>
                    <a:bodyPr/>
                    <a:lstStyle/>
                    <a:p>
                      <a:endParaRPr lang="ru-RU"/>
                    </a:p>
                  </a:txBody>
                  <a:tcPr/>
                </a:tc>
                <a:tc>
                  <a:txBody>
                    <a:bodyPr/>
                    <a:lstStyle/>
                    <a:p>
                      <a:pPr algn="ctr" fontAlgn="ctr"/>
                      <a:r>
                        <a:rPr lang="ru-RU" sz="1000" b="1" i="0" u="none" strike="noStrike" dirty="0">
                          <a:solidFill>
                            <a:srgbClr val="000000"/>
                          </a:solidFill>
                          <a:latin typeface="Times New Roman"/>
                        </a:rPr>
                        <a:t>1573382,00</a:t>
                      </a:r>
                    </a:p>
                  </a:txBody>
                  <a:tcPr marL="7620" marR="7620" marT="7620" marB="0"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1573382,00</a:t>
                      </a:r>
                    </a:p>
                  </a:txBody>
                  <a:tcPr marL="7620" marR="7620" marT="7620" marB="0"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endParaRPr lang="ru-RU" dirty="0"/>
                    </a:p>
                  </a:txBody>
                  <a:tcPr>
                    <a:solidFill>
                      <a:schemeClr val="accent2">
                        <a:lumMod val="20000"/>
                        <a:lumOff val="80000"/>
                      </a:schemeClr>
                    </a:solidFill>
                  </a:tcPr>
                </a:tc>
                <a:extLst>
                  <a:ext uri="{0D108BD9-81ED-4DB2-BD59-A6C34878D82A}">
                    <a16:rowId xmlns:a16="http://schemas.microsoft.com/office/drawing/2014/main" val="2610415541"/>
                  </a:ext>
                </a:extLst>
              </a:tr>
              <a:tr h="244514">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9169"/>
                  </a:ext>
                </a:extLst>
              </a:tr>
              <a:tr h="1222313">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p>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535</a:t>
                      </a:r>
                    </a:p>
                  </a:txBody>
                  <a:tcPr marL="7620" marR="7620" marT="7620" marB="0" anchor="ctr">
                    <a:solidFill>
                      <a:schemeClr val="accent2">
                        <a:lumMod val="20000"/>
                        <a:lumOff val="8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95,0 руб.</a:t>
                      </a:r>
                    </a:p>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a:txBody>
                    <a:bodyPr/>
                    <a:lstStyle/>
                    <a:p>
                      <a:pPr algn="ctr" rtl="0" fontAlgn="ctr"/>
                      <a:r>
                        <a:rPr lang="ru-RU" sz="1000" b="0" i="0" u="none" strike="noStrike" dirty="0">
                          <a:solidFill>
                            <a:srgbClr val="000000"/>
                          </a:solidFill>
                          <a:latin typeface="Times New Roman"/>
                        </a:rPr>
                        <a:t>8533014,00</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6259930,10</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73,36</a:t>
                      </a:r>
                    </a:p>
                  </a:txBody>
                  <a:tcPr marL="7620" marR="7620" marT="7620" marB="0"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a:latin typeface="Times New Roman" panose="02020603050405020304" pitchFamily="18" charset="0"/>
                          <a:cs typeface="Times New Roman" panose="02020603050405020304" pitchFamily="18" charset="0"/>
                        </a:rPr>
                        <a:t>Невыполнение в связи с болезнью детей</a:t>
                      </a: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2593282152"/>
                  </a:ext>
                </a:extLst>
              </a:tr>
              <a:tr h="1222313">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Обучающиеся в 1- 11 классах (включительно ) дети – инвалиды и дети с ограниченными возможностями</a:t>
                      </a:r>
                    </a:p>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61</a:t>
                      </a:r>
                    </a:p>
                  </a:txBody>
                  <a:tcPr marL="7620" marR="7620" marT="7620" marB="0" anchor="ctr">
                    <a:solidFill>
                      <a:schemeClr val="accent2">
                        <a:lumMod val="20000"/>
                        <a:lumOff val="80000"/>
                      </a:schemeClr>
                    </a:solidFill>
                  </a:tcPr>
                </a:tc>
                <a:tc gridSpan="2">
                  <a:txBody>
                    <a:bodyPr/>
                    <a:lstStyle/>
                    <a:p>
                      <a:pPr algn="ctr"/>
                      <a:r>
                        <a:rPr lang="ru-RU" sz="1000" b="0" dirty="0">
                          <a:latin typeface="Times New Roman" panose="02020603050405020304" pitchFamily="18" charset="0"/>
                          <a:cs typeface="Times New Roman" panose="02020603050405020304" pitchFamily="18" charset="0"/>
                        </a:rPr>
                        <a:t>Бесплатное (горячее) питание в период учебного процесса на сумму 160,0 руб.</a:t>
                      </a:r>
                    </a:p>
                  </a:txBody>
                  <a:tcPr anchor="ctr">
                    <a:solidFill>
                      <a:schemeClr val="accent2">
                        <a:lumMod val="20000"/>
                        <a:lumOff val="80000"/>
                      </a:schemeClr>
                    </a:solidFill>
                  </a:tcPr>
                </a:tc>
                <a:tc hMerge="1">
                  <a:txBody>
                    <a:bodyPr/>
                    <a:lstStyle/>
                    <a:p>
                      <a:endParaRPr lang="ru-RU"/>
                    </a:p>
                  </a:txBody>
                  <a:tcPr/>
                </a:tc>
                <a:tc>
                  <a:txBody>
                    <a:bodyPr/>
                    <a:lstStyle/>
                    <a:p>
                      <a:pPr algn="ctr" rtl="0" fontAlgn="ctr"/>
                      <a:r>
                        <a:rPr lang="ru-RU" sz="1000" b="0" i="0" u="none" strike="noStrike" dirty="0">
                          <a:solidFill>
                            <a:srgbClr val="000000"/>
                          </a:solidFill>
                          <a:latin typeface="Times New Roman"/>
                        </a:rPr>
                        <a:t>2688057,00</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2096974,40</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78,01</a:t>
                      </a:r>
                    </a:p>
                  </a:txBody>
                  <a:tcPr marL="7620" marR="7620" marT="7620" marB="0"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Невыполнение в связи с болезнью детей</a:t>
                      </a:r>
                    </a:p>
                  </a:txBody>
                  <a:tcPr anchor="ctr">
                    <a:solidFill>
                      <a:schemeClr val="accent2">
                        <a:lumMod val="20000"/>
                        <a:lumOff val="80000"/>
                      </a:schemeClr>
                    </a:solidFill>
                  </a:tcPr>
                </a:tc>
                <a:extLst>
                  <a:ext uri="{0D108BD9-81ED-4DB2-BD59-A6C34878D82A}">
                    <a16:rowId xmlns:a16="http://schemas.microsoft.com/office/drawing/2014/main" val="313953697"/>
                  </a:ext>
                </a:extLst>
              </a:tr>
            </a:tbl>
          </a:graphicData>
        </a:graphic>
      </p:graphicFrame>
      <p:sp>
        <p:nvSpPr>
          <p:cNvPr id="5" name="TextBox 4">
            <a:extLst>
              <a:ext uri="{FF2B5EF4-FFF2-40B4-BE49-F238E27FC236}">
                <a16:creationId xmlns:a16="http://schemas.microsoft.com/office/drawing/2014/main" id="{B7CD254D-FAFC-5DCD-5CDB-D3CC833B2007}"/>
              </a:ext>
            </a:extLst>
          </p:cNvPr>
          <p:cNvSpPr txBox="1"/>
          <p:nvPr/>
        </p:nvSpPr>
        <p:spPr>
          <a:xfrm>
            <a:off x="2606879" y="411049"/>
            <a:ext cx="6153324"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pic>
        <p:nvPicPr>
          <p:cNvPr id="7" name="Рисунок 6" descr="Изображение выглядит как текст, ребенок, начинающий ходить, мальчик, одежда&#10;&#10;Контент, сгенерированный ИИ, может содержать ошибки.">
            <a:extLst>
              <a:ext uri="{FF2B5EF4-FFF2-40B4-BE49-F238E27FC236}">
                <a16:creationId xmlns:a16="http://schemas.microsoft.com/office/drawing/2014/main" id="{0C581DEE-D474-5BE2-A3E5-82713823685E}"/>
              </a:ext>
            </a:extLst>
          </p:cNvPr>
          <p:cNvPicPr>
            <a:picLocks noChangeAspect="1"/>
          </p:cNvPicPr>
          <p:nvPr/>
        </p:nvPicPr>
        <p:blipFill>
          <a:blip r:embed="rId3"/>
          <a:stretch>
            <a:fillRect/>
          </a:stretch>
        </p:blipFill>
        <p:spPr>
          <a:xfrm>
            <a:off x="403020" y="2114025"/>
            <a:ext cx="1523520" cy="1015680"/>
          </a:xfrm>
          <a:prstGeom prst="rect">
            <a:avLst/>
          </a:prstGeom>
        </p:spPr>
      </p:pic>
      <p:sp>
        <p:nvSpPr>
          <p:cNvPr id="8" name="TextBox 7">
            <a:extLst>
              <a:ext uri="{FF2B5EF4-FFF2-40B4-BE49-F238E27FC236}">
                <a16:creationId xmlns:a16="http://schemas.microsoft.com/office/drawing/2014/main" id="{A5038DA3-4F0F-AEA4-B8D1-7331EED11E47}"/>
              </a:ext>
            </a:extLst>
          </p:cNvPr>
          <p:cNvSpPr txBox="1"/>
          <p:nvPr/>
        </p:nvSpPr>
        <p:spPr>
          <a:xfrm>
            <a:off x="3902268" y="704292"/>
            <a:ext cx="3173135"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семей с детьми</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pic>
        <p:nvPicPr>
          <p:cNvPr id="10" name="Рисунок 9" descr="Изображение выглядит как мультфильм, Мультфильм, иллюстрация, рисунок&#10;&#10;Контент, сгенерированный ИИ, может содержать ошибки.">
            <a:extLst>
              <a:ext uri="{FF2B5EF4-FFF2-40B4-BE49-F238E27FC236}">
                <a16:creationId xmlns:a16="http://schemas.microsoft.com/office/drawing/2014/main" id="{8C3A32D0-C725-3866-6559-B389F7FBC9D9}"/>
              </a:ext>
            </a:extLst>
          </p:cNvPr>
          <p:cNvPicPr>
            <a:picLocks noChangeAspect="1"/>
          </p:cNvPicPr>
          <p:nvPr/>
        </p:nvPicPr>
        <p:blipFill>
          <a:blip r:embed="rId4"/>
          <a:stretch>
            <a:fillRect/>
          </a:stretch>
        </p:blipFill>
        <p:spPr>
          <a:xfrm>
            <a:off x="273254" y="3922896"/>
            <a:ext cx="1849161" cy="1962150"/>
          </a:xfrm>
          <a:prstGeom prst="rect">
            <a:avLst/>
          </a:prstGeom>
        </p:spPr>
      </p:pic>
    </p:spTree>
    <p:extLst>
      <p:ext uri="{BB962C8B-B14F-4D97-AF65-F5344CB8AC3E}">
        <p14:creationId xmlns:p14="http://schemas.microsoft.com/office/powerpoint/2010/main" val="1732832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4D13F04-1CE9-593A-5A55-5F663BE06FC0}"/>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2FBEF4E-596F-0BAC-B4E4-A33FC8A4F8D1}"/>
              </a:ext>
            </a:extLst>
          </p:cNvPr>
          <p:cNvSpPr txBox="1"/>
          <p:nvPr/>
        </p:nvSpPr>
        <p:spPr>
          <a:xfrm>
            <a:off x="2437340" y="478319"/>
            <a:ext cx="6153324"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C6C909EB-BA03-C586-8A77-6837493B37CF}"/>
              </a:ext>
            </a:extLst>
          </p:cNvPr>
          <p:cNvSpPr txBox="1"/>
          <p:nvPr/>
        </p:nvSpPr>
        <p:spPr>
          <a:xfrm>
            <a:off x="3927435" y="804260"/>
            <a:ext cx="3173135"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семей с детьми</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B8667870-0F04-3236-7A69-44032B09A7F8}"/>
              </a:ext>
            </a:extLst>
          </p:cNvPr>
          <p:cNvGraphicFramePr>
            <a:graphicFrameLocks noGrp="1"/>
          </p:cNvGraphicFramePr>
          <p:nvPr>
            <p:extLst>
              <p:ext uri="{D42A27DB-BD31-4B8C-83A1-F6EECF244321}">
                <p14:modId xmlns:p14="http://schemas.microsoft.com/office/powerpoint/2010/main" val="1334394367"/>
              </p:ext>
            </p:extLst>
          </p:nvPr>
        </p:nvGraphicFramePr>
        <p:xfrm>
          <a:off x="174659" y="1233637"/>
          <a:ext cx="11842681" cy="5456595"/>
        </p:xfrm>
        <a:graphic>
          <a:graphicData uri="http://schemas.openxmlformats.org/drawingml/2006/table">
            <a:tbl>
              <a:tblPr firstRow="1" bandRow="1">
                <a:tableStyleId>{E8B1032C-EA38-4F05-BA0D-38AFFFC7BED3}</a:tableStyleId>
              </a:tblPr>
              <a:tblGrid>
                <a:gridCol w="2169007">
                  <a:extLst>
                    <a:ext uri="{9D8B030D-6E8A-4147-A177-3AD203B41FA5}">
                      <a16:colId xmlns:a16="http://schemas.microsoft.com/office/drawing/2014/main" val="85949468"/>
                    </a:ext>
                  </a:extLst>
                </a:gridCol>
                <a:gridCol w="1464092">
                  <a:extLst>
                    <a:ext uri="{9D8B030D-6E8A-4147-A177-3AD203B41FA5}">
                      <a16:colId xmlns:a16="http://schemas.microsoft.com/office/drawing/2014/main" val="1385891004"/>
                    </a:ext>
                  </a:extLst>
                </a:gridCol>
                <a:gridCol w="1645646">
                  <a:extLst>
                    <a:ext uri="{9D8B030D-6E8A-4147-A177-3AD203B41FA5}">
                      <a16:colId xmlns:a16="http://schemas.microsoft.com/office/drawing/2014/main" val="4099847007"/>
                    </a:ext>
                  </a:extLst>
                </a:gridCol>
                <a:gridCol w="120858">
                  <a:extLst>
                    <a:ext uri="{9D8B030D-6E8A-4147-A177-3AD203B41FA5}">
                      <a16:colId xmlns:a16="http://schemas.microsoft.com/office/drawing/2014/main" val="3004637438"/>
                    </a:ext>
                  </a:extLst>
                </a:gridCol>
                <a:gridCol w="1916031">
                  <a:extLst>
                    <a:ext uri="{9D8B030D-6E8A-4147-A177-3AD203B41FA5}">
                      <a16:colId xmlns:a16="http://schemas.microsoft.com/office/drawing/2014/main" val="16570507"/>
                    </a:ext>
                  </a:extLst>
                </a:gridCol>
                <a:gridCol w="990216">
                  <a:extLst>
                    <a:ext uri="{9D8B030D-6E8A-4147-A177-3AD203B41FA5}">
                      <a16:colId xmlns:a16="http://schemas.microsoft.com/office/drawing/2014/main" val="3045222702"/>
                    </a:ext>
                  </a:extLst>
                </a:gridCol>
                <a:gridCol w="940279">
                  <a:extLst>
                    <a:ext uri="{9D8B030D-6E8A-4147-A177-3AD203B41FA5}">
                      <a16:colId xmlns:a16="http://schemas.microsoft.com/office/drawing/2014/main" val="20006"/>
                    </a:ext>
                  </a:extLst>
                </a:gridCol>
                <a:gridCol w="948906">
                  <a:extLst>
                    <a:ext uri="{9D8B030D-6E8A-4147-A177-3AD203B41FA5}">
                      <a16:colId xmlns:a16="http://schemas.microsoft.com/office/drawing/2014/main" val="20007"/>
                    </a:ext>
                  </a:extLst>
                </a:gridCol>
                <a:gridCol w="1647646">
                  <a:extLst>
                    <a:ext uri="{9D8B030D-6E8A-4147-A177-3AD203B41FA5}">
                      <a16:colId xmlns:a16="http://schemas.microsoft.com/office/drawing/2014/main" val="20008"/>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grid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hMerge="1">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244514">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9169"/>
                  </a:ext>
                </a:extLst>
              </a:tr>
              <a:tr h="3444241">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Обучающиеся в 5-11 классах из многодетных семей; из семей, имеющих среднедушевой доход ниже величины прожиточного минимума, установленный в Приморском крае; из семей, находящихся в социально-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p>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rtl="0" fontAlgn="ctr"/>
                      <a:r>
                        <a:rPr lang="ru-RU" sz="1100" b="0" i="0" u="none" strike="noStrike" dirty="0">
                          <a:solidFill>
                            <a:srgbClr val="000000"/>
                          </a:solidFill>
                          <a:latin typeface="Times New Roman"/>
                        </a:rPr>
                        <a:t>230</a:t>
                      </a:r>
                    </a:p>
                  </a:txBody>
                  <a:tcPr marL="7620" marR="7620" marT="7620" marB="0" anchor="ctr">
                    <a:solidFill>
                      <a:schemeClr val="accent2">
                        <a:lumMod val="20000"/>
                        <a:lumOff val="80000"/>
                      </a:schemeClr>
                    </a:solidFill>
                  </a:tcPr>
                </a:tc>
                <a:tc gridSpan="2">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на сумму 95,0 руб.</a:t>
                      </a:r>
                    </a:p>
                  </a:txBody>
                  <a:tcPr anchor="ctr">
                    <a:solidFill>
                      <a:schemeClr val="accent2">
                        <a:lumMod val="20000"/>
                        <a:lumOff val="80000"/>
                      </a:schemeClr>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a:txBody>
                    <a:bodyPr/>
                    <a:lstStyle/>
                    <a:p>
                      <a:pPr algn="ctr" rtl="0" fontAlgn="ctr"/>
                      <a:r>
                        <a:rPr lang="ru-RU" sz="1100" b="0" i="0" u="none" strike="noStrike" dirty="0">
                          <a:solidFill>
                            <a:srgbClr val="000000"/>
                          </a:solidFill>
                          <a:latin typeface="Times New Roman"/>
                        </a:rPr>
                        <a:t>3767829,00</a:t>
                      </a:r>
                    </a:p>
                  </a:txBody>
                  <a:tcPr marL="7620" marR="7620" marT="7620" marB="0" anchor="ctr">
                    <a:solidFill>
                      <a:schemeClr val="accent2">
                        <a:lumMod val="20000"/>
                        <a:lumOff val="80000"/>
                      </a:schemeClr>
                    </a:solidFill>
                  </a:tcPr>
                </a:tc>
                <a:tc>
                  <a:txBody>
                    <a:bodyPr/>
                    <a:lstStyle/>
                    <a:p>
                      <a:pPr algn="ctr" rtl="0" fontAlgn="ctr"/>
                      <a:r>
                        <a:rPr lang="ru-RU" sz="1100" b="0" i="0" u="none" strike="noStrike" dirty="0">
                          <a:solidFill>
                            <a:srgbClr val="000000"/>
                          </a:solidFill>
                          <a:latin typeface="Times New Roman"/>
                        </a:rPr>
                        <a:t>3105114,22</a:t>
                      </a:r>
                    </a:p>
                  </a:txBody>
                  <a:tcPr marL="7620" marR="7620" marT="7620" marB="0" anchor="ctr">
                    <a:solidFill>
                      <a:schemeClr val="accent2">
                        <a:lumMod val="20000"/>
                        <a:lumOff val="80000"/>
                      </a:schemeClr>
                    </a:solidFill>
                  </a:tcPr>
                </a:tc>
                <a:tc>
                  <a:txBody>
                    <a:bodyPr/>
                    <a:lstStyle/>
                    <a:p>
                      <a:pPr algn="ctr" fontAlgn="ctr"/>
                      <a:r>
                        <a:rPr lang="ru-RU" sz="1100" b="0" i="0" u="none" strike="noStrike" dirty="0">
                          <a:solidFill>
                            <a:srgbClr val="000000"/>
                          </a:solidFill>
                          <a:latin typeface="Times New Roman"/>
                        </a:rPr>
                        <a:t>82,41</a:t>
                      </a:r>
                    </a:p>
                  </a:txBody>
                  <a:tcPr marL="7620" marR="7620" marT="7620" marB="0"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Невыполнение в связи с болезнью детей</a:t>
                      </a:r>
                    </a:p>
                  </a:txBody>
                  <a:tcPr anchor="ctr">
                    <a:solidFill>
                      <a:schemeClr val="accent2">
                        <a:lumMod val="20000"/>
                        <a:lumOff val="80000"/>
                      </a:schemeClr>
                    </a:solidFill>
                  </a:tcPr>
                </a:tc>
                <a:extLst>
                  <a:ext uri="{0D108BD9-81ED-4DB2-BD59-A6C34878D82A}">
                    <a16:rowId xmlns:a16="http://schemas.microsoft.com/office/drawing/2014/main" val="2593282152"/>
                  </a:ext>
                </a:extLst>
              </a:tr>
              <a:tr h="601528">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Дети из семей мобилизованных детей</a:t>
                      </a:r>
                    </a:p>
                  </a:txBody>
                  <a:tcPr anchor="ctr">
                    <a:solidFill>
                      <a:schemeClr val="accent2">
                        <a:lumMod val="20000"/>
                        <a:lumOff val="80000"/>
                      </a:schemeClr>
                    </a:solidFill>
                  </a:tcPr>
                </a:tc>
                <a:tc>
                  <a:txBody>
                    <a:bodyPr/>
                    <a:lstStyle/>
                    <a:p>
                      <a:pPr algn="ctr" rtl="0" fontAlgn="ctr"/>
                      <a:r>
                        <a:rPr lang="ru-RU" sz="1100" b="0" i="0" u="none" strike="noStrike" dirty="0">
                          <a:solidFill>
                            <a:srgbClr val="000000"/>
                          </a:solidFill>
                          <a:latin typeface="Times New Roman"/>
                        </a:rPr>
                        <a:t>35</a:t>
                      </a:r>
                    </a:p>
                  </a:txBody>
                  <a:tcPr marL="7620" marR="7620" marT="7620" marB="0" anchor="ctr">
                    <a:solidFill>
                      <a:schemeClr val="accent2">
                        <a:lumMod val="20000"/>
                        <a:lumOff val="80000"/>
                      </a:schemeClr>
                    </a:solidFill>
                  </a:tcPr>
                </a:tc>
                <a:tc gridSpan="2">
                  <a:txBody>
                    <a:bodyPr/>
                    <a:lstStyle/>
                    <a:p>
                      <a:pPr algn="ctr"/>
                      <a:r>
                        <a:rPr lang="ru-RU" sz="1000" b="0" dirty="0">
                          <a:latin typeface="Times New Roman" panose="02020603050405020304" pitchFamily="18" charset="0"/>
                          <a:cs typeface="Times New Roman" panose="02020603050405020304" pitchFamily="18" charset="0"/>
                        </a:rPr>
                        <a:t>Бесплатное питание школьников</a:t>
                      </a:r>
                    </a:p>
                  </a:txBody>
                  <a:tcPr anchor="ctr">
                    <a:solidFill>
                      <a:schemeClr val="accent2">
                        <a:lumMod val="20000"/>
                        <a:lumOff val="80000"/>
                      </a:schemeClr>
                    </a:solidFill>
                  </a:tcPr>
                </a:tc>
                <a:tc hMerge="1">
                  <a:txBody>
                    <a:bodyPr/>
                    <a:lstStyle/>
                    <a:p>
                      <a:endParaRPr lang="ru-RU"/>
                    </a:p>
                  </a:txBody>
                  <a:tcPr/>
                </a:tc>
                <a:tc>
                  <a:txBody>
                    <a:bodyPr/>
                    <a:lstStyle/>
                    <a:p>
                      <a:pPr algn="ctr" rtl="0" fontAlgn="ctr"/>
                      <a:r>
                        <a:rPr lang="ru-RU" sz="1100" b="0" i="0" u="none" strike="noStrike" dirty="0">
                          <a:solidFill>
                            <a:srgbClr val="000000"/>
                          </a:solidFill>
                          <a:latin typeface="Times New Roman"/>
                        </a:rPr>
                        <a:t>560000,00</a:t>
                      </a:r>
                    </a:p>
                  </a:txBody>
                  <a:tcPr marL="7620" marR="7620" marT="7620" marB="0" anchor="ctr">
                    <a:solidFill>
                      <a:schemeClr val="accent2">
                        <a:lumMod val="20000"/>
                        <a:lumOff val="80000"/>
                      </a:schemeClr>
                    </a:solidFill>
                  </a:tcPr>
                </a:tc>
                <a:tc>
                  <a:txBody>
                    <a:bodyPr/>
                    <a:lstStyle/>
                    <a:p>
                      <a:pPr algn="ctr" rtl="0" fontAlgn="ctr"/>
                      <a:r>
                        <a:rPr lang="ru-RU" sz="1100" b="0" i="0" u="none" strike="noStrike" dirty="0">
                          <a:solidFill>
                            <a:srgbClr val="000000"/>
                          </a:solidFill>
                          <a:latin typeface="Times New Roman"/>
                        </a:rPr>
                        <a:t>377445,00</a:t>
                      </a:r>
                    </a:p>
                  </a:txBody>
                  <a:tcPr marL="7620" marR="7620" marT="7620" marB="0" anchor="ctr">
                    <a:solidFill>
                      <a:schemeClr val="accent2">
                        <a:lumMod val="20000"/>
                        <a:lumOff val="80000"/>
                      </a:schemeClr>
                    </a:solidFill>
                  </a:tcPr>
                </a:tc>
                <a:tc>
                  <a:txBody>
                    <a:bodyPr/>
                    <a:lstStyle/>
                    <a:p>
                      <a:pPr algn="ctr" fontAlgn="ctr"/>
                      <a:r>
                        <a:rPr lang="ru-RU" sz="1100" b="0" i="0" u="none" strike="noStrike" dirty="0">
                          <a:solidFill>
                            <a:srgbClr val="000000"/>
                          </a:solidFill>
                          <a:latin typeface="Times New Roman"/>
                        </a:rPr>
                        <a:t>67,40</a:t>
                      </a:r>
                    </a:p>
                  </a:txBody>
                  <a:tcPr marL="7620" marR="7620" marT="7620" marB="0" anchor="ctr">
                    <a:solidFill>
                      <a:schemeClr val="accent2">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b="0" dirty="0">
                          <a:latin typeface="Times New Roman" panose="02020603050405020304" pitchFamily="18" charset="0"/>
                          <a:cs typeface="Times New Roman" panose="02020603050405020304" pitchFamily="18" charset="0"/>
                        </a:rPr>
                        <a:t>Невыполнение в связи с болезнью детей</a:t>
                      </a:r>
                    </a:p>
                    <a:p>
                      <a:endParaRPr lang="ru-RU" dirty="0"/>
                    </a:p>
                  </a:txBody>
                  <a:tcPr anchor="ctr">
                    <a:solidFill>
                      <a:schemeClr val="accent2">
                        <a:lumMod val="20000"/>
                        <a:lumOff val="80000"/>
                      </a:schemeClr>
                    </a:solidFill>
                  </a:tcPr>
                </a:tc>
                <a:extLst>
                  <a:ext uri="{0D108BD9-81ED-4DB2-BD59-A6C34878D82A}">
                    <a16:rowId xmlns:a16="http://schemas.microsoft.com/office/drawing/2014/main" val="246342476"/>
                  </a:ext>
                </a:extLst>
              </a:tr>
              <a:tr h="316302">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535</a:t>
                      </a:r>
                    </a:p>
                  </a:txBody>
                  <a:tcPr marL="7620" marR="7620" marT="7620" marB="0" anchor="ctr">
                    <a:solidFill>
                      <a:schemeClr val="accent2">
                        <a:lumMod val="20000"/>
                        <a:lumOff val="80000"/>
                      </a:schemeClr>
                    </a:solidFill>
                  </a:tcPr>
                </a:tc>
                <a:tc gridSpan="2">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hMerge="1">
                  <a:txBody>
                    <a:bodyPr/>
                    <a:lstStyle/>
                    <a:p>
                      <a:endParaRPr lang="ru-RU"/>
                    </a:p>
                  </a:txBody>
                  <a:tcPr/>
                </a:tc>
                <a:tc>
                  <a:txBody>
                    <a:bodyPr/>
                    <a:lstStyle/>
                    <a:p>
                      <a:pPr algn="ctr" rtl="0" fontAlgn="ctr"/>
                      <a:r>
                        <a:rPr lang="ru-RU" sz="1000" b="1" i="0" u="none" strike="noStrike" dirty="0">
                          <a:solidFill>
                            <a:srgbClr val="000000"/>
                          </a:solidFill>
                          <a:latin typeface="Times New Roman"/>
                        </a:rPr>
                        <a:t>15548900,00</a:t>
                      </a:r>
                    </a:p>
                  </a:txBody>
                  <a:tcPr marL="7620" marR="7620" marT="7620" marB="0"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11839463,72</a:t>
                      </a:r>
                    </a:p>
                  </a:txBody>
                  <a:tcPr marL="7620" marR="7620" marT="7620" marB="0"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76,14</a:t>
                      </a:r>
                    </a:p>
                  </a:txBody>
                  <a:tcPr marL="7620" marR="7620" marT="7620" marB="0" anchor="ctr">
                    <a:solidFill>
                      <a:schemeClr val="accent2">
                        <a:lumMod val="20000"/>
                        <a:lumOff val="80000"/>
                      </a:schemeClr>
                    </a:solidFill>
                  </a:tcPr>
                </a:tc>
                <a:tc>
                  <a:txBody>
                    <a:bodyPr/>
                    <a:lstStyle/>
                    <a:p>
                      <a:endParaRPr lang="ru-RU" dirty="0"/>
                    </a:p>
                  </a:txBody>
                  <a:tcPr>
                    <a:solidFill>
                      <a:schemeClr val="accent2">
                        <a:lumMod val="20000"/>
                        <a:lumOff val="80000"/>
                      </a:schemeClr>
                    </a:solidFill>
                  </a:tcPr>
                </a:tc>
                <a:extLst>
                  <a:ext uri="{0D108BD9-81ED-4DB2-BD59-A6C34878D82A}">
                    <a16:rowId xmlns:a16="http://schemas.microsoft.com/office/drawing/2014/main" val="313953697"/>
                  </a:ext>
                </a:extLst>
              </a:tr>
            </a:tbl>
          </a:graphicData>
        </a:graphic>
      </p:graphicFrame>
      <p:pic>
        <p:nvPicPr>
          <p:cNvPr id="7" name="Рисунок 6" descr="Изображение выглядит как текст, мультфильм, графическая вставка, логотип&#10;&#10;Контент, сгенерированный ИИ, может содержать ошибки.">
            <a:extLst>
              <a:ext uri="{FF2B5EF4-FFF2-40B4-BE49-F238E27FC236}">
                <a16:creationId xmlns:a16="http://schemas.microsoft.com/office/drawing/2014/main" id="{93471FD3-56DB-2930-63DC-2A59B1221CCA}"/>
              </a:ext>
            </a:extLst>
          </p:cNvPr>
          <p:cNvPicPr>
            <a:picLocks noChangeAspect="1"/>
          </p:cNvPicPr>
          <p:nvPr/>
        </p:nvPicPr>
        <p:blipFill>
          <a:blip r:embed="rId3"/>
          <a:stretch>
            <a:fillRect/>
          </a:stretch>
        </p:blipFill>
        <p:spPr>
          <a:xfrm>
            <a:off x="352687" y="2503850"/>
            <a:ext cx="1929119" cy="1850297"/>
          </a:xfrm>
          <a:prstGeom prst="rect">
            <a:avLst/>
          </a:prstGeom>
        </p:spPr>
      </p:pic>
      <p:pic>
        <p:nvPicPr>
          <p:cNvPr id="9" name="Рисунок 8" descr="Изображение выглядит как текст, Легкая закуска, еда, снимок экрана&#10;&#10;Контент, сгенерированный ИИ, может содержать ошибки.">
            <a:extLst>
              <a:ext uri="{FF2B5EF4-FFF2-40B4-BE49-F238E27FC236}">
                <a16:creationId xmlns:a16="http://schemas.microsoft.com/office/drawing/2014/main" id="{9E93657D-EC05-2257-A34C-8C21F5FBDAA3}"/>
              </a:ext>
            </a:extLst>
          </p:cNvPr>
          <p:cNvPicPr>
            <a:picLocks noChangeAspect="1"/>
          </p:cNvPicPr>
          <p:nvPr/>
        </p:nvPicPr>
        <p:blipFill>
          <a:blip r:embed="rId4"/>
          <a:srcRect t="11525" b="12205"/>
          <a:stretch/>
        </p:blipFill>
        <p:spPr>
          <a:xfrm>
            <a:off x="642851" y="5666305"/>
            <a:ext cx="959448" cy="671120"/>
          </a:xfrm>
          <a:prstGeom prst="rect">
            <a:avLst/>
          </a:prstGeom>
        </p:spPr>
      </p:pic>
      <p:sp>
        <p:nvSpPr>
          <p:cNvPr id="6" name="TextBox 5">
            <a:extLst>
              <a:ext uri="{FF2B5EF4-FFF2-40B4-BE49-F238E27FC236}">
                <a16:creationId xmlns:a16="http://schemas.microsoft.com/office/drawing/2014/main" id="{C5E4E142-E29C-3D2A-DA37-0F661EC37CBA}"/>
              </a:ext>
            </a:extLst>
          </p:cNvPr>
          <p:cNvSpPr txBox="1"/>
          <p:nvPr/>
        </p:nvSpPr>
        <p:spPr>
          <a:xfrm>
            <a:off x="3020037" y="134050"/>
            <a:ext cx="5914238" cy="276999"/>
          </a:xfrm>
          <a:prstGeom prst="rect">
            <a:avLst/>
          </a:prstGeom>
          <a:solidFill>
            <a:schemeClr val="accent1">
              <a:lumMod val="20000"/>
              <a:lumOff val="80000"/>
            </a:schemeClr>
          </a:solidFill>
          <a:ln>
            <a:solidFill>
              <a:srgbClr val="00FF99"/>
            </a:solidFill>
          </a:ln>
        </p:spPr>
        <p:txBody>
          <a:bodyPr wrap="square">
            <a:spAutoFit/>
          </a:bodyPr>
          <a:lstStyle/>
          <a:p>
            <a:pPr algn="ct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за 2024 год (продолжение)</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908361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783DAC8-1277-5811-64BF-746B570F946B}"/>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F903172-60FA-8F75-D1F9-5E399437A40F}"/>
              </a:ext>
            </a:extLst>
          </p:cNvPr>
          <p:cNvSpPr txBox="1"/>
          <p:nvPr/>
        </p:nvSpPr>
        <p:spPr>
          <a:xfrm>
            <a:off x="3020037" y="134050"/>
            <a:ext cx="5914238" cy="276999"/>
          </a:xfrm>
          <a:prstGeom prst="rect">
            <a:avLst/>
          </a:prstGeom>
          <a:solidFill>
            <a:schemeClr val="accent1">
              <a:lumMod val="20000"/>
              <a:lumOff val="80000"/>
            </a:schemeClr>
          </a:solidFill>
          <a:ln>
            <a:solidFill>
              <a:srgbClr val="00FF99"/>
            </a:solidFill>
          </a:ln>
        </p:spPr>
        <p:txBody>
          <a:bodyPr wrap="square">
            <a:spAutoFit/>
          </a:bodyPr>
          <a:lstStyle/>
          <a:p>
            <a:pPr algn="ct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за 2024 год (продолжение)</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41B9D31C-8C73-F593-C417-F29CA56C0FFA}"/>
              </a:ext>
            </a:extLst>
          </p:cNvPr>
          <p:cNvSpPr txBox="1"/>
          <p:nvPr/>
        </p:nvSpPr>
        <p:spPr>
          <a:xfrm>
            <a:off x="3742877" y="758563"/>
            <a:ext cx="3672991"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Социальная поддержка педагогических работников</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FAEF05F7-F6EA-5464-42D3-DD135A16A21E}"/>
              </a:ext>
            </a:extLst>
          </p:cNvPr>
          <p:cNvSpPr txBox="1"/>
          <p:nvPr/>
        </p:nvSpPr>
        <p:spPr>
          <a:xfrm>
            <a:off x="2437340" y="478319"/>
            <a:ext cx="6153324"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E95C539A-FEBA-3911-E40C-D950BF162E88}"/>
              </a:ext>
            </a:extLst>
          </p:cNvPr>
          <p:cNvGraphicFramePr>
            <a:graphicFrameLocks noGrp="1"/>
          </p:cNvGraphicFramePr>
          <p:nvPr>
            <p:extLst>
              <p:ext uri="{D42A27DB-BD31-4B8C-83A1-F6EECF244321}">
                <p14:modId xmlns:p14="http://schemas.microsoft.com/office/powerpoint/2010/main" val="1332502067"/>
              </p:ext>
            </p:extLst>
          </p:nvPr>
        </p:nvGraphicFramePr>
        <p:xfrm>
          <a:off x="154041" y="1081116"/>
          <a:ext cx="11439422" cy="2347883"/>
        </p:xfrm>
        <a:graphic>
          <a:graphicData uri="http://schemas.openxmlformats.org/drawingml/2006/table">
            <a:tbl>
              <a:tblPr firstRow="1" bandRow="1">
                <a:tableStyleId>{E8B1032C-EA38-4F05-BA0D-38AFFFC7BED3}</a:tableStyleId>
              </a:tblPr>
              <a:tblGrid>
                <a:gridCol w="2096900">
                  <a:extLst>
                    <a:ext uri="{9D8B030D-6E8A-4147-A177-3AD203B41FA5}">
                      <a16:colId xmlns:a16="http://schemas.microsoft.com/office/drawing/2014/main" val="85949468"/>
                    </a:ext>
                  </a:extLst>
                </a:gridCol>
                <a:gridCol w="1415419">
                  <a:extLst>
                    <a:ext uri="{9D8B030D-6E8A-4147-A177-3AD203B41FA5}">
                      <a16:colId xmlns:a16="http://schemas.microsoft.com/office/drawing/2014/main" val="1385891004"/>
                    </a:ext>
                  </a:extLst>
                </a:gridCol>
                <a:gridCol w="1590938">
                  <a:extLst>
                    <a:ext uri="{9D8B030D-6E8A-4147-A177-3AD203B41FA5}">
                      <a16:colId xmlns:a16="http://schemas.microsoft.com/office/drawing/2014/main" val="4099847007"/>
                    </a:ext>
                  </a:extLst>
                </a:gridCol>
                <a:gridCol w="116840">
                  <a:extLst>
                    <a:ext uri="{9D8B030D-6E8A-4147-A177-3AD203B41FA5}">
                      <a16:colId xmlns:a16="http://schemas.microsoft.com/office/drawing/2014/main" val="3004637438"/>
                    </a:ext>
                  </a:extLst>
                </a:gridCol>
                <a:gridCol w="1852334">
                  <a:extLst>
                    <a:ext uri="{9D8B030D-6E8A-4147-A177-3AD203B41FA5}">
                      <a16:colId xmlns:a16="http://schemas.microsoft.com/office/drawing/2014/main" val="16570507"/>
                    </a:ext>
                  </a:extLst>
                </a:gridCol>
                <a:gridCol w="844341">
                  <a:extLst>
                    <a:ext uri="{9D8B030D-6E8A-4147-A177-3AD203B41FA5}">
                      <a16:colId xmlns:a16="http://schemas.microsoft.com/office/drawing/2014/main" val="3045222702"/>
                    </a:ext>
                  </a:extLst>
                </a:gridCol>
                <a:gridCol w="922183">
                  <a:extLst>
                    <a:ext uri="{9D8B030D-6E8A-4147-A177-3AD203B41FA5}">
                      <a16:colId xmlns:a16="http://schemas.microsoft.com/office/drawing/2014/main" val="871694421"/>
                    </a:ext>
                  </a:extLst>
                </a:gridCol>
                <a:gridCol w="1009290">
                  <a:extLst>
                    <a:ext uri="{9D8B030D-6E8A-4147-A177-3AD203B41FA5}">
                      <a16:colId xmlns:a16="http://schemas.microsoft.com/office/drawing/2014/main" val="20007"/>
                    </a:ext>
                  </a:extLst>
                </a:gridCol>
                <a:gridCol w="1591177">
                  <a:extLst>
                    <a:ext uri="{9D8B030D-6E8A-4147-A177-3AD203B41FA5}">
                      <a16:colId xmlns:a16="http://schemas.microsoft.com/office/drawing/2014/main" val="20008"/>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grid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hMerge="1">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244514">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9169"/>
                  </a:ext>
                </a:extLst>
              </a:tr>
              <a:tr h="1402329">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txBody>
                  <a:tcPr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7</a:t>
                      </a:r>
                    </a:p>
                  </a:txBody>
                  <a:tcPr marL="7620" marR="7620" marT="7620" marB="0" anchor="ctr">
                    <a:solidFill>
                      <a:schemeClr val="accent2">
                        <a:lumMod val="20000"/>
                        <a:lumOff val="8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в образовательной организации</a:t>
                      </a:r>
                    </a:p>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a:txBody>
                    <a:bodyPr/>
                    <a:lstStyle/>
                    <a:p>
                      <a:pPr algn="ctr" rtl="0" fontAlgn="ctr"/>
                      <a:r>
                        <a:rPr lang="ru-RU" sz="1000" b="0" i="0" u="none" strike="noStrike" dirty="0">
                          <a:solidFill>
                            <a:srgbClr val="000000"/>
                          </a:solidFill>
                          <a:latin typeface="Times New Roman"/>
                        </a:rPr>
                        <a:t>1760000,00</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1455263,15</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82,69</a:t>
                      </a:r>
                    </a:p>
                  </a:txBody>
                  <a:tcPr marL="7620" marR="7620" marT="7620" marB="0" anchor="ctr">
                    <a:solidFill>
                      <a:schemeClr val="accent2">
                        <a:lumMod val="20000"/>
                        <a:lumOff val="80000"/>
                      </a:schemeClr>
                    </a:solidFill>
                  </a:tcPr>
                </a:tc>
                <a:tc>
                  <a:txBody>
                    <a:bodyPr/>
                    <a:lstStyle/>
                    <a:p>
                      <a:pPr algn="just"/>
                      <a:r>
                        <a:rPr lang="ru-RU" sz="1000" dirty="0">
                          <a:latin typeface="Times New Roman" panose="02020603050405020304" pitchFamily="18" charset="0"/>
                          <a:cs typeface="Times New Roman" panose="02020603050405020304" pitchFamily="18" charset="0"/>
                        </a:rPr>
                        <a:t>в связи с несогласием молодых специалистов отработать 5 лет согласно положения</a:t>
                      </a:r>
                    </a:p>
                  </a:txBody>
                  <a:tcPr anchor="ctr">
                    <a:solidFill>
                      <a:schemeClr val="accent2">
                        <a:lumMod val="20000"/>
                        <a:lumOff val="80000"/>
                      </a:schemeClr>
                    </a:solidFill>
                  </a:tcPr>
                </a:tc>
                <a:extLst>
                  <a:ext uri="{0D108BD9-81ED-4DB2-BD59-A6C34878D82A}">
                    <a16:rowId xmlns:a16="http://schemas.microsoft.com/office/drawing/2014/main" val="2593282152"/>
                  </a:ext>
                </a:extLst>
              </a:tr>
            </a:tbl>
          </a:graphicData>
        </a:graphic>
      </p:graphicFrame>
      <p:pic>
        <p:nvPicPr>
          <p:cNvPr id="7" name="Рисунок 6">
            <a:extLst>
              <a:ext uri="{FF2B5EF4-FFF2-40B4-BE49-F238E27FC236}">
                <a16:creationId xmlns:a16="http://schemas.microsoft.com/office/drawing/2014/main" id="{2AA1A86B-FDBF-29A6-2B0E-35EA62612955}"/>
              </a:ext>
            </a:extLst>
          </p:cNvPr>
          <p:cNvPicPr>
            <a:picLocks noChangeAspect="1"/>
          </p:cNvPicPr>
          <p:nvPr/>
        </p:nvPicPr>
        <p:blipFill>
          <a:blip r:embed="rId3"/>
          <a:stretch>
            <a:fillRect/>
          </a:stretch>
        </p:blipFill>
        <p:spPr>
          <a:xfrm>
            <a:off x="310393" y="2073796"/>
            <a:ext cx="1777068" cy="1183972"/>
          </a:xfrm>
          <a:prstGeom prst="rect">
            <a:avLst/>
          </a:prstGeom>
        </p:spPr>
      </p:pic>
      <p:sp>
        <p:nvSpPr>
          <p:cNvPr id="8" name="TextBox 7">
            <a:extLst>
              <a:ext uri="{FF2B5EF4-FFF2-40B4-BE49-F238E27FC236}">
                <a16:creationId xmlns:a16="http://schemas.microsoft.com/office/drawing/2014/main" id="{CDA961DB-D412-B26E-E3E6-F6E9E0B3AA01}"/>
              </a:ext>
            </a:extLst>
          </p:cNvPr>
          <p:cNvSpPr txBox="1"/>
          <p:nvPr/>
        </p:nvSpPr>
        <p:spPr>
          <a:xfrm>
            <a:off x="3742877" y="3428999"/>
            <a:ext cx="3672991"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Стимулирование талантливых детей</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82D01F15-ED6B-2ACC-E19B-699572E7C735}"/>
              </a:ext>
            </a:extLst>
          </p:cNvPr>
          <p:cNvGraphicFramePr>
            <a:graphicFrameLocks noGrp="1"/>
          </p:cNvGraphicFramePr>
          <p:nvPr>
            <p:extLst>
              <p:ext uri="{D42A27DB-BD31-4B8C-83A1-F6EECF244321}">
                <p14:modId xmlns:p14="http://schemas.microsoft.com/office/powerpoint/2010/main" val="2120674681"/>
              </p:ext>
            </p:extLst>
          </p:nvPr>
        </p:nvGraphicFramePr>
        <p:xfrm>
          <a:off x="154041" y="3744895"/>
          <a:ext cx="11444122" cy="2535598"/>
        </p:xfrm>
        <a:graphic>
          <a:graphicData uri="http://schemas.openxmlformats.org/drawingml/2006/table">
            <a:tbl>
              <a:tblPr firstRow="1" bandRow="1">
                <a:tableStyleId>{E8B1032C-EA38-4F05-BA0D-38AFFFC7BED3}</a:tableStyleId>
              </a:tblPr>
              <a:tblGrid>
                <a:gridCol w="2096900">
                  <a:extLst>
                    <a:ext uri="{9D8B030D-6E8A-4147-A177-3AD203B41FA5}">
                      <a16:colId xmlns:a16="http://schemas.microsoft.com/office/drawing/2014/main" val="85949468"/>
                    </a:ext>
                  </a:extLst>
                </a:gridCol>
                <a:gridCol w="1415419">
                  <a:extLst>
                    <a:ext uri="{9D8B030D-6E8A-4147-A177-3AD203B41FA5}">
                      <a16:colId xmlns:a16="http://schemas.microsoft.com/office/drawing/2014/main" val="1385891004"/>
                    </a:ext>
                  </a:extLst>
                </a:gridCol>
                <a:gridCol w="1590938">
                  <a:extLst>
                    <a:ext uri="{9D8B030D-6E8A-4147-A177-3AD203B41FA5}">
                      <a16:colId xmlns:a16="http://schemas.microsoft.com/office/drawing/2014/main" val="4099847007"/>
                    </a:ext>
                  </a:extLst>
                </a:gridCol>
                <a:gridCol w="116840">
                  <a:extLst>
                    <a:ext uri="{9D8B030D-6E8A-4147-A177-3AD203B41FA5}">
                      <a16:colId xmlns:a16="http://schemas.microsoft.com/office/drawing/2014/main" val="3004637438"/>
                    </a:ext>
                  </a:extLst>
                </a:gridCol>
                <a:gridCol w="1852334">
                  <a:extLst>
                    <a:ext uri="{9D8B030D-6E8A-4147-A177-3AD203B41FA5}">
                      <a16:colId xmlns:a16="http://schemas.microsoft.com/office/drawing/2014/main" val="16570507"/>
                    </a:ext>
                  </a:extLst>
                </a:gridCol>
                <a:gridCol w="918051">
                  <a:extLst>
                    <a:ext uri="{9D8B030D-6E8A-4147-A177-3AD203B41FA5}">
                      <a16:colId xmlns:a16="http://schemas.microsoft.com/office/drawing/2014/main" val="3045222702"/>
                    </a:ext>
                  </a:extLst>
                </a:gridCol>
                <a:gridCol w="879894">
                  <a:extLst>
                    <a:ext uri="{9D8B030D-6E8A-4147-A177-3AD203B41FA5}">
                      <a16:colId xmlns:a16="http://schemas.microsoft.com/office/drawing/2014/main" val="20006"/>
                    </a:ext>
                  </a:extLst>
                </a:gridCol>
                <a:gridCol w="940280">
                  <a:extLst>
                    <a:ext uri="{9D8B030D-6E8A-4147-A177-3AD203B41FA5}">
                      <a16:colId xmlns:a16="http://schemas.microsoft.com/office/drawing/2014/main" val="20007"/>
                    </a:ext>
                  </a:extLst>
                </a:gridCol>
                <a:gridCol w="1633466">
                  <a:extLst>
                    <a:ext uri="{9D8B030D-6E8A-4147-A177-3AD203B41FA5}">
                      <a16:colId xmlns:a16="http://schemas.microsoft.com/office/drawing/2014/main" val="20008"/>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grid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hMerge="1">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244514">
                <a:tc gridSpan="9">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9169"/>
                  </a:ext>
                </a:extLst>
              </a:tr>
              <a:tr h="763398">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Учащиеся - школьники</a:t>
                      </a:r>
                    </a:p>
                  </a:txBody>
                  <a:tcPr anchor="ctr">
                    <a:solidFill>
                      <a:schemeClr val="accent2">
                        <a:lumMod val="20000"/>
                        <a:lumOff val="80000"/>
                      </a:schemeClr>
                    </a:solidFill>
                  </a:tcPr>
                </a:tc>
                <a:tc>
                  <a:txBody>
                    <a:bodyPr/>
                    <a:lstStyle/>
                    <a:p>
                      <a:pPr algn="ctr" rtl="0" fontAlgn="t"/>
                      <a:r>
                        <a:rPr lang="ru-RU" sz="1000" b="0" i="0" u="none" strike="noStrike" dirty="0">
                          <a:solidFill>
                            <a:srgbClr val="000000"/>
                          </a:solidFill>
                          <a:latin typeface="Times New Roman"/>
                        </a:rPr>
                        <a:t>1</a:t>
                      </a:r>
                    </a:p>
                  </a:txBody>
                  <a:tcPr marL="7620" marR="7620" marT="7620" marB="0" anchor="ctr">
                    <a:solidFill>
                      <a:schemeClr val="accent2">
                        <a:lumMod val="20000"/>
                        <a:lumOff val="80000"/>
                      </a:schemeClr>
                    </a:solidFill>
                  </a:tcPr>
                </a:tc>
                <a:tc gridSpan="2">
                  <a:txBody>
                    <a:bodyPr/>
                    <a:lstStyle/>
                    <a:p>
                      <a:pPr algn="ctr"/>
                      <a:r>
                        <a:rPr lang="ru-RU" sz="1000" b="0" dirty="0">
                          <a:latin typeface="Times New Roman" panose="02020603050405020304" pitchFamily="18" charset="0"/>
                          <a:cs typeface="Times New Roman" panose="02020603050405020304" pitchFamily="18" charset="0"/>
                        </a:rPr>
                        <a:t>Выплата стипендии</a:t>
                      </a:r>
                    </a:p>
                  </a:txBody>
                  <a:tcPr anchor="ctr">
                    <a:solidFill>
                      <a:schemeClr val="accent2">
                        <a:lumMod val="20000"/>
                        <a:lumOff val="80000"/>
                      </a:schemeClr>
                    </a:solidFill>
                  </a:tcPr>
                </a:tc>
                <a:tc hMerge="1">
                  <a:txBody>
                    <a:bodyPr/>
                    <a:lstStyle/>
                    <a:p>
                      <a:endParaRPr lang="ru-RU"/>
                    </a:p>
                  </a:txBody>
                  <a:tcPr/>
                </a:tc>
                <a:tc>
                  <a:txBody>
                    <a:bodyPr/>
                    <a:lstStyle/>
                    <a:p>
                      <a:pPr algn="ctr" rtl="0" fontAlgn="ctr"/>
                      <a:r>
                        <a:rPr lang="ru-RU" sz="1000" b="0" i="0" u="none" strike="noStrike" dirty="0">
                          <a:solidFill>
                            <a:srgbClr val="000000"/>
                          </a:solidFill>
                          <a:latin typeface="Times New Roman"/>
                        </a:rPr>
                        <a:t>10000,00</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10000,00</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endParaRPr lang="ru-RU" dirty="0"/>
                    </a:p>
                  </a:txBody>
                  <a:tcPr anchor="ctr">
                    <a:solidFill>
                      <a:schemeClr val="accent2">
                        <a:lumMod val="20000"/>
                        <a:lumOff val="80000"/>
                      </a:schemeClr>
                    </a:solidFill>
                  </a:tcPr>
                </a:tc>
                <a:extLst>
                  <a:ext uri="{0D108BD9-81ED-4DB2-BD59-A6C34878D82A}">
                    <a16:rowId xmlns:a16="http://schemas.microsoft.com/office/drawing/2014/main" val="246342476"/>
                  </a:ext>
                </a:extLst>
              </a:tr>
              <a:tr h="413323">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8</a:t>
                      </a:r>
                    </a:p>
                  </a:txBody>
                  <a:tcPr marL="7620" marR="7620" marT="7620" marB="0" anchor="ctr">
                    <a:solidFill>
                      <a:schemeClr val="accent2">
                        <a:lumMod val="20000"/>
                        <a:lumOff val="80000"/>
                      </a:schemeClr>
                    </a:solidFill>
                  </a:tcPr>
                </a:tc>
                <a:tc gridSpan="2">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hMerge="1">
                  <a:txBody>
                    <a:bodyPr/>
                    <a:lstStyle/>
                    <a:p>
                      <a:endParaRPr lang="ru-RU"/>
                    </a:p>
                  </a:txBody>
                  <a:tcPr/>
                </a:tc>
                <a:tc>
                  <a:txBody>
                    <a:bodyPr/>
                    <a:lstStyle/>
                    <a:p>
                      <a:pPr algn="ctr" rtl="0" fontAlgn="ctr"/>
                      <a:r>
                        <a:rPr lang="ru-RU" sz="1000" b="1" i="0" u="none" strike="noStrike" dirty="0">
                          <a:solidFill>
                            <a:srgbClr val="000000"/>
                          </a:solidFill>
                          <a:latin typeface="Times New Roman"/>
                        </a:rPr>
                        <a:t>1770000,00</a:t>
                      </a:r>
                    </a:p>
                  </a:txBody>
                  <a:tcPr marL="7620" marR="7620" marT="7620" marB="0"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1465263,15</a:t>
                      </a:r>
                    </a:p>
                  </a:txBody>
                  <a:tcPr marL="7620" marR="7620" marT="7620" marB="0"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82,78</a:t>
                      </a:r>
                    </a:p>
                  </a:txBody>
                  <a:tcPr marL="7620" marR="7620" marT="7620" marB="0" anchor="ctr">
                    <a:solidFill>
                      <a:schemeClr val="accent2">
                        <a:lumMod val="20000"/>
                        <a:lumOff val="80000"/>
                      </a:schemeClr>
                    </a:solidFill>
                  </a:tcPr>
                </a:tc>
                <a:tc>
                  <a:txBody>
                    <a:bodyPr/>
                    <a:lstStyle/>
                    <a:p>
                      <a:endParaRPr lang="ru-RU"/>
                    </a:p>
                  </a:txBody>
                  <a:tcPr anchor="ctr">
                    <a:solidFill>
                      <a:schemeClr val="accent2">
                        <a:lumMod val="20000"/>
                        <a:lumOff val="80000"/>
                      </a:schemeClr>
                    </a:solidFill>
                  </a:tcPr>
                </a:tc>
                <a:extLst>
                  <a:ext uri="{0D108BD9-81ED-4DB2-BD59-A6C34878D82A}">
                    <a16:rowId xmlns:a16="http://schemas.microsoft.com/office/drawing/2014/main" val="1358678877"/>
                  </a:ext>
                </a:extLst>
              </a:tr>
              <a:tr h="413323">
                <a:tc>
                  <a:txBody>
                    <a:bodyPr/>
                    <a:lstStyle/>
                    <a:p>
                      <a:pPr algn="ctr"/>
                      <a:r>
                        <a:rPr lang="ru-RU" sz="1000" b="1" dirty="0">
                          <a:latin typeface="Times New Roman" panose="02020603050405020304" pitchFamily="18" charset="0"/>
                          <a:cs typeface="Times New Roman" panose="02020603050405020304" pitchFamily="18" charset="0"/>
                        </a:rPr>
                        <a:t>ВСЕГО ПО ПРОГРАММЕ</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rtl="0" fontAlgn="t"/>
                      <a:r>
                        <a:rPr lang="ru-RU" sz="1000" b="1" i="1" u="none" strike="noStrike" dirty="0">
                          <a:solidFill>
                            <a:srgbClr val="000000"/>
                          </a:solidFill>
                          <a:latin typeface="Times New Roman"/>
                        </a:rPr>
                        <a:t>729</a:t>
                      </a:r>
                    </a:p>
                  </a:txBody>
                  <a:tcPr marL="7620" marR="7620" marT="7620" marB="0">
                    <a:solidFill>
                      <a:schemeClr val="accent2">
                        <a:lumMod val="20000"/>
                        <a:lumOff val="80000"/>
                      </a:schemeClr>
                    </a:solidFill>
                  </a:tcPr>
                </a:tc>
                <a:tc gridSpan="2">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hMerge="1">
                  <a:txBody>
                    <a:bodyPr/>
                    <a:lstStyle/>
                    <a:p>
                      <a:endParaRPr lang="ru-RU"/>
                    </a:p>
                  </a:txBody>
                  <a:tcPr/>
                </a:tc>
                <a:tc>
                  <a:txBody>
                    <a:bodyPr/>
                    <a:lstStyle/>
                    <a:p>
                      <a:pPr algn="ctr" rtl="0" fontAlgn="t"/>
                      <a:r>
                        <a:rPr lang="ru-RU" sz="1000" b="1" i="1" u="none" strike="noStrike" dirty="0">
                          <a:solidFill>
                            <a:srgbClr val="000000"/>
                          </a:solidFill>
                          <a:latin typeface="Times New Roman"/>
                        </a:rPr>
                        <a:t>18892282,00</a:t>
                      </a:r>
                    </a:p>
                  </a:txBody>
                  <a:tcPr marL="7620" marR="7620" marT="7620" marB="0">
                    <a:solidFill>
                      <a:schemeClr val="accent2">
                        <a:lumMod val="20000"/>
                        <a:lumOff val="80000"/>
                      </a:schemeClr>
                    </a:solidFill>
                  </a:tcPr>
                </a:tc>
                <a:tc>
                  <a:txBody>
                    <a:bodyPr/>
                    <a:lstStyle/>
                    <a:p>
                      <a:pPr algn="ctr" rtl="0" fontAlgn="t"/>
                      <a:r>
                        <a:rPr lang="ru-RU" sz="1000" b="1" i="1" u="none" strike="noStrike" dirty="0">
                          <a:solidFill>
                            <a:srgbClr val="000000"/>
                          </a:solidFill>
                          <a:latin typeface="Times New Roman"/>
                        </a:rPr>
                        <a:t>14878108,87</a:t>
                      </a:r>
                    </a:p>
                  </a:txBody>
                  <a:tcPr marL="7620" marR="7620" marT="7620" marB="0">
                    <a:solidFill>
                      <a:schemeClr val="accent2">
                        <a:lumMod val="20000"/>
                        <a:lumOff val="80000"/>
                      </a:schemeClr>
                    </a:solidFill>
                  </a:tcPr>
                </a:tc>
                <a:tc>
                  <a:txBody>
                    <a:bodyPr/>
                    <a:lstStyle/>
                    <a:p>
                      <a:pPr algn="ctr"/>
                      <a:r>
                        <a:rPr lang="ru-RU" sz="1000" b="1" i="1" dirty="0">
                          <a:latin typeface="Times New Roman" panose="02020603050405020304" pitchFamily="18" charset="0"/>
                          <a:cs typeface="Times New Roman" panose="02020603050405020304" pitchFamily="18" charset="0"/>
                        </a:rPr>
                        <a:t>78,75</a:t>
                      </a:r>
                    </a:p>
                  </a:txBody>
                  <a:tcPr>
                    <a:solidFill>
                      <a:schemeClr val="accent2">
                        <a:lumMod val="20000"/>
                        <a:lumOff val="80000"/>
                      </a:schemeClr>
                    </a:solidFill>
                  </a:tcPr>
                </a:tc>
                <a:tc>
                  <a:txBody>
                    <a:bodyPr/>
                    <a:lstStyle/>
                    <a:p>
                      <a:endParaRPr lang="ru-RU" dirty="0"/>
                    </a:p>
                  </a:txBody>
                  <a:tcPr anchor="ctr">
                    <a:solidFill>
                      <a:schemeClr val="accent2">
                        <a:lumMod val="20000"/>
                        <a:lumOff val="80000"/>
                      </a:schemeClr>
                    </a:solidFill>
                  </a:tcPr>
                </a:tc>
                <a:extLst>
                  <a:ext uri="{0D108BD9-81ED-4DB2-BD59-A6C34878D82A}">
                    <a16:rowId xmlns:a16="http://schemas.microsoft.com/office/drawing/2014/main" val="2172837709"/>
                  </a:ext>
                </a:extLst>
              </a:tr>
            </a:tbl>
          </a:graphicData>
        </a:graphic>
      </p:graphicFrame>
      <p:pic>
        <p:nvPicPr>
          <p:cNvPr id="10" name="Рисунок 9">
            <a:extLst>
              <a:ext uri="{FF2B5EF4-FFF2-40B4-BE49-F238E27FC236}">
                <a16:creationId xmlns:a16="http://schemas.microsoft.com/office/drawing/2014/main" id="{956195DC-0166-F7B4-F234-596163F607FD}"/>
              </a:ext>
            </a:extLst>
          </p:cNvPr>
          <p:cNvPicPr>
            <a:picLocks noChangeAspect="1"/>
          </p:cNvPicPr>
          <p:nvPr/>
        </p:nvPicPr>
        <p:blipFill>
          <a:blip r:embed="rId4"/>
          <a:stretch>
            <a:fillRect/>
          </a:stretch>
        </p:blipFill>
        <p:spPr>
          <a:xfrm>
            <a:off x="507434" y="4720644"/>
            <a:ext cx="1382986" cy="707033"/>
          </a:xfrm>
          <a:prstGeom prst="rect">
            <a:avLst/>
          </a:prstGeom>
        </p:spPr>
      </p:pic>
    </p:spTree>
    <p:extLst>
      <p:ext uri="{BB962C8B-B14F-4D97-AF65-F5344CB8AC3E}">
        <p14:creationId xmlns:p14="http://schemas.microsoft.com/office/powerpoint/2010/main" val="22486302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DE3EC6E-BCE9-C1AD-4966-47F85641AC1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43A6BC6E-DE20-992A-2CF5-427B0C121530}"/>
              </a:ext>
            </a:extLst>
          </p:cNvPr>
          <p:cNvSpPr txBox="1"/>
          <p:nvPr/>
        </p:nvSpPr>
        <p:spPr>
          <a:xfrm>
            <a:off x="3020037" y="134050"/>
            <a:ext cx="5914238" cy="276999"/>
          </a:xfrm>
          <a:prstGeom prst="rect">
            <a:avLst/>
          </a:prstGeom>
          <a:solidFill>
            <a:schemeClr val="accent1">
              <a:lumMod val="20000"/>
              <a:lumOff val="80000"/>
            </a:schemeClr>
          </a:solidFill>
          <a:ln>
            <a:solidFill>
              <a:srgbClr val="00FF99"/>
            </a:solidFill>
          </a:ln>
        </p:spPr>
        <p:txBody>
          <a:bodyPr wrap="square">
            <a:spAutoFit/>
          </a:bodyPr>
          <a:lstStyle/>
          <a:p>
            <a:pPr algn="ct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за 2024 год (продолжение)</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4C05D37B-74B4-CE48-3BE9-CAD55C961659}"/>
              </a:ext>
            </a:extLst>
          </p:cNvPr>
          <p:cNvSpPr txBox="1"/>
          <p:nvPr/>
        </p:nvSpPr>
        <p:spPr>
          <a:xfrm>
            <a:off x="2690769" y="411049"/>
            <a:ext cx="6153324"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71E908E-1084-012A-B09F-2205EF576202}"/>
              </a:ext>
            </a:extLst>
          </p:cNvPr>
          <p:cNvSpPr txBox="1"/>
          <p:nvPr/>
        </p:nvSpPr>
        <p:spPr>
          <a:xfrm>
            <a:off x="3930935" y="688048"/>
            <a:ext cx="3672991"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пенсионеров</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DA62771C-6586-5DB5-B135-A1E97C433946}"/>
              </a:ext>
            </a:extLst>
          </p:cNvPr>
          <p:cNvGraphicFramePr>
            <a:graphicFrameLocks noGrp="1"/>
          </p:cNvGraphicFramePr>
          <p:nvPr>
            <p:extLst>
              <p:ext uri="{D42A27DB-BD31-4B8C-83A1-F6EECF244321}">
                <p14:modId xmlns:p14="http://schemas.microsoft.com/office/powerpoint/2010/main" val="351033300"/>
              </p:ext>
            </p:extLst>
          </p:nvPr>
        </p:nvGraphicFramePr>
        <p:xfrm>
          <a:off x="106770" y="965047"/>
          <a:ext cx="11740771" cy="2264899"/>
        </p:xfrm>
        <a:graphic>
          <a:graphicData uri="http://schemas.openxmlformats.org/drawingml/2006/table">
            <a:tbl>
              <a:tblPr firstRow="1" bandRow="1">
                <a:tableStyleId>{E8B1032C-EA38-4F05-BA0D-38AFFFC7BED3}</a:tableStyleId>
              </a:tblPr>
              <a:tblGrid>
                <a:gridCol w="2152719">
                  <a:extLst>
                    <a:ext uri="{9D8B030D-6E8A-4147-A177-3AD203B41FA5}">
                      <a16:colId xmlns:a16="http://schemas.microsoft.com/office/drawing/2014/main" val="85949468"/>
                    </a:ext>
                  </a:extLst>
                </a:gridCol>
                <a:gridCol w="1453097">
                  <a:extLst>
                    <a:ext uri="{9D8B030D-6E8A-4147-A177-3AD203B41FA5}">
                      <a16:colId xmlns:a16="http://schemas.microsoft.com/office/drawing/2014/main" val="1385891004"/>
                    </a:ext>
                  </a:extLst>
                </a:gridCol>
                <a:gridCol w="1753239">
                  <a:extLst>
                    <a:ext uri="{9D8B030D-6E8A-4147-A177-3AD203B41FA5}">
                      <a16:colId xmlns:a16="http://schemas.microsoft.com/office/drawing/2014/main" val="4099847007"/>
                    </a:ext>
                  </a:extLst>
                </a:gridCol>
                <a:gridCol w="1901643">
                  <a:extLst>
                    <a:ext uri="{9D8B030D-6E8A-4147-A177-3AD203B41FA5}">
                      <a16:colId xmlns:a16="http://schemas.microsoft.com/office/drawing/2014/main" val="16570507"/>
                    </a:ext>
                  </a:extLst>
                </a:gridCol>
                <a:gridCol w="866817">
                  <a:extLst>
                    <a:ext uri="{9D8B030D-6E8A-4147-A177-3AD203B41FA5}">
                      <a16:colId xmlns:a16="http://schemas.microsoft.com/office/drawing/2014/main" val="3045222702"/>
                    </a:ext>
                  </a:extLst>
                </a:gridCol>
                <a:gridCol w="826781">
                  <a:extLst>
                    <a:ext uri="{9D8B030D-6E8A-4147-A177-3AD203B41FA5}">
                      <a16:colId xmlns:a16="http://schemas.microsoft.com/office/drawing/2014/main" val="871694421"/>
                    </a:ext>
                  </a:extLst>
                </a:gridCol>
                <a:gridCol w="955966">
                  <a:extLst>
                    <a:ext uri="{9D8B030D-6E8A-4147-A177-3AD203B41FA5}">
                      <a16:colId xmlns:a16="http://schemas.microsoft.com/office/drawing/2014/main" val="3868197460"/>
                    </a:ext>
                  </a:extLst>
                </a:gridCol>
                <a:gridCol w="1830509">
                  <a:extLst>
                    <a:ext uri="{9D8B030D-6E8A-4147-A177-3AD203B41FA5}">
                      <a16:colId xmlns:a16="http://schemas.microsoft.com/office/drawing/2014/main" val="1586940906"/>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1302417">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nchor="ctr">
                    <a:solidFill>
                      <a:schemeClr val="accent2">
                        <a:lumMod val="20000"/>
                        <a:lumOff val="80000"/>
                      </a:schemeClr>
                    </a:solidFill>
                  </a:tcPr>
                </a:tc>
                <a:tc>
                  <a:txBody>
                    <a:bodyPr/>
                    <a:lstStyle/>
                    <a:p>
                      <a:pPr algn="ctr" rtl="0" fontAlgn="ctr"/>
                      <a:r>
                        <a:rPr lang="ru-RU" sz="1100" b="0" i="0" u="none" strike="noStrike" dirty="0">
                          <a:solidFill>
                            <a:srgbClr val="000000"/>
                          </a:solidFill>
                          <a:latin typeface="Times New Roman"/>
                        </a:rPr>
                        <a:t>13</a:t>
                      </a:r>
                    </a:p>
                  </a:txBody>
                  <a:tcPr marL="7620" marR="7620" marT="7620" marB="0" anchor="ctr">
                    <a:solidFill>
                      <a:schemeClr val="accent2">
                        <a:lumMod val="20000"/>
                        <a:lumOff val="80000"/>
                      </a:schemeClr>
                    </a:solidFill>
                  </a:tcPr>
                </a:tc>
                <a:tc>
                  <a:txBody>
                    <a:bodyPr/>
                    <a:lstStyle/>
                    <a:p>
                      <a:pPr algn="ctr"/>
                      <a:r>
                        <a:rPr lang="ru-RU" sz="1000" b="0" i="0" dirty="0">
                          <a:latin typeface="Times New Roman" panose="02020603050405020304" pitchFamily="18" charset="0"/>
                          <a:cs typeface="Times New Roman" panose="02020603050405020304" pitchFamily="18" charset="0"/>
                        </a:rPr>
                        <a:t>Доплата к пенсии муниципальных служащих</a:t>
                      </a:r>
                    </a:p>
                  </a:txBody>
                  <a:tcPr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1027000,00</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1026978,48</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2593282152"/>
                  </a:ext>
                </a:extLst>
              </a:tr>
              <a:tr h="261442">
                <a:tc>
                  <a:txBody>
                    <a:bodyPr/>
                    <a:lstStyle/>
                    <a:p>
                      <a:pPr algn="ctr"/>
                      <a:r>
                        <a:rPr lang="ru-RU" sz="1000" b="1" dirty="0">
                          <a:latin typeface="Times New Roman" panose="02020603050405020304" pitchFamily="18" charset="0"/>
                          <a:cs typeface="Times New Roman" panose="02020603050405020304" pitchFamily="18" charset="0"/>
                        </a:rPr>
                        <a:t>ИТОГО</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13</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1027000,00</a:t>
                      </a:r>
                    </a:p>
                  </a:txBody>
                  <a:tcPr marL="7620" marR="7620" marT="7620" marB="0"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1026978,48</a:t>
                      </a:r>
                    </a:p>
                  </a:txBody>
                  <a:tcPr marL="7620" marR="7620" marT="7620" marB="0"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360607224"/>
                  </a:ext>
                </a:extLst>
              </a:tr>
            </a:tbl>
          </a:graphicData>
        </a:graphic>
      </p:graphicFrame>
      <p:pic>
        <p:nvPicPr>
          <p:cNvPr id="8" name="Рисунок 7" descr="Изображение выглядит как текст, Работа с наличностью, Наличные средства, деньги&#10;&#10;Контент, сгенерированный ИИ, может содержать ошибки.">
            <a:extLst>
              <a:ext uri="{FF2B5EF4-FFF2-40B4-BE49-F238E27FC236}">
                <a16:creationId xmlns:a16="http://schemas.microsoft.com/office/drawing/2014/main" id="{53A13796-403A-C7CD-3BED-4D59B8E3802C}"/>
              </a:ext>
            </a:extLst>
          </p:cNvPr>
          <p:cNvPicPr>
            <a:picLocks noChangeAspect="1"/>
          </p:cNvPicPr>
          <p:nvPr/>
        </p:nvPicPr>
        <p:blipFill>
          <a:blip r:embed="rId3"/>
          <a:stretch>
            <a:fillRect/>
          </a:stretch>
        </p:blipFill>
        <p:spPr>
          <a:xfrm>
            <a:off x="444616" y="1782686"/>
            <a:ext cx="1466413" cy="971261"/>
          </a:xfrm>
          <a:prstGeom prst="rect">
            <a:avLst/>
          </a:prstGeom>
        </p:spPr>
      </p:pic>
      <p:sp>
        <p:nvSpPr>
          <p:cNvPr id="9" name="TextBox 8">
            <a:extLst>
              <a:ext uri="{FF2B5EF4-FFF2-40B4-BE49-F238E27FC236}">
                <a16:creationId xmlns:a16="http://schemas.microsoft.com/office/drawing/2014/main" id="{60B41CD8-4A41-66D9-0909-DB3BD1BC3367}"/>
              </a:ext>
            </a:extLst>
          </p:cNvPr>
          <p:cNvSpPr txBox="1"/>
          <p:nvPr/>
        </p:nvSpPr>
        <p:spPr>
          <a:xfrm>
            <a:off x="2843169" y="3233170"/>
            <a:ext cx="6153324"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3CBC0469-CA7D-CA08-91A5-CE400C5FC479}"/>
              </a:ext>
            </a:extLst>
          </p:cNvPr>
          <p:cNvSpPr txBox="1"/>
          <p:nvPr/>
        </p:nvSpPr>
        <p:spPr>
          <a:xfrm>
            <a:off x="3930935" y="3536355"/>
            <a:ext cx="4419613"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11" name="Таблица 10">
            <a:extLst>
              <a:ext uri="{FF2B5EF4-FFF2-40B4-BE49-F238E27FC236}">
                <a16:creationId xmlns:a16="http://schemas.microsoft.com/office/drawing/2014/main" id="{935BBB9C-93E4-4F9B-ECFE-4ED3E9A6C628}"/>
              </a:ext>
            </a:extLst>
          </p:cNvPr>
          <p:cNvGraphicFramePr>
            <a:graphicFrameLocks noGrp="1"/>
          </p:cNvGraphicFramePr>
          <p:nvPr>
            <p:extLst>
              <p:ext uri="{D42A27DB-BD31-4B8C-83A1-F6EECF244321}">
                <p14:modId xmlns:p14="http://schemas.microsoft.com/office/powerpoint/2010/main" val="3057435601"/>
              </p:ext>
            </p:extLst>
          </p:nvPr>
        </p:nvGraphicFramePr>
        <p:xfrm>
          <a:off x="171595" y="4076832"/>
          <a:ext cx="11740771" cy="2098849"/>
        </p:xfrm>
        <a:graphic>
          <a:graphicData uri="http://schemas.openxmlformats.org/drawingml/2006/table">
            <a:tbl>
              <a:tblPr firstRow="1" bandRow="1">
                <a:tableStyleId>{E8B1032C-EA38-4F05-BA0D-38AFFFC7BED3}</a:tableStyleId>
              </a:tblPr>
              <a:tblGrid>
                <a:gridCol w="2152719">
                  <a:extLst>
                    <a:ext uri="{9D8B030D-6E8A-4147-A177-3AD203B41FA5}">
                      <a16:colId xmlns:a16="http://schemas.microsoft.com/office/drawing/2014/main" val="85949468"/>
                    </a:ext>
                  </a:extLst>
                </a:gridCol>
                <a:gridCol w="1453097">
                  <a:extLst>
                    <a:ext uri="{9D8B030D-6E8A-4147-A177-3AD203B41FA5}">
                      <a16:colId xmlns:a16="http://schemas.microsoft.com/office/drawing/2014/main" val="1385891004"/>
                    </a:ext>
                  </a:extLst>
                </a:gridCol>
                <a:gridCol w="1753239">
                  <a:extLst>
                    <a:ext uri="{9D8B030D-6E8A-4147-A177-3AD203B41FA5}">
                      <a16:colId xmlns:a16="http://schemas.microsoft.com/office/drawing/2014/main" val="4099847007"/>
                    </a:ext>
                  </a:extLst>
                </a:gridCol>
                <a:gridCol w="1901643">
                  <a:extLst>
                    <a:ext uri="{9D8B030D-6E8A-4147-A177-3AD203B41FA5}">
                      <a16:colId xmlns:a16="http://schemas.microsoft.com/office/drawing/2014/main" val="16570507"/>
                    </a:ext>
                  </a:extLst>
                </a:gridCol>
                <a:gridCol w="866817">
                  <a:extLst>
                    <a:ext uri="{9D8B030D-6E8A-4147-A177-3AD203B41FA5}">
                      <a16:colId xmlns:a16="http://schemas.microsoft.com/office/drawing/2014/main" val="3045222702"/>
                    </a:ext>
                  </a:extLst>
                </a:gridCol>
                <a:gridCol w="826781">
                  <a:extLst>
                    <a:ext uri="{9D8B030D-6E8A-4147-A177-3AD203B41FA5}">
                      <a16:colId xmlns:a16="http://schemas.microsoft.com/office/drawing/2014/main" val="871694421"/>
                    </a:ext>
                  </a:extLst>
                </a:gridCol>
                <a:gridCol w="955966">
                  <a:extLst>
                    <a:ext uri="{9D8B030D-6E8A-4147-A177-3AD203B41FA5}">
                      <a16:colId xmlns:a16="http://schemas.microsoft.com/office/drawing/2014/main" val="3868197460"/>
                    </a:ext>
                  </a:extLst>
                </a:gridCol>
                <a:gridCol w="1830509">
                  <a:extLst>
                    <a:ext uri="{9D8B030D-6E8A-4147-A177-3AD203B41FA5}">
                      <a16:colId xmlns:a16="http://schemas.microsoft.com/office/drawing/2014/main" val="1586940906"/>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1136367">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300000,00</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300000,00</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100</a:t>
                      </a:r>
                    </a:p>
                  </a:txBody>
                  <a:tcPr anchor="ctr">
                    <a:solidFill>
                      <a:schemeClr val="accent2">
                        <a:lumMod val="20000"/>
                        <a:lumOff val="80000"/>
                      </a:schemeClr>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2593282152"/>
                  </a:ext>
                </a:extLst>
              </a:tr>
              <a:tr h="261442">
                <a:tc>
                  <a:txBody>
                    <a:bodyPr/>
                    <a:lstStyle/>
                    <a:p>
                      <a:pPr algn="ctr"/>
                      <a:r>
                        <a:rPr lang="ru-RU" sz="1000" b="1" dirty="0">
                          <a:latin typeface="Times New Roman" panose="02020603050405020304" pitchFamily="18" charset="0"/>
                          <a:cs typeface="Times New Roman" panose="02020603050405020304" pitchFamily="18" charset="0"/>
                        </a:rPr>
                        <a:t>ИТОГО</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300000,00</a:t>
                      </a: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300000,00</a:t>
                      </a: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100</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360607224"/>
                  </a:ext>
                </a:extLst>
              </a:tr>
            </a:tbl>
          </a:graphicData>
        </a:graphic>
      </p:graphicFrame>
      <p:pic>
        <p:nvPicPr>
          <p:cNvPr id="13" name="Рисунок 12">
            <a:extLst>
              <a:ext uri="{FF2B5EF4-FFF2-40B4-BE49-F238E27FC236}">
                <a16:creationId xmlns:a16="http://schemas.microsoft.com/office/drawing/2014/main" id="{B68FA5D5-481D-E7E6-2B71-853CA75D2A2F}"/>
              </a:ext>
            </a:extLst>
          </p:cNvPr>
          <p:cNvPicPr>
            <a:picLocks noChangeAspect="1"/>
          </p:cNvPicPr>
          <p:nvPr/>
        </p:nvPicPr>
        <p:blipFill>
          <a:blip r:embed="rId4"/>
          <a:stretch>
            <a:fillRect/>
          </a:stretch>
        </p:blipFill>
        <p:spPr>
          <a:xfrm>
            <a:off x="323980" y="4822459"/>
            <a:ext cx="1707684" cy="992772"/>
          </a:xfrm>
          <a:prstGeom prst="rect">
            <a:avLst/>
          </a:prstGeom>
        </p:spPr>
      </p:pic>
    </p:spTree>
    <p:extLst>
      <p:ext uri="{BB962C8B-B14F-4D97-AF65-F5344CB8AC3E}">
        <p14:creationId xmlns:p14="http://schemas.microsoft.com/office/powerpoint/2010/main" val="28502544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D45B5AE-612D-7FD5-24A2-1DC32CA188B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1DF1A0B6-0252-B579-190D-20AD60EFC85A}"/>
              </a:ext>
            </a:extLst>
          </p:cNvPr>
          <p:cNvSpPr txBox="1"/>
          <p:nvPr/>
        </p:nvSpPr>
        <p:spPr>
          <a:xfrm>
            <a:off x="3020037" y="134050"/>
            <a:ext cx="5914238" cy="276999"/>
          </a:xfrm>
          <a:prstGeom prst="rect">
            <a:avLst/>
          </a:prstGeom>
          <a:solidFill>
            <a:schemeClr val="accent1">
              <a:lumMod val="20000"/>
              <a:lumOff val="80000"/>
            </a:schemeClr>
          </a:solidFill>
          <a:ln>
            <a:solidFill>
              <a:srgbClr val="00FF99"/>
            </a:solidFill>
          </a:ln>
        </p:spPr>
        <p:txBody>
          <a:bodyPr wrap="square">
            <a:spAutoFit/>
          </a:bodyPr>
          <a:lstStyle/>
          <a:p>
            <a:pPr algn="ct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Сведения о расходах с учетом интересов целевых групп за 2024 год (продолжение)</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CEF0D2BB-674D-DEBF-2836-9BCFCD65392C}"/>
              </a:ext>
            </a:extLst>
          </p:cNvPr>
          <p:cNvSpPr txBox="1"/>
          <p:nvPr/>
        </p:nvSpPr>
        <p:spPr>
          <a:xfrm>
            <a:off x="2780951" y="406599"/>
            <a:ext cx="6153324"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«Обеспечение жильем молодых семей»</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0F7200EB-8097-15D6-2F88-BBF51CAA81C4}"/>
              </a:ext>
            </a:extLst>
          </p:cNvPr>
          <p:cNvSpPr txBox="1"/>
          <p:nvPr/>
        </p:nvSpPr>
        <p:spPr>
          <a:xfrm>
            <a:off x="3987913" y="683598"/>
            <a:ext cx="3978485"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Улучшение жилищных условий молодых семей</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BF6A9FC6-1C1B-3EE8-D19B-FAAF2716F645}"/>
              </a:ext>
            </a:extLst>
          </p:cNvPr>
          <p:cNvGraphicFramePr>
            <a:graphicFrameLocks noGrp="1"/>
          </p:cNvGraphicFramePr>
          <p:nvPr>
            <p:extLst>
              <p:ext uri="{D42A27DB-BD31-4B8C-83A1-F6EECF244321}">
                <p14:modId xmlns:p14="http://schemas.microsoft.com/office/powerpoint/2010/main" val="3700119246"/>
              </p:ext>
            </p:extLst>
          </p:nvPr>
        </p:nvGraphicFramePr>
        <p:xfrm>
          <a:off x="106769" y="1090197"/>
          <a:ext cx="11740771" cy="1972667"/>
        </p:xfrm>
        <a:graphic>
          <a:graphicData uri="http://schemas.openxmlformats.org/drawingml/2006/table">
            <a:tbl>
              <a:tblPr firstRow="1" bandRow="1">
                <a:tableStyleId>{E8B1032C-EA38-4F05-BA0D-38AFFFC7BED3}</a:tableStyleId>
              </a:tblPr>
              <a:tblGrid>
                <a:gridCol w="2152719">
                  <a:extLst>
                    <a:ext uri="{9D8B030D-6E8A-4147-A177-3AD203B41FA5}">
                      <a16:colId xmlns:a16="http://schemas.microsoft.com/office/drawing/2014/main" val="85949468"/>
                    </a:ext>
                  </a:extLst>
                </a:gridCol>
                <a:gridCol w="1453097">
                  <a:extLst>
                    <a:ext uri="{9D8B030D-6E8A-4147-A177-3AD203B41FA5}">
                      <a16:colId xmlns:a16="http://schemas.microsoft.com/office/drawing/2014/main" val="1385891004"/>
                    </a:ext>
                  </a:extLst>
                </a:gridCol>
                <a:gridCol w="1753239">
                  <a:extLst>
                    <a:ext uri="{9D8B030D-6E8A-4147-A177-3AD203B41FA5}">
                      <a16:colId xmlns:a16="http://schemas.microsoft.com/office/drawing/2014/main" val="4099847007"/>
                    </a:ext>
                  </a:extLst>
                </a:gridCol>
                <a:gridCol w="1901643">
                  <a:extLst>
                    <a:ext uri="{9D8B030D-6E8A-4147-A177-3AD203B41FA5}">
                      <a16:colId xmlns:a16="http://schemas.microsoft.com/office/drawing/2014/main" val="16570507"/>
                    </a:ext>
                  </a:extLst>
                </a:gridCol>
                <a:gridCol w="866817">
                  <a:extLst>
                    <a:ext uri="{9D8B030D-6E8A-4147-A177-3AD203B41FA5}">
                      <a16:colId xmlns:a16="http://schemas.microsoft.com/office/drawing/2014/main" val="3045222702"/>
                    </a:ext>
                  </a:extLst>
                </a:gridCol>
                <a:gridCol w="826781">
                  <a:extLst>
                    <a:ext uri="{9D8B030D-6E8A-4147-A177-3AD203B41FA5}">
                      <a16:colId xmlns:a16="http://schemas.microsoft.com/office/drawing/2014/main" val="871694421"/>
                    </a:ext>
                  </a:extLst>
                </a:gridCol>
                <a:gridCol w="955966">
                  <a:extLst>
                    <a:ext uri="{9D8B030D-6E8A-4147-A177-3AD203B41FA5}">
                      <a16:colId xmlns:a16="http://schemas.microsoft.com/office/drawing/2014/main" val="3868197460"/>
                    </a:ext>
                  </a:extLst>
                </a:gridCol>
                <a:gridCol w="1830509">
                  <a:extLst>
                    <a:ext uri="{9D8B030D-6E8A-4147-A177-3AD203B41FA5}">
                      <a16:colId xmlns:a16="http://schemas.microsoft.com/office/drawing/2014/main" val="1586940906"/>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a:p>
                  </a:txBody>
                  <a:tcPr>
                    <a:solidFill>
                      <a:srgbClr val="FFFF66"/>
                    </a:solidFill>
                  </a:tcPr>
                </a:tc>
                <a:tc rowSpan="2">
                  <a:txBody>
                    <a:bodyPr/>
                    <a:lstStyle/>
                    <a:p>
                      <a:pPr algn="ctr"/>
                      <a:r>
                        <a:rPr lang="ru-RU" sz="1000" b="0" dirty="0">
                          <a:latin typeface="Times New Roman" panose="02020603050405020304" pitchFamily="18" charset="0"/>
                          <a:cs typeface="Times New Roman" panose="02020603050405020304" pitchFamily="18" charset="0"/>
                        </a:rPr>
                        <a:t>Причины отклонений</a:t>
                      </a: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 выполнения</a:t>
                      </a: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10101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18</a:t>
                      </a:r>
                    </a:p>
                  </a:txBody>
                  <a:tcPr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жилья</a:t>
                      </a:r>
                    </a:p>
                  </a:txBody>
                  <a:tcPr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8777160,00</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8777160,00</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2593282152"/>
                  </a:ext>
                </a:extLst>
              </a:tr>
              <a:tr h="261442">
                <a:tc>
                  <a:txBody>
                    <a:bodyPr/>
                    <a:lstStyle/>
                    <a:p>
                      <a:pPr algn="ctr"/>
                      <a:r>
                        <a:rPr lang="ru-RU" sz="1000" b="1" dirty="0">
                          <a:latin typeface="Times New Roman" panose="02020603050405020304" pitchFamily="18" charset="0"/>
                          <a:cs typeface="Times New Roman" panose="02020603050405020304" pitchFamily="18" charset="0"/>
                        </a:rPr>
                        <a:t>ИТОГО</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18</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8777160,00</a:t>
                      </a:r>
                    </a:p>
                  </a:txBody>
                  <a:tcPr marL="7620" marR="7620" marT="7620" marB="0"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8777160,00</a:t>
                      </a:r>
                    </a:p>
                  </a:txBody>
                  <a:tcPr marL="7620" marR="7620" marT="7620" marB="0"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100</a:t>
                      </a:r>
                    </a:p>
                  </a:txBody>
                  <a:tcPr marL="7620" marR="7620" marT="7620" marB="0"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360607224"/>
                  </a:ext>
                </a:extLst>
              </a:tr>
            </a:tbl>
          </a:graphicData>
        </a:graphic>
      </p:graphicFrame>
      <p:pic>
        <p:nvPicPr>
          <p:cNvPr id="8" name="Рисунок 7" descr="Изображение выглядит как небо, одежда, человек, на открытом воздухе&#10;&#10;Контент, сгенерированный ИИ, может содержать ошибки.">
            <a:extLst>
              <a:ext uri="{FF2B5EF4-FFF2-40B4-BE49-F238E27FC236}">
                <a16:creationId xmlns:a16="http://schemas.microsoft.com/office/drawing/2014/main" id="{5C8ED6C8-FEFC-488F-ADD0-EAD5C1A7D392}"/>
              </a:ext>
            </a:extLst>
          </p:cNvPr>
          <p:cNvPicPr>
            <a:picLocks noChangeAspect="1"/>
          </p:cNvPicPr>
          <p:nvPr/>
        </p:nvPicPr>
        <p:blipFill>
          <a:blip r:embed="rId3"/>
          <a:stretch>
            <a:fillRect/>
          </a:stretch>
        </p:blipFill>
        <p:spPr>
          <a:xfrm>
            <a:off x="167780" y="1846460"/>
            <a:ext cx="2038525" cy="921907"/>
          </a:xfrm>
          <a:prstGeom prst="rect">
            <a:avLst/>
          </a:prstGeom>
        </p:spPr>
      </p:pic>
      <p:sp>
        <p:nvSpPr>
          <p:cNvPr id="9" name="TextBox 8">
            <a:extLst>
              <a:ext uri="{FF2B5EF4-FFF2-40B4-BE49-F238E27FC236}">
                <a16:creationId xmlns:a16="http://schemas.microsoft.com/office/drawing/2014/main" id="{F431851E-8674-4034-68DE-177730EC0EB0}"/>
              </a:ext>
            </a:extLst>
          </p:cNvPr>
          <p:cNvSpPr txBox="1"/>
          <p:nvPr/>
        </p:nvSpPr>
        <p:spPr>
          <a:xfrm>
            <a:off x="2780951" y="3069353"/>
            <a:ext cx="6819551" cy="276999"/>
          </a:xfrm>
          <a:prstGeom prst="rect">
            <a:avLst/>
          </a:prstGeom>
          <a:noFill/>
        </p:spPr>
        <p:txBody>
          <a:bodyPr wrap="square">
            <a:spAutoFit/>
          </a:bodyPr>
          <a:lstStyle/>
          <a:p>
            <a:pPr algn="ctr"/>
            <a:r>
              <a:rPr lang="ru-RU" sz="1200" b="1" dirty="0">
                <a:solidFill>
                  <a:srgbClr val="FF0000"/>
                </a:solidFill>
                <a:effectLst/>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200" dirty="0">
              <a:solidFill>
                <a:srgbClr val="FF0000"/>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3D52275D-1BE4-BAC3-B291-8EA62CCC5FD7}"/>
              </a:ext>
            </a:extLst>
          </p:cNvPr>
          <p:cNvSpPr txBox="1"/>
          <p:nvPr/>
        </p:nvSpPr>
        <p:spPr>
          <a:xfrm>
            <a:off x="3808775" y="3352841"/>
            <a:ext cx="4574449" cy="261610"/>
          </a:xfrm>
          <a:prstGeom prst="rect">
            <a:avLst/>
          </a:prstGeom>
          <a:noFill/>
          <a:ln>
            <a:solidFill>
              <a:schemeClr val="bg1"/>
            </a:solidFill>
          </a:ln>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rPr>
              <a:t>Поддержка детей-сирот, оставшихся без попечения родителей</a:t>
            </a:r>
            <a:endParaRPr lang="ru-RU" sz="1100" dirty="0">
              <a:solidFill>
                <a:srgbClr val="7030A0"/>
              </a:solidFill>
              <a:effectLst/>
              <a:latin typeface="Times New Roman" panose="02020603050405020304" pitchFamily="18" charset="0"/>
              <a:ea typeface="Times New Roman" panose="02020603050405020304" pitchFamily="18" charset="0"/>
            </a:endParaRPr>
          </a:p>
        </p:txBody>
      </p:sp>
      <p:graphicFrame>
        <p:nvGraphicFramePr>
          <p:cNvPr id="11" name="Таблица 10">
            <a:extLst>
              <a:ext uri="{FF2B5EF4-FFF2-40B4-BE49-F238E27FC236}">
                <a16:creationId xmlns:a16="http://schemas.microsoft.com/office/drawing/2014/main" id="{2A1B0FD5-D626-8220-80A3-EF00B031B67B}"/>
              </a:ext>
            </a:extLst>
          </p:cNvPr>
          <p:cNvGraphicFramePr>
            <a:graphicFrameLocks noGrp="1"/>
          </p:cNvGraphicFramePr>
          <p:nvPr>
            <p:extLst>
              <p:ext uri="{D42A27DB-BD31-4B8C-83A1-F6EECF244321}">
                <p14:modId xmlns:p14="http://schemas.microsoft.com/office/powerpoint/2010/main" val="327456977"/>
              </p:ext>
            </p:extLst>
          </p:nvPr>
        </p:nvGraphicFramePr>
        <p:xfrm>
          <a:off x="112871" y="3626374"/>
          <a:ext cx="11740771" cy="2495551"/>
        </p:xfrm>
        <a:graphic>
          <a:graphicData uri="http://schemas.openxmlformats.org/drawingml/2006/table">
            <a:tbl>
              <a:tblPr firstRow="1" bandRow="1">
                <a:tableStyleId>{E8B1032C-EA38-4F05-BA0D-38AFFFC7BED3}</a:tableStyleId>
              </a:tblPr>
              <a:tblGrid>
                <a:gridCol w="2152719">
                  <a:extLst>
                    <a:ext uri="{9D8B030D-6E8A-4147-A177-3AD203B41FA5}">
                      <a16:colId xmlns:a16="http://schemas.microsoft.com/office/drawing/2014/main" val="85949468"/>
                    </a:ext>
                  </a:extLst>
                </a:gridCol>
                <a:gridCol w="1453097">
                  <a:extLst>
                    <a:ext uri="{9D8B030D-6E8A-4147-A177-3AD203B41FA5}">
                      <a16:colId xmlns:a16="http://schemas.microsoft.com/office/drawing/2014/main" val="1385891004"/>
                    </a:ext>
                  </a:extLst>
                </a:gridCol>
                <a:gridCol w="1753239">
                  <a:extLst>
                    <a:ext uri="{9D8B030D-6E8A-4147-A177-3AD203B41FA5}">
                      <a16:colId xmlns:a16="http://schemas.microsoft.com/office/drawing/2014/main" val="4099847007"/>
                    </a:ext>
                  </a:extLst>
                </a:gridCol>
                <a:gridCol w="1901643">
                  <a:extLst>
                    <a:ext uri="{9D8B030D-6E8A-4147-A177-3AD203B41FA5}">
                      <a16:colId xmlns:a16="http://schemas.microsoft.com/office/drawing/2014/main" val="16570507"/>
                    </a:ext>
                  </a:extLst>
                </a:gridCol>
                <a:gridCol w="866817">
                  <a:extLst>
                    <a:ext uri="{9D8B030D-6E8A-4147-A177-3AD203B41FA5}">
                      <a16:colId xmlns:a16="http://schemas.microsoft.com/office/drawing/2014/main" val="3045222702"/>
                    </a:ext>
                  </a:extLst>
                </a:gridCol>
                <a:gridCol w="945559">
                  <a:extLst>
                    <a:ext uri="{9D8B030D-6E8A-4147-A177-3AD203B41FA5}">
                      <a16:colId xmlns:a16="http://schemas.microsoft.com/office/drawing/2014/main" val="871694421"/>
                    </a:ext>
                  </a:extLst>
                </a:gridCol>
                <a:gridCol w="981512">
                  <a:extLst>
                    <a:ext uri="{9D8B030D-6E8A-4147-A177-3AD203B41FA5}">
                      <a16:colId xmlns:a16="http://schemas.microsoft.com/office/drawing/2014/main" val="223830674"/>
                    </a:ext>
                  </a:extLst>
                </a:gridCol>
                <a:gridCol w="1686185">
                  <a:extLst>
                    <a:ext uri="{9D8B030D-6E8A-4147-A177-3AD203B41FA5}">
                      <a16:colId xmlns:a16="http://schemas.microsoft.com/office/drawing/2014/main" val="3212771771"/>
                    </a:ext>
                  </a:extLst>
                </a:gridCol>
              </a:tblGrid>
              <a:tr h="253952">
                <a:tc rowSpan="2" grid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chemeClr val="accent2">
                        <a:lumMod val="20000"/>
                        <a:lumOff val="80000"/>
                      </a:schemeClr>
                    </a:solidFill>
                  </a:tcPr>
                </a:tc>
                <a:tc rowSpan="2" hMerge="1">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FF66"/>
                    </a:solidFill>
                  </a:tcPr>
                </a:tc>
                <a:tc rowSpan="2">
                  <a:txBody>
                    <a:bodyPr/>
                    <a:lstStyle/>
                    <a:p>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 Доля в общей численности населения %</a:t>
                      </a:r>
                      <a:endParaRPr lang="ru-RU" dirty="0"/>
                    </a:p>
                  </a:txBody>
                  <a:tcPr>
                    <a:solidFill>
                      <a:schemeClr val="accent2">
                        <a:lumMod val="20000"/>
                        <a:lumOff val="80000"/>
                      </a:schemeClr>
                    </a:solidFill>
                  </a:tcPr>
                </a:tc>
                <a:tc rowSpan="2">
                  <a:txBody>
                    <a:bodyPr/>
                    <a:lstStyle/>
                    <a:p>
                      <a:r>
                        <a:rPr lang="ru-RU" sz="1000" b="0" dirty="0">
                          <a:latin typeface="Times New Roman" panose="02020603050405020304" pitchFamily="18" charset="0"/>
                          <a:cs typeface="Times New Roman" panose="02020603050405020304" pitchFamily="18" charset="0"/>
                        </a:rPr>
                        <a:t>Меры поддержки за счет средств бюджета</a:t>
                      </a:r>
                      <a:endParaRPr lang="ru-RU" dirty="0"/>
                    </a:p>
                  </a:txBody>
                  <a:tcPr>
                    <a:solidFill>
                      <a:schemeClr val="accent2">
                        <a:lumMod val="20000"/>
                        <a:lumOff val="80000"/>
                      </a:schemeClr>
                    </a:solidFill>
                  </a:tcPr>
                </a:tc>
                <a:tc gridSpan="3">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a:t>
                      </a:r>
                      <a:endParaRPr lang="ru-RU" dirty="0"/>
                    </a:p>
                  </a:txBody>
                  <a:tcPr>
                    <a:solidFill>
                      <a:schemeClr val="accent2">
                        <a:lumMod val="20000"/>
                        <a:lumOff val="80000"/>
                      </a:schemeClr>
                    </a:solidFill>
                  </a:tcPr>
                </a:tc>
                <a:tc hMerge="1">
                  <a:txBody>
                    <a:bodyPr/>
                    <a:lstStyle/>
                    <a:p>
                      <a:endParaRPr lang="ru-RU"/>
                    </a:p>
                  </a:txBody>
                  <a:tcPr/>
                </a:tc>
                <a:tc hMerge="1">
                  <a:txBody>
                    <a:bodyPr/>
                    <a:lstStyle/>
                    <a:p>
                      <a:endParaRPr lang="ru-RU" dirty="0"/>
                    </a:p>
                  </a:txBody>
                  <a:tcPr>
                    <a:solidFill>
                      <a:srgbClr val="FFFF66"/>
                    </a:solidFill>
                  </a:tcPr>
                </a:tc>
                <a:tc rowSpan="2">
                  <a:txBody>
                    <a:bodyPr/>
                    <a:lstStyle/>
                    <a:p>
                      <a:pPr algn="ctr"/>
                      <a:r>
                        <a:rPr lang="ru-RU" sz="1000" b="0">
                          <a:latin typeface="Times New Roman" panose="02020603050405020304" pitchFamily="18" charset="0"/>
                          <a:cs typeface="Times New Roman" panose="02020603050405020304" pitchFamily="18" charset="0"/>
                        </a:rPr>
                        <a:t>Причины отклонений</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1135197561"/>
                  </a:ext>
                </a:extLst>
              </a:tr>
              <a:tr h="370840">
                <a:tc gridSpan="2" vMerge="1">
                  <a:txBody>
                    <a:bodyPr/>
                    <a:lstStyle/>
                    <a:p>
                      <a:endParaRPr lang="ru-RU"/>
                    </a:p>
                  </a:txBody>
                  <a:tcPr/>
                </a:tc>
                <a:tc hMerge="1"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(план)</a:t>
                      </a: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chemeClr val="accent2">
                        <a:lumMod val="20000"/>
                        <a:lumOff val="80000"/>
                      </a:schemeClr>
                    </a:solidFill>
                  </a:tcPr>
                </a:tc>
                <a:tc>
                  <a:txBody>
                    <a:bodyPr/>
                    <a:lstStyle/>
                    <a:p>
                      <a:pPr algn="ctr"/>
                      <a:r>
                        <a:rPr lang="ru-RU" sz="1000" b="0">
                          <a:latin typeface="Times New Roman" panose="02020603050405020304" pitchFamily="18" charset="0"/>
                          <a:cs typeface="Times New Roman" panose="02020603050405020304" pitchFamily="18" charset="0"/>
                        </a:rPr>
                        <a:t>% выполнения</a:t>
                      </a: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vMerge="1">
                  <a:txBody>
                    <a:bodyPr/>
                    <a:lstStyle/>
                    <a:p>
                      <a:endParaRPr lang="ru-RU"/>
                    </a:p>
                  </a:txBody>
                  <a:tcPr/>
                </a:tc>
                <a:extLst>
                  <a:ext uri="{0D108BD9-81ED-4DB2-BD59-A6C34878D82A}">
                    <a16:rowId xmlns:a16="http://schemas.microsoft.com/office/drawing/2014/main" val="4143262530"/>
                  </a:ext>
                </a:extLst>
              </a:tr>
              <a:tr h="10101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Дети – сироты и дети, оставшиеся без попечения родителей</a:t>
                      </a:r>
                    </a:p>
                  </a:txBody>
                  <a:tcPr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4</a:t>
                      </a:r>
                    </a:p>
                  </a:txBody>
                  <a:tcPr marL="7620" marR="7620" marT="7620" marB="0" anchor="ctr">
                    <a:solidFill>
                      <a:schemeClr val="accent2">
                        <a:lumMod val="20000"/>
                        <a:lumOff val="80000"/>
                      </a:schemeClr>
                    </a:solidFill>
                  </a:tcPr>
                </a:tc>
                <a:tc>
                  <a:txBody>
                    <a:bodyPr/>
                    <a:lstStyle/>
                    <a:p>
                      <a:pPr algn="ctr"/>
                      <a:r>
                        <a:rPr lang="ru-RU" sz="1000" b="0" dirty="0">
                          <a:latin typeface="Times New Roman" panose="02020603050405020304" pitchFamily="18" charset="0"/>
                          <a:cs typeface="Times New Roman" panose="02020603050405020304" pitchFamily="18" charset="0"/>
                        </a:rPr>
                        <a:t>Обеспечение жилыми помещениями</a:t>
                      </a:r>
                    </a:p>
                  </a:txBody>
                  <a:tcPr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18015667,13</a:t>
                      </a:r>
                    </a:p>
                  </a:txBody>
                  <a:tcPr marL="7620" marR="7620" marT="7620" marB="0" anchor="ctr">
                    <a:solidFill>
                      <a:schemeClr val="accent2">
                        <a:lumMod val="20000"/>
                        <a:lumOff val="80000"/>
                      </a:schemeClr>
                    </a:solidFill>
                  </a:tcPr>
                </a:tc>
                <a:tc>
                  <a:txBody>
                    <a:bodyPr/>
                    <a:lstStyle/>
                    <a:p>
                      <a:pPr algn="ctr" fontAlgn="ctr"/>
                      <a:r>
                        <a:rPr lang="ru-RU" sz="1000" b="0" i="0" u="none" strike="noStrike" dirty="0">
                          <a:solidFill>
                            <a:srgbClr val="000000"/>
                          </a:solidFill>
                          <a:latin typeface="Times New Roman"/>
                        </a:rPr>
                        <a:t>13008389,18</a:t>
                      </a:r>
                    </a:p>
                  </a:txBody>
                  <a:tcPr marL="7620" marR="7620" marT="7620" marB="0" anchor="ctr">
                    <a:solidFill>
                      <a:schemeClr val="accent2">
                        <a:lumMod val="20000"/>
                        <a:lumOff val="80000"/>
                      </a:schemeClr>
                    </a:solidFill>
                  </a:tcPr>
                </a:tc>
                <a:tc>
                  <a:txBody>
                    <a:bodyPr/>
                    <a:lstStyle/>
                    <a:p>
                      <a:pPr algn="ctr" rtl="0" fontAlgn="ctr"/>
                      <a:r>
                        <a:rPr lang="ru-RU" sz="1000" b="0" i="0" u="none" strike="noStrike" dirty="0">
                          <a:solidFill>
                            <a:srgbClr val="000000"/>
                          </a:solidFill>
                          <a:latin typeface="Times New Roman"/>
                        </a:rPr>
                        <a:t>72,21</a:t>
                      </a:r>
                    </a:p>
                  </a:txBody>
                  <a:tcPr marL="7620" marR="7620" marT="7620" marB="0" anchor="ctr">
                    <a:solidFill>
                      <a:schemeClr val="accent2">
                        <a:lumMod val="20000"/>
                        <a:lumOff val="80000"/>
                      </a:schemeClr>
                    </a:solidFill>
                  </a:tcPr>
                </a:tc>
                <a:tc>
                  <a:txBody>
                    <a:bodyPr/>
                    <a:lstStyle/>
                    <a:p>
                      <a:pPr algn="just"/>
                      <a:r>
                        <a:rPr lang="ru-RU" sz="1000" b="0" dirty="0">
                          <a:latin typeface="Times New Roman" panose="02020603050405020304" pitchFamily="18" charset="0"/>
                          <a:cs typeface="Times New Roman" panose="02020603050405020304" pitchFamily="18" charset="0"/>
                        </a:rPr>
                        <a:t>отсутствие необходимого для приобретения жилья для детей-сирот</a:t>
                      </a:r>
                    </a:p>
                  </a:txBody>
                  <a:tcPr anchor="ctr">
                    <a:solidFill>
                      <a:schemeClr val="accent2">
                        <a:lumMod val="20000"/>
                        <a:lumOff val="80000"/>
                      </a:schemeClr>
                    </a:solidFill>
                  </a:tcPr>
                </a:tc>
                <a:extLst>
                  <a:ext uri="{0D108BD9-81ED-4DB2-BD59-A6C34878D82A}">
                    <a16:rowId xmlns:a16="http://schemas.microsoft.com/office/drawing/2014/main" val="2593282152"/>
                  </a:ext>
                </a:extLst>
              </a:tr>
              <a:tr h="261442">
                <a:tc>
                  <a:txBody>
                    <a:bodyPr/>
                    <a:lstStyle/>
                    <a:p>
                      <a:pPr algn="ctr"/>
                      <a:r>
                        <a:rPr lang="ru-RU" sz="1000" b="1" dirty="0">
                          <a:latin typeface="Times New Roman" panose="02020603050405020304" pitchFamily="18" charset="0"/>
                          <a:cs typeface="Times New Roman" panose="02020603050405020304" pitchFamily="18" charset="0"/>
                        </a:rPr>
                        <a:t>ИТОГО</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4</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18015667,13</a:t>
                      </a:r>
                    </a:p>
                  </a:txBody>
                  <a:tcPr marL="7620" marR="7620" marT="7620" marB="0" anchor="ctr">
                    <a:solidFill>
                      <a:schemeClr val="accent2">
                        <a:lumMod val="20000"/>
                        <a:lumOff val="80000"/>
                      </a:schemeClr>
                    </a:solidFill>
                  </a:tcPr>
                </a:tc>
                <a:tc>
                  <a:txBody>
                    <a:bodyPr/>
                    <a:lstStyle/>
                    <a:p>
                      <a:pPr algn="ctr" fontAlgn="ctr"/>
                      <a:r>
                        <a:rPr lang="ru-RU" sz="1000" b="1" i="0" u="none" strike="noStrike" dirty="0">
                          <a:solidFill>
                            <a:srgbClr val="000000"/>
                          </a:solidFill>
                          <a:latin typeface="Times New Roman"/>
                        </a:rPr>
                        <a:t>13008389,18</a:t>
                      </a:r>
                    </a:p>
                  </a:txBody>
                  <a:tcPr marL="7620" marR="7620" marT="7620" marB="0" anchor="ctr">
                    <a:solidFill>
                      <a:schemeClr val="accent2">
                        <a:lumMod val="20000"/>
                        <a:lumOff val="80000"/>
                      </a:schemeClr>
                    </a:solidFill>
                  </a:tcPr>
                </a:tc>
                <a:tc>
                  <a:txBody>
                    <a:bodyPr/>
                    <a:lstStyle/>
                    <a:p>
                      <a:pPr algn="ctr" rtl="0" fontAlgn="ctr"/>
                      <a:r>
                        <a:rPr lang="ru-RU" sz="1000" b="1" i="0" u="none" strike="noStrike" dirty="0">
                          <a:solidFill>
                            <a:srgbClr val="000000"/>
                          </a:solidFill>
                          <a:latin typeface="Times New Roman"/>
                        </a:rPr>
                        <a:t>72,21</a:t>
                      </a:r>
                    </a:p>
                  </a:txBody>
                  <a:tcPr marL="7620" marR="7620" marT="7620" marB="0"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360607224"/>
                  </a:ext>
                </a:extLst>
              </a:tr>
              <a:tr h="261442">
                <a:tc gridSpan="8">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hMerge="1">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rgbClr val="FFFF66"/>
                    </a:solidFill>
                  </a:tcPr>
                </a:tc>
                <a:tc hMerge="1">
                  <a:txBody>
                    <a:bodyPr/>
                    <a:lstStyle/>
                    <a:p>
                      <a:endParaRPr lang="ru-RU"/>
                    </a:p>
                  </a:txBody>
                  <a:tcPr/>
                </a:tc>
                <a:tc hMerge="1">
                  <a:txBody>
                    <a:bodyPr/>
                    <a:lstStyle/>
                    <a:p>
                      <a:pPr algn="ctr"/>
                      <a:endParaRPr lang="ru-RU"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3259796688"/>
                  </a:ext>
                </a:extLst>
              </a:tr>
              <a:tr h="261442">
                <a:tc>
                  <a:txBody>
                    <a:bodyPr/>
                    <a:lstStyle/>
                    <a:p>
                      <a:pPr algn="ctr"/>
                      <a:r>
                        <a:rPr lang="ru-RU" sz="1000" b="1" dirty="0">
                          <a:latin typeface="Times New Roman" panose="02020603050405020304" pitchFamily="18" charset="0"/>
                          <a:cs typeface="Times New Roman" panose="02020603050405020304" pitchFamily="18" charset="0"/>
                        </a:rPr>
                        <a:t>ВСЕГО по целевым группам</a:t>
                      </a:r>
                    </a:p>
                  </a:txBody>
                  <a:tcP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a:r>
                        <a:rPr lang="ru-RU" sz="1000" b="1" dirty="0">
                          <a:latin typeface="Times New Roman" panose="02020603050405020304" pitchFamily="18" charset="0"/>
                          <a:cs typeface="Times New Roman" panose="02020603050405020304" pitchFamily="18" charset="0"/>
                        </a:rPr>
                        <a:t>1091</a:t>
                      </a:r>
                    </a:p>
                  </a:txBody>
                  <a:tcPr anchor="ctr">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tc>
                  <a:txBody>
                    <a:bodyPr/>
                    <a:lstStyle/>
                    <a:p>
                      <a:pPr algn="ctr" fontAlgn="b"/>
                      <a:r>
                        <a:rPr lang="ru-RU" sz="1000" b="1" i="0" u="none" strike="noStrike" dirty="0">
                          <a:solidFill>
                            <a:srgbClr val="000000"/>
                          </a:solidFill>
                          <a:latin typeface="Times New Roman"/>
                        </a:rPr>
                        <a:t>47012109,13</a:t>
                      </a:r>
                    </a:p>
                  </a:txBody>
                  <a:tcPr marL="7620" marR="7620" marT="7620" marB="0">
                    <a:solidFill>
                      <a:schemeClr val="accent2">
                        <a:lumMod val="20000"/>
                        <a:lumOff val="80000"/>
                      </a:schemeClr>
                    </a:solidFill>
                  </a:tcPr>
                </a:tc>
                <a:tc>
                  <a:txBody>
                    <a:bodyPr/>
                    <a:lstStyle/>
                    <a:p>
                      <a:pPr algn="ctr" fontAlgn="b"/>
                      <a:r>
                        <a:rPr lang="ru-RU" sz="1000" b="1" i="0" u="none" strike="noStrike" dirty="0">
                          <a:solidFill>
                            <a:srgbClr val="000000"/>
                          </a:solidFill>
                          <a:latin typeface="Times New Roman"/>
                        </a:rPr>
                        <a:t>37990636,53</a:t>
                      </a:r>
                    </a:p>
                  </a:txBody>
                  <a:tcPr marL="7620" marR="7620" marT="7620" marB="0">
                    <a:solidFill>
                      <a:schemeClr val="accent2">
                        <a:lumMod val="20000"/>
                        <a:lumOff val="80000"/>
                      </a:schemeClr>
                    </a:solidFill>
                  </a:tcPr>
                </a:tc>
                <a:tc>
                  <a:txBody>
                    <a:bodyPr/>
                    <a:lstStyle/>
                    <a:p>
                      <a:pPr algn="ctr" fontAlgn="b"/>
                      <a:r>
                        <a:rPr lang="ru-RU" sz="1000" b="1" i="0" u="none" strike="noStrike" dirty="0">
                          <a:solidFill>
                            <a:srgbClr val="000000"/>
                          </a:solidFill>
                          <a:latin typeface="Times New Roman"/>
                        </a:rPr>
                        <a:t>80,81</a:t>
                      </a:r>
                    </a:p>
                  </a:txBody>
                  <a:tcPr marL="7620" marR="7620" marT="7620" marB="0">
                    <a:solidFill>
                      <a:schemeClr val="accent2">
                        <a:lumMod val="20000"/>
                        <a:lumOff val="80000"/>
                      </a:schemeClr>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nchor="ctr">
                    <a:solidFill>
                      <a:schemeClr val="accent2">
                        <a:lumMod val="20000"/>
                        <a:lumOff val="80000"/>
                      </a:schemeClr>
                    </a:solidFill>
                  </a:tcPr>
                </a:tc>
                <a:extLst>
                  <a:ext uri="{0D108BD9-81ED-4DB2-BD59-A6C34878D82A}">
                    <a16:rowId xmlns:a16="http://schemas.microsoft.com/office/drawing/2014/main" val="3242718665"/>
                  </a:ext>
                </a:extLst>
              </a:tr>
            </a:tbl>
          </a:graphicData>
        </a:graphic>
      </p:graphicFrame>
      <p:pic>
        <p:nvPicPr>
          <p:cNvPr id="13" name="Рисунок 12">
            <a:extLst>
              <a:ext uri="{FF2B5EF4-FFF2-40B4-BE49-F238E27FC236}">
                <a16:creationId xmlns:a16="http://schemas.microsoft.com/office/drawing/2014/main" id="{F55D07D5-17A1-6D20-3A2E-E139411538AE}"/>
              </a:ext>
            </a:extLst>
          </p:cNvPr>
          <p:cNvPicPr>
            <a:picLocks noChangeAspect="1"/>
          </p:cNvPicPr>
          <p:nvPr/>
        </p:nvPicPr>
        <p:blipFill>
          <a:blip r:embed="rId4"/>
          <a:stretch>
            <a:fillRect/>
          </a:stretch>
        </p:blipFill>
        <p:spPr>
          <a:xfrm>
            <a:off x="167780" y="4365402"/>
            <a:ext cx="2038525" cy="928052"/>
          </a:xfrm>
          <a:prstGeom prst="rect">
            <a:avLst/>
          </a:prstGeom>
        </p:spPr>
      </p:pic>
    </p:spTree>
    <p:extLst>
      <p:ext uri="{BB962C8B-B14F-4D97-AF65-F5344CB8AC3E}">
        <p14:creationId xmlns:p14="http://schemas.microsoft.com/office/powerpoint/2010/main" val="18521291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D72D3E6-EE43-82AE-0763-E1B83D8E106D}"/>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49EF877B-834F-8550-5067-A82DA774DACA}"/>
              </a:ext>
            </a:extLst>
          </p:cNvPr>
          <p:cNvPicPr>
            <a:picLocks noChangeAspect="1"/>
          </p:cNvPicPr>
          <p:nvPr/>
        </p:nvPicPr>
        <p:blipFill>
          <a:blip r:embed="rId3"/>
          <a:stretch>
            <a:fillRect/>
          </a:stretch>
        </p:blipFill>
        <p:spPr>
          <a:xfrm>
            <a:off x="240469" y="117879"/>
            <a:ext cx="3274517" cy="1157682"/>
          </a:xfrm>
          <a:prstGeom prst="rect">
            <a:avLst/>
          </a:prstGeom>
        </p:spPr>
      </p:pic>
      <p:sp>
        <p:nvSpPr>
          <p:cNvPr id="5" name="TextBox 4">
            <a:extLst>
              <a:ext uri="{FF2B5EF4-FFF2-40B4-BE49-F238E27FC236}">
                <a16:creationId xmlns:a16="http://schemas.microsoft.com/office/drawing/2014/main" id="{5EABEC65-98C5-8810-C247-25E2495F5CBB}"/>
              </a:ext>
            </a:extLst>
          </p:cNvPr>
          <p:cNvSpPr txBox="1"/>
          <p:nvPr/>
        </p:nvSpPr>
        <p:spPr>
          <a:xfrm>
            <a:off x="3573884" y="192946"/>
            <a:ext cx="8452958" cy="1323439"/>
          </a:xfrm>
          <a:prstGeom prst="rect">
            <a:avLst/>
          </a:prstGeom>
          <a:noFill/>
        </p:spPr>
        <p:txBody>
          <a:bodyPr wrap="square">
            <a:spAutoFit/>
          </a:bodyPr>
          <a:lstStyle/>
          <a:p>
            <a:pPr algn="just"/>
            <a:r>
              <a:rPr lang="ru-RU" sz="1000" dirty="0">
                <a:latin typeface="Times New Roman" panose="02020603050405020304" pitchFamily="18" charset="0"/>
                <a:cs typeface="Times New Roman" panose="02020603050405020304" pitchFamily="18" charset="0"/>
              </a:rPr>
              <a:t>Проект инициативного бюджетирования «Твой проект» - инициируемый жителями муниципального образования общественно значимый проект по строительству (реконструкции), ремонту и благоустройству объекта инфраструктуры муниципальной собственности, определенный населением в качестве приоритетного, направленный на улучшение качества жизни населения.</a:t>
            </a:r>
          </a:p>
          <a:p>
            <a:pPr algn="just"/>
            <a:r>
              <a:rPr lang="ru-RU" sz="1000" dirty="0">
                <a:latin typeface="Times New Roman" panose="02020603050405020304" pitchFamily="18" charset="0"/>
                <a:cs typeface="Times New Roman" panose="02020603050405020304" pitchFamily="18" charset="0"/>
              </a:rPr>
              <a:t>Объекты инфраструктуры - объекты благоустройства, объекты культуры и объекты, используемые для проведения общественных и культурно-массовых мероприятий, объекты уличного освещения, автомобильные дороги и сооружения на них, детские и спортивные объекты, объекты водоснабжения и водоотведения.</a:t>
            </a:r>
          </a:p>
          <a:p>
            <a:pPr algn="just"/>
            <a:r>
              <a:rPr lang="ru-RU" sz="1000" dirty="0">
                <a:latin typeface="Times New Roman" panose="02020603050405020304" pitchFamily="18" charset="0"/>
                <a:cs typeface="Times New Roman" panose="02020603050405020304" pitchFamily="18" charset="0"/>
              </a:rPr>
              <a:t>На конкурс «Твой проект» жителями округа были представлены 8 инициативных проектов. По результатам открытого голосования, победителями определены 2 проекта, набравшие большинство голосов.</a:t>
            </a:r>
          </a:p>
        </p:txBody>
      </p:sp>
      <p:sp>
        <p:nvSpPr>
          <p:cNvPr id="7" name="TextBox 6">
            <a:extLst>
              <a:ext uri="{FF2B5EF4-FFF2-40B4-BE49-F238E27FC236}">
                <a16:creationId xmlns:a16="http://schemas.microsoft.com/office/drawing/2014/main" id="{C8F237C4-AFBF-F115-7867-2F9B39C56F14}"/>
              </a:ext>
            </a:extLst>
          </p:cNvPr>
          <p:cNvSpPr txBox="1"/>
          <p:nvPr/>
        </p:nvSpPr>
        <p:spPr>
          <a:xfrm>
            <a:off x="1342237" y="1432332"/>
            <a:ext cx="6153324" cy="276999"/>
          </a:xfrm>
          <a:prstGeom prst="rect">
            <a:avLst/>
          </a:prstGeom>
          <a:noFill/>
        </p:spPr>
        <p:txBody>
          <a:bodyPr wrap="square">
            <a:spAutoFit/>
          </a:bodyPr>
          <a:lstStyle/>
          <a:p>
            <a:r>
              <a:rPr lang="ru-RU" sz="1200" b="1" i="1" dirty="0">
                <a:effectLst/>
                <a:latin typeface="Times New Roman" panose="02020603050405020304" pitchFamily="18" charset="0"/>
                <a:ea typeface="Calibri" panose="020F0502020204030204" pitchFamily="34" charset="0"/>
              </a:rPr>
              <a:t>Благоустройство прилегающей территории СДК с. </a:t>
            </a:r>
            <a:r>
              <a:rPr lang="ru-RU" sz="1200" b="1" i="1" dirty="0" err="1">
                <a:effectLst/>
                <a:latin typeface="Times New Roman" panose="02020603050405020304" pitchFamily="18" charset="0"/>
                <a:ea typeface="Calibri" panose="020F0502020204030204" pitchFamily="34" charset="0"/>
              </a:rPr>
              <a:t>Староварваровка</a:t>
            </a:r>
            <a:endParaRPr lang="ru-RU" dirty="0"/>
          </a:p>
        </p:txBody>
      </p:sp>
      <p:sp>
        <p:nvSpPr>
          <p:cNvPr id="10" name="TextBox 9">
            <a:extLst>
              <a:ext uri="{FF2B5EF4-FFF2-40B4-BE49-F238E27FC236}">
                <a16:creationId xmlns:a16="http://schemas.microsoft.com/office/drawing/2014/main" id="{FB2EA50C-EF83-A505-FA1E-83EAABCCCE99}"/>
              </a:ext>
            </a:extLst>
          </p:cNvPr>
          <p:cNvSpPr txBox="1"/>
          <p:nvPr/>
        </p:nvSpPr>
        <p:spPr>
          <a:xfrm>
            <a:off x="65015" y="1750216"/>
            <a:ext cx="4857364" cy="4552080"/>
          </a:xfrm>
          <a:prstGeom prst="rect">
            <a:avLst/>
          </a:prstGeom>
          <a:noFill/>
        </p:spPr>
        <p:txBody>
          <a:bodyPr wrap="square">
            <a:spAutoFit/>
          </a:bodyPr>
          <a:lstStyle/>
          <a:p>
            <a:pPr marL="0" marR="0" lvl="0" indent="0" algn="just" defTabSz="914400" rtl="0" eaLnBrk="1" fontAlgn="auto" latinLnBrk="0" hangingPunct="1">
              <a:lnSpc>
                <a:spcPts val="1200"/>
              </a:lnSpc>
              <a:spcBef>
                <a:spcPts val="0"/>
              </a:spcBef>
              <a:spcAft>
                <a:spcPts val="800"/>
              </a:spcAft>
              <a:buClrTx/>
              <a:buSzTx/>
              <a:buFontTx/>
              <a:buNone/>
              <a:tabLst/>
              <a:defRPr/>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ПОДДЕРЖАЛО ПРОЕКТ: 415  </a:t>
            </a:r>
            <a:r>
              <a:rPr kumimoji="0" lang="ru-RU" sz="10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СФЕРА: объекты благоустройства </a:t>
            </a:r>
            <a:endParaRPr kumimoji="0" lang="ru-RU" sz="1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МЕСТО РЕАЛИЗАЦИИ: с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Староварваровка</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ул.Мира</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25</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ОСНОВНЫЕ БЛАГОПОЛУЧАТЕЛИ: жители отдельных населенных пунктов</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ОПИСАНИЕ ПРОЕКТА:</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Вопрос благоустройства территории сельского дома культуры является актуальным для жителей села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Староварваровка</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В основном проводится уборка мусора, скашивание и уборка травы, побелка стволов деревьев. На территории нет ни лавочек для отдыха ни скамеек, отсутствует освещение, требуется замена уличной сцены. Пространство не позволяет полноценно проводить уличные мероприятия, ввиду того что имеются естественные неровности. Так же на территории имеется большое количество тополей, несмотря на периодическую обрезку от них отламываются ветви при сильных ветрах, что не безопасно.</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ОЖИДАЕМЫЕ РЕЗУЛЬТАТЫ:</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dirty="0">
                <a:effectLst/>
                <a:latin typeface="Times New Roman" panose="02020603050405020304" pitchFamily="18" charset="0"/>
                <a:ea typeface="Calibri" panose="020F0502020204030204" pitchFamily="34" charset="0"/>
              </a:rPr>
              <a:t>Участвуя в программе поддержки местных инициатив, можно реализовать и привести в соответствие с требованиями территорию сельского дома культуры, приведение в нормативное состояние территории для проведения уличных мероприятий с установкой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МАФов</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ликвидация аварийных деревьев, это привлечет большее внимание жителей и гостей села. Территория станет зоной отдыха и культурного проведения досуга для жителей села и гостей, и позволит проводить большое количество мероприятий на улице.</a:t>
            </a:r>
            <a:endParaRPr lang="ru-RU" sz="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СТОИМОСТЬ ПРОЕКТА- 3030303,03 руб., в том числе: 3000000 руб. (краевой бюджет), 30303,03 руб. (местный бюджет).</a:t>
            </a:r>
            <a:endParaRPr lang="ru-RU" sz="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КУРАТОР: Дубовцев Иван Владимирович (администрация АМО).</a:t>
            </a:r>
            <a:r>
              <a:rPr lang="ru-RU" sz="1000" dirty="0">
                <a:effectLst/>
                <a:latin typeface="Times New Roman" panose="02020603050405020304" pitchFamily="18" charset="0"/>
                <a:ea typeface="Calibri" panose="020F0502020204030204" pitchFamily="34" charset="0"/>
              </a:rPr>
              <a:t>  </a:t>
            </a:r>
            <a:endParaRPr lang="ru-RU" sz="1000" dirty="0"/>
          </a:p>
        </p:txBody>
      </p:sp>
      <p:pic>
        <p:nvPicPr>
          <p:cNvPr id="14" name="Рисунок 13">
            <a:extLst>
              <a:ext uri="{FF2B5EF4-FFF2-40B4-BE49-F238E27FC236}">
                <a16:creationId xmlns:a16="http://schemas.microsoft.com/office/drawing/2014/main" id="{124E0E5D-756F-CFAF-2F9D-97B6559290BC}"/>
              </a:ext>
            </a:extLst>
          </p:cNvPr>
          <p:cNvPicPr>
            <a:picLocks noChangeAspect="1"/>
          </p:cNvPicPr>
          <p:nvPr/>
        </p:nvPicPr>
        <p:blipFill>
          <a:blip r:embed="rId4"/>
          <a:stretch>
            <a:fillRect/>
          </a:stretch>
        </p:blipFill>
        <p:spPr>
          <a:xfrm>
            <a:off x="5090011" y="4849951"/>
            <a:ext cx="2262605" cy="1654496"/>
          </a:xfrm>
          <a:prstGeom prst="rect">
            <a:avLst/>
          </a:prstGeom>
        </p:spPr>
      </p:pic>
      <p:sp>
        <p:nvSpPr>
          <p:cNvPr id="16" name="TextBox 15">
            <a:extLst>
              <a:ext uri="{FF2B5EF4-FFF2-40B4-BE49-F238E27FC236}">
                <a16:creationId xmlns:a16="http://schemas.microsoft.com/office/drawing/2014/main" id="{03B32619-395E-F2F2-515B-DE5B393028FF}"/>
              </a:ext>
            </a:extLst>
          </p:cNvPr>
          <p:cNvSpPr txBox="1"/>
          <p:nvPr/>
        </p:nvSpPr>
        <p:spPr>
          <a:xfrm>
            <a:off x="7614303" y="5038563"/>
            <a:ext cx="401121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Контракт заключен с ООО ДАЛЬНЕВОСТОЧНЫЙ ЭКИПИРОВОЧНЫЙ ЦЕНТР "АТЛАНТ» 09.07.2024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Срок исполнения: 11.07.2024 - 30.08.2024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Общая сумма контракта: 2712115,9руб, в том числе: краевой бюджет - 2684993,85руб; местный бюджет - 27121,15руб.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Выполнены следующие работы: планировка территории, устройство освещения, устройство клумб, покрытие из брусчатки, установка урн и скамеек</a:t>
            </a:r>
          </a:p>
        </p:txBody>
      </p:sp>
      <p:pic>
        <p:nvPicPr>
          <p:cNvPr id="17" name="Рисунок 16">
            <a:extLst>
              <a:ext uri="{FF2B5EF4-FFF2-40B4-BE49-F238E27FC236}">
                <a16:creationId xmlns:a16="http://schemas.microsoft.com/office/drawing/2014/main" id="{013AB527-5867-D47A-5805-5264EF2E7676}"/>
              </a:ext>
            </a:extLst>
          </p:cNvPr>
          <p:cNvPicPr>
            <a:picLocks noChangeAspect="1"/>
          </p:cNvPicPr>
          <p:nvPr/>
        </p:nvPicPr>
        <p:blipFill>
          <a:blip r:embed="rId5"/>
          <a:srcRect l="3430" t="5382" b="6654"/>
          <a:stretch/>
        </p:blipFill>
        <p:spPr>
          <a:xfrm>
            <a:off x="4987394" y="1724403"/>
            <a:ext cx="5673629" cy="3030257"/>
          </a:xfrm>
          <a:prstGeom prst="rect">
            <a:avLst/>
          </a:prstGeom>
        </p:spPr>
      </p:pic>
    </p:spTree>
    <p:extLst>
      <p:ext uri="{BB962C8B-B14F-4D97-AF65-F5344CB8AC3E}">
        <p14:creationId xmlns:p14="http://schemas.microsoft.com/office/powerpoint/2010/main" val="29389152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64689707-B8B8-8A39-536A-8F48050C15D6}"/>
              </a:ext>
            </a:extLst>
          </p:cNvPr>
          <p:cNvPicPr>
            <a:picLocks noChangeAspect="1"/>
          </p:cNvPicPr>
          <p:nvPr/>
        </p:nvPicPr>
        <p:blipFill>
          <a:blip r:embed="rId2"/>
          <a:stretch>
            <a:fillRect/>
          </a:stretch>
        </p:blipFill>
        <p:spPr>
          <a:xfrm>
            <a:off x="0" y="0"/>
            <a:ext cx="12192000" cy="6857999"/>
          </a:xfrm>
          <a:prstGeom prst="rect">
            <a:avLst/>
          </a:prstGeom>
        </p:spPr>
      </p:pic>
      <p:pic>
        <p:nvPicPr>
          <p:cNvPr id="4" name="Рисунок 3">
            <a:extLst>
              <a:ext uri="{FF2B5EF4-FFF2-40B4-BE49-F238E27FC236}">
                <a16:creationId xmlns:a16="http://schemas.microsoft.com/office/drawing/2014/main" id="{197CE1CB-26C4-4C2C-D62C-1C6022F70B2A}"/>
              </a:ext>
            </a:extLst>
          </p:cNvPr>
          <p:cNvPicPr>
            <a:picLocks noChangeAspect="1"/>
          </p:cNvPicPr>
          <p:nvPr/>
        </p:nvPicPr>
        <p:blipFill>
          <a:blip r:embed="rId3"/>
          <a:stretch>
            <a:fillRect/>
          </a:stretch>
        </p:blipFill>
        <p:spPr>
          <a:xfrm>
            <a:off x="269928" y="123408"/>
            <a:ext cx="3279932" cy="1158340"/>
          </a:xfrm>
          <a:prstGeom prst="rect">
            <a:avLst/>
          </a:prstGeom>
        </p:spPr>
      </p:pic>
      <p:sp>
        <p:nvSpPr>
          <p:cNvPr id="6" name="TextBox 5">
            <a:extLst>
              <a:ext uri="{FF2B5EF4-FFF2-40B4-BE49-F238E27FC236}">
                <a16:creationId xmlns:a16="http://schemas.microsoft.com/office/drawing/2014/main" id="{7FF7F83A-731C-F759-9001-EA3CF3E00D60}"/>
              </a:ext>
            </a:extLst>
          </p:cNvPr>
          <p:cNvSpPr txBox="1"/>
          <p:nvPr/>
        </p:nvSpPr>
        <p:spPr>
          <a:xfrm>
            <a:off x="4794268" y="563178"/>
            <a:ext cx="7127804" cy="2913811"/>
          </a:xfrm>
          <a:prstGeom prst="rect">
            <a:avLst/>
          </a:prstGeom>
          <a:noFill/>
        </p:spPr>
        <p:txBody>
          <a:bodyPr wrap="square">
            <a:spAutoFit/>
          </a:bodyPr>
          <a:lstStyle/>
          <a:p>
            <a:pPr algn="just">
              <a:lnSpc>
                <a:spcPct val="107000"/>
              </a:lnSpc>
              <a:spcAft>
                <a:spcPts val="800"/>
              </a:spcAft>
            </a:pP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ПОДДЕРЖАЛО ПРОЕКТ: 425        </a:t>
            </a:r>
            <a:r>
              <a:rPr kumimoji="0" lang="ru-RU" sz="10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СФЕРА: детские и спортивные объекты</a:t>
            </a:r>
            <a:endParaRPr kumimoji="0" lang="ru-RU" sz="1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МЕСТО РЕАЛИЗАЦИИ: с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Чернышевка</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ОСНОВНЫЕ БЛАГОПОЛУЧАТЕЛИ: молодежь</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ОПИСАНИЕ ПРОЕКТА:</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Хоккейной коробки в селе нет. Большое детское население нуждается в активном и полезном отдыхе в зимний период. А так же в возможности проведения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сревнований</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по хоккею. Школа с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Чернышевки</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довольно большая и очень не хватает детям хоккейной коробки.</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ОЖИДАЕМЫЕ РЕЗУЛЬТАТЫ: Появление возможности проводить активно и полезно время в зимний период всей молодежи с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Чернышевка</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и близлежащих сёл.</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СТОИМОСТЬ ПРОЕКТА- 3030303,03 руб., в том числе: 3000000 руб. (краевой бюджет), 30303,03 руб. (местный бюджет).</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КУРАТОР: Дубовцев Иван Владимирович (администрация АМО).</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a:extLst>
              <a:ext uri="{FF2B5EF4-FFF2-40B4-BE49-F238E27FC236}">
                <a16:creationId xmlns:a16="http://schemas.microsoft.com/office/drawing/2014/main" id="{991F6086-9D18-B561-1662-D4199ABFD8FB}"/>
              </a:ext>
            </a:extLst>
          </p:cNvPr>
          <p:cNvPicPr>
            <a:picLocks noChangeAspect="1"/>
          </p:cNvPicPr>
          <p:nvPr/>
        </p:nvPicPr>
        <p:blipFill>
          <a:blip r:embed="rId4"/>
          <a:srcRect l="2907" t="3511" b="3531"/>
          <a:stretch/>
        </p:blipFill>
        <p:spPr>
          <a:xfrm>
            <a:off x="196553" y="1653134"/>
            <a:ext cx="4349467" cy="3115419"/>
          </a:xfrm>
          <a:prstGeom prst="rect">
            <a:avLst/>
          </a:prstGeom>
        </p:spPr>
      </p:pic>
      <p:pic>
        <p:nvPicPr>
          <p:cNvPr id="8" name="Рисунок 7">
            <a:extLst>
              <a:ext uri="{FF2B5EF4-FFF2-40B4-BE49-F238E27FC236}">
                <a16:creationId xmlns:a16="http://schemas.microsoft.com/office/drawing/2014/main" id="{A45C5B4D-C235-EC5E-61A8-3E968DBD13AA}"/>
              </a:ext>
            </a:extLst>
          </p:cNvPr>
          <p:cNvPicPr>
            <a:picLocks noChangeAspect="1"/>
          </p:cNvPicPr>
          <p:nvPr/>
        </p:nvPicPr>
        <p:blipFill>
          <a:blip r:embed="rId5"/>
          <a:srcRect b="10083"/>
          <a:stretch/>
        </p:blipFill>
        <p:spPr>
          <a:xfrm>
            <a:off x="4742573" y="3527802"/>
            <a:ext cx="2658085" cy="2189334"/>
          </a:xfrm>
          <a:prstGeom prst="rect">
            <a:avLst/>
          </a:prstGeom>
        </p:spPr>
      </p:pic>
      <p:sp>
        <p:nvSpPr>
          <p:cNvPr id="10" name="TextBox 9">
            <a:extLst>
              <a:ext uri="{FF2B5EF4-FFF2-40B4-BE49-F238E27FC236}">
                <a16:creationId xmlns:a16="http://schemas.microsoft.com/office/drawing/2014/main" id="{DC2A35FC-4142-59AD-8446-ABDA07BF3BC4}"/>
              </a:ext>
            </a:extLst>
          </p:cNvPr>
          <p:cNvSpPr txBox="1"/>
          <p:nvPr/>
        </p:nvSpPr>
        <p:spPr>
          <a:xfrm>
            <a:off x="7400658" y="3476989"/>
            <a:ext cx="4521414"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Контракт заключен с ООО "ПРИМОРСКАЯ РЕМОНТНАЯ СТРОИТЕЛЬНАЯ КОМПАНИЯ» 10.06.2024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Срок исполнения:15.06.2024 - 25.08.2024</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Общая сумма контракта - 3015151,49 руб., в том числе краевой бюджет - 2984999,98руб.; местный бюджет -30151,51руб.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Выполненные работы: планировочные работы, работы по установке освещения, установка хоккейной коробки, монтаж урн, установка скамеек для запасных игроков, установка блок-модуля для раздевальных помещений.</a:t>
            </a:r>
          </a:p>
        </p:txBody>
      </p:sp>
      <p:sp>
        <p:nvSpPr>
          <p:cNvPr id="12" name="TextBox 11">
            <a:extLst>
              <a:ext uri="{FF2B5EF4-FFF2-40B4-BE49-F238E27FC236}">
                <a16:creationId xmlns:a16="http://schemas.microsoft.com/office/drawing/2014/main" id="{D114D015-89DB-F6DA-197D-72F813107C9C}"/>
              </a:ext>
            </a:extLst>
          </p:cNvPr>
          <p:cNvSpPr txBox="1"/>
          <p:nvPr/>
        </p:nvSpPr>
        <p:spPr>
          <a:xfrm>
            <a:off x="2548783" y="232095"/>
            <a:ext cx="6157244" cy="280270"/>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ru-RU" sz="1200" b="1" i="1"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Хоккейная коробка с. </a:t>
            </a:r>
            <a:r>
              <a:rPr kumimoji="0" lang="ru-RU" sz="1200" b="1" i="1" u="none" strike="noStrike" kern="1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Чернышевка</a:t>
            </a:r>
            <a:r>
              <a:rPr kumimoji="0" lang="ru-RU" sz="1200" b="1" i="1"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ru-RU"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28024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077C97D-4659-4F06-4213-28A5C1FAD3B6}"/>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0FB0F46F-B5EE-3D7C-906F-A16E885AAB13}"/>
              </a:ext>
            </a:extLst>
          </p:cNvPr>
          <p:cNvPicPr>
            <a:picLocks noChangeAspect="1"/>
          </p:cNvPicPr>
          <p:nvPr/>
        </p:nvPicPr>
        <p:blipFill>
          <a:blip r:embed="rId3"/>
          <a:stretch>
            <a:fillRect/>
          </a:stretch>
        </p:blipFill>
        <p:spPr>
          <a:xfrm>
            <a:off x="104338" y="105825"/>
            <a:ext cx="3083479" cy="1448308"/>
          </a:xfrm>
          <a:prstGeom prst="rect">
            <a:avLst/>
          </a:prstGeom>
        </p:spPr>
      </p:pic>
      <p:sp>
        <p:nvSpPr>
          <p:cNvPr id="5" name="TextBox 4">
            <a:extLst>
              <a:ext uri="{FF2B5EF4-FFF2-40B4-BE49-F238E27FC236}">
                <a16:creationId xmlns:a16="http://schemas.microsoft.com/office/drawing/2014/main" id="{A2016668-87A8-065F-145E-8DEAB64083FE}"/>
              </a:ext>
            </a:extLst>
          </p:cNvPr>
          <p:cNvSpPr txBox="1"/>
          <p:nvPr/>
        </p:nvSpPr>
        <p:spPr>
          <a:xfrm>
            <a:off x="3292156" y="105824"/>
            <a:ext cx="8561488" cy="553998"/>
          </a:xfrm>
          <a:prstGeom prst="rect">
            <a:avLst/>
          </a:prstGeom>
          <a:noFill/>
        </p:spPr>
        <p:txBody>
          <a:bodyPr wrap="square">
            <a:spAutoFit/>
          </a:bodyPr>
          <a:lstStyle/>
          <a:p>
            <a:pPr algn="just">
              <a:lnSpc>
                <a:spcPts val="12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Проект «Молодежный бюджет» – комплекс мероприятий, направленных на выявление и поддержку инициатив молодежи по реализации общественно значимых проектов на территории муниципального образования. Инициаторами проекта могут быть только учащиеся 10-11 классов, достигшие 16 летнего возраста, обучающиеся в муниципальном общеобразовательном учреждении.</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a:extLst>
              <a:ext uri="{FF2B5EF4-FFF2-40B4-BE49-F238E27FC236}">
                <a16:creationId xmlns:a16="http://schemas.microsoft.com/office/drawing/2014/main" id="{E3B50828-42C7-7D2D-09C7-4A1F768A7640}"/>
              </a:ext>
            </a:extLst>
          </p:cNvPr>
          <p:cNvPicPr>
            <a:picLocks noChangeAspect="1"/>
          </p:cNvPicPr>
          <p:nvPr/>
        </p:nvPicPr>
        <p:blipFill>
          <a:blip r:embed="rId4"/>
          <a:srcRect l="3464" t="5870" b="6525"/>
          <a:stretch/>
        </p:blipFill>
        <p:spPr>
          <a:xfrm>
            <a:off x="163062" y="1616307"/>
            <a:ext cx="3796542" cy="2462997"/>
          </a:xfrm>
          <a:prstGeom prst="rect">
            <a:avLst/>
          </a:prstGeom>
        </p:spPr>
      </p:pic>
      <p:sp>
        <p:nvSpPr>
          <p:cNvPr id="8" name="TextBox 7">
            <a:extLst>
              <a:ext uri="{FF2B5EF4-FFF2-40B4-BE49-F238E27FC236}">
                <a16:creationId xmlns:a16="http://schemas.microsoft.com/office/drawing/2014/main" id="{55337B85-2ADD-943E-EF99-C735149EC0CD}"/>
              </a:ext>
            </a:extLst>
          </p:cNvPr>
          <p:cNvSpPr txBox="1"/>
          <p:nvPr/>
        </p:nvSpPr>
        <p:spPr>
          <a:xfrm>
            <a:off x="3292155" y="659536"/>
            <a:ext cx="8561488" cy="4001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На конкурс «Молодежный бюджет» были представлены 4 инициативных проекта. По результатам открытого голосования, победителем определен 1 проект, набравший большинство голосов.</a:t>
            </a:r>
          </a:p>
        </p:txBody>
      </p:sp>
      <p:pic>
        <p:nvPicPr>
          <p:cNvPr id="9" name="Рисунок 8">
            <a:extLst>
              <a:ext uri="{FF2B5EF4-FFF2-40B4-BE49-F238E27FC236}">
                <a16:creationId xmlns:a16="http://schemas.microsoft.com/office/drawing/2014/main" id="{FC94502F-B217-7235-689F-8972B535CCBF}"/>
              </a:ext>
            </a:extLst>
          </p:cNvPr>
          <p:cNvPicPr>
            <a:picLocks noChangeAspect="1"/>
          </p:cNvPicPr>
          <p:nvPr/>
        </p:nvPicPr>
        <p:blipFill>
          <a:blip r:embed="rId5"/>
          <a:stretch>
            <a:fillRect/>
          </a:stretch>
        </p:blipFill>
        <p:spPr>
          <a:xfrm>
            <a:off x="156508" y="4237154"/>
            <a:ext cx="3796542" cy="2272704"/>
          </a:xfrm>
          <a:prstGeom prst="rect">
            <a:avLst/>
          </a:prstGeom>
        </p:spPr>
      </p:pic>
      <p:sp>
        <p:nvSpPr>
          <p:cNvPr id="11" name="TextBox 10">
            <a:extLst>
              <a:ext uri="{FF2B5EF4-FFF2-40B4-BE49-F238E27FC236}">
                <a16:creationId xmlns:a16="http://schemas.microsoft.com/office/drawing/2014/main" id="{129A8374-D790-3D84-346F-F4DBDCF86A3D}"/>
              </a:ext>
            </a:extLst>
          </p:cNvPr>
          <p:cNvSpPr txBox="1"/>
          <p:nvPr/>
        </p:nvSpPr>
        <p:spPr>
          <a:xfrm>
            <a:off x="4109558" y="5801972"/>
            <a:ext cx="781958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Контракт заключен с ООО "</a:t>
            </a:r>
            <a:r>
              <a:rPr kumimoji="0" lang="ru-RU" sz="10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Архистрой</a:t>
            </a: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19.04.2024г</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Срок исполнения: 01.05.2024 - 30.06.2024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Общая сумма контракта -  1242424,24руб., в том числе краевой бюджет – 1230000руб., местный бюджет - 12424,24руб.</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Выполненные работы: планировка территории, установка качельного комплекса, теннисный стол, скамейки, установка сцены и беседки</a:t>
            </a:r>
          </a:p>
        </p:txBody>
      </p:sp>
      <p:sp>
        <p:nvSpPr>
          <p:cNvPr id="14" name="TextBox 13">
            <a:extLst>
              <a:ext uri="{FF2B5EF4-FFF2-40B4-BE49-F238E27FC236}">
                <a16:creationId xmlns:a16="http://schemas.microsoft.com/office/drawing/2014/main" id="{19E3D4F9-710A-BC4A-6E11-13536258B676}"/>
              </a:ext>
            </a:extLst>
          </p:cNvPr>
          <p:cNvSpPr txBox="1"/>
          <p:nvPr/>
        </p:nvSpPr>
        <p:spPr>
          <a:xfrm>
            <a:off x="4035105" y="1248526"/>
            <a:ext cx="8046441" cy="462094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ПОДДЕРЖАЛО ПРОЕКТ: 10 </a:t>
            </a:r>
            <a:r>
              <a:rPr kumimoji="0" lang="ru-RU" sz="10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БЛАГОПОЛУЧАТЕЛИ: молодежь</a:t>
            </a:r>
            <a:endParaRPr kumimoji="0" lang="ru-RU" sz="1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МЕСТО РЕАЛИЗАЦИИ: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с.Гродеково</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СФЕРА: объекты культуры и объекты, используемые для проведения общественных и культурно-массовых мероприятий.</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ОПИСАНИЕ ПРОЕКТА: Одной из самых актуальных проблем нашего небольшого села является отсутствие возможности для детей, подростков, молодёжи и для людей среднего и пожилого возраста- занятие творчеством, возможность принимать участие и проводить культурно-массовые мероприятия, просто отдохнуть с пользой. В селе давно закрыта школа, закрыт сельский клуб. Все праздничные мероприятия проводятся в помещении сельской библиотеки, которая не приспособлена для этого и где совсем мало места для проведения концертов и для зрителей. Наши жители также не могут заниматься самодеятельностью, не могут организовать свои вокальные и танцевальные коллективы. С установкой в зоне отдыха модульной сборно-разборной сцены, лавочек для зрителей эту проблему можно было бы частично решить в весенне-летний и осенний период. Благополучателями при реализации проекта станут не только жители нашего села, но и жители всего Анучинского МО, гости села, которых очень много приезжает в каникулярное время и особенно много гостей в селе собирается летом. Реализация таких проектов на селе в тоже время сделает жизнь в сельской местности привлекательной и поднимет её престиж в глазах городских жителей, что в свою очередь поможет привлечь в село молодых специалистов.</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МЕРОПРИЯТИЯ ПО РЕАЛИЗАЦИИ ПРОЕКТА: привлечение волонтёров и жителей села на работу по расчистке территории под оборудование зоны культуры и отдыха</a:t>
            </a:r>
            <a:r>
              <a:rPr lang="ru-RU" sz="1000" kern="100" dirty="0">
                <a:latin typeface="Times New Roman" panose="02020603050405020304" pitchFamily="18" charset="0"/>
                <a:ea typeface="Calibri" panose="020F0502020204030204" pitchFamily="34" charset="0"/>
                <a:cs typeface="Times New Roman" panose="02020603050405020304" pitchFamily="18" charset="0"/>
              </a:rPr>
              <a:t>; п</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ривлечение партнёров (Администрации Анучинского МО, МКУК "ИДЦ"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с.Анучино</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к реализации проекта и дальнейшей работы по процессу организации концертов творческих коллективов Анучинского МО в селе и проведения культурно-массовых мероприятий; организация торжественного открытия установленных объектов.</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ОЖИДАЕМЫЕ РЕЗУЛЬТАТЫ: привлечение к занятиям самодеятельностью жителей села -20 человек, увеличение посещаемости культурно-массовых мероприятий до 50 человек, проведение на оборудованной сцене концертов творческих коллективов Анучинского МО – не менее 10 концертов на весенне- летний и осенний период, </a:t>
            </a:r>
            <a:r>
              <a:rPr lang="ru-RU" sz="1000" kern="100" dirty="0" err="1">
                <a:effectLst/>
                <a:latin typeface="Times New Roman" panose="02020603050405020304" pitchFamily="18" charset="0"/>
                <a:ea typeface="Calibri" panose="020F0502020204030204" pitchFamily="34" charset="0"/>
                <a:cs typeface="Times New Roman" panose="02020603050405020304" pitchFamily="18" charset="0"/>
              </a:rPr>
              <a:t>рганизация</a:t>
            </a: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 секции по настольному теннису- 10 человек; проведение состязаний по настольному теннису с привлечением жителей ближайших сёл-Муравейка, Еловка – не менее 3-х соревнований с количеством участников 20 чел.</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СТОИМОСТЬ ПРОЕКТА- 1515151,52 руб., в том числе: 1500000 руб. (краевой бюджет), 15151,52 руб. (местный бюджет).</a:t>
            </a:r>
            <a:r>
              <a:rPr lang="ru-RU" sz="1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675D52E2-34CE-8D15-1914-9EB3A9531A84}"/>
              </a:ext>
            </a:extLst>
          </p:cNvPr>
          <p:cNvSpPr txBox="1"/>
          <p:nvPr/>
        </p:nvSpPr>
        <p:spPr>
          <a:xfrm>
            <a:off x="1809925" y="982317"/>
            <a:ext cx="6153324" cy="280270"/>
          </a:xfrm>
          <a:prstGeom prst="rect">
            <a:avLst/>
          </a:prstGeom>
          <a:noFill/>
        </p:spPr>
        <p:txBody>
          <a:bodyPr wrap="square">
            <a:spAutoFit/>
          </a:bodyPr>
          <a:lstStyle/>
          <a:p>
            <a:pPr algn="ctr">
              <a:lnSpc>
                <a:spcPct val="107000"/>
              </a:lnSpc>
              <a:spcAft>
                <a:spcPts val="800"/>
              </a:spcAft>
            </a:pPr>
            <a:r>
              <a:rPr lang="ru-RU" sz="1200" b="1" i="1" kern="1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Зона культуры и отдыха "Надежда"</a:t>
            </a:r>
            <a:endParaRPr lang="ru-RU" sz="1200" kern="100" dirty="0">
              <a:solidFill>
                <a:schemeClr val="tx1">
                  <a:lumMod val="95000"/>
                  <a:lumOff val="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33867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35B6F73-FC5F-0D0A-CEC7-86E00EC798C3}"/>
              </a:ext>
            </a:extLst>
          </p:cNvPr>
          <p:cNvPicPr>
            <a:picLocks noChangeAspect="1"/>
          </p:cNvPicPr>
          <p:nvPr/>
        </p:nvPicPr>
        <p:blipFill>
          <a:blip r:embed="rId2"/>
          <a:stretch>
            <a:fillRect/>
          </a:stretch>
        </p:blipFill>
        <p:spPr>
          <a:xfrm>
            <a:off x="0" y="0"/>
            <a:ext cx="12192000" cy="6857999"/>
          </a:xfrm>
          <a:prstGeom prst="rect">
            <a:avLst/>
          </a:prstGeom>
        </p:spPr>
      </p:pic>
      <p:pic>
        <p:nvPicPr>
          <p:cNvPr id="2050" name="Picture 2" descr="Территориальное общественное самоуправление — дело всех и каждого">
            <a:extLst>
              <a:ext uri="{FF2B5EF4-FFF2-40B4-BE49-F238E27FC236}">
                <a16:creationId xmlns:a16="http://schemas.microsoft.com/office/drawing/2014/main" id="{5169F059-1266-2E17-FF17-6FCC7ADC6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11" y="92279"/>
            <a:ext cx="2119619" cy="15897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0E83B8-570D-99B5-3BA2-74441EE6E6FE}"/>
              </a:ext>
            </a:extLst>
          </p:cNvPr>
          <p:cNvSpPr txBox="1"/>
          <p:nvPr/>
        </p:nvSpPr>
        <p:spPr>
          <a:xfrm>
            <a:off x="2344200" y="92279"/>
            <a:ext cx="9534612" cy="1528624"/>
          </a:xfrm>
          <a:prstGeom prst="rect">
            <a:avLst/>
          </a:prstGeom>
          <a:noFill/>
        </p:spPr>
        <p:txBody>
          <a:bodyPr wrap="square">
            <a:spAutoFit/>
          </a:bodyPr>
          <a:lstStyle/>
          <a:p>
            <a:pPr algn="just">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Проекты, инициируемые жителями муниципального образования (проекты ТОС).</a:t>
            </a:r>
          </a:p>
          <a:p>
            <a:pPr algn="just">
              <a:spcAft>
                <a:spcPts val="800"/>
              </a:spcAft>
            </a:pPr>
            <a:r>
              <a:rPr lang="ru-RU" sz="1000" kern="100" dirty="0">
                <a:latin typeface="Times New Roman" panose="02020603050405020304" pitchFamily="18" charset="0"/>
                <a:ea typeface="Calibri" panose="020F0502020204030204" pitchFamily="34" charset="0"/>
                <a:cs typeface="Times New Roman" panose="02020603050405020304" pitchFamily="18" charset="0"/>
              </a:rPr>
              <a:t>Территориальное общественное самоуправления – это форма самоорганизации граждан по месту их жительства на части территории муниципального образования. Проекты ТОС – это инициативы, направленные на улучшение качества жизни людей на своей территории.</a:t>
            </a:r>
          </a:p>
          <a:p>
            <a:pPr algn="just">
              <a:spcAft>
                <a:spcPts val="800"/>
              </a:spcAft>
            </a:pPr>
            <a:r>
              <a:rPr lang="ru-RU" sz="1000" kern="100" dirty="0">
                <a:effectLst/>
                <a:latin typeface="Times New Roman" panose="02020603050405020304" pitchFamily="18" charset="0"/>
                <a:ea typeface="Calibri" panose="020F0502020204030204" pitchFamily="34" charset="0"/>
                <a:cs typeface="Times New Roman" panose="02020603050405020304" pitchFamily="18" charset="0"/>
              </a:rPr>
              <a:t>Направления таких проектов – обустройство и благоустройство места проживания (создание детских и спортивных площадок, организация мест отдыха, озеленение территории); создание и содержание инфраструктуры (ремонт дорог, организация водоснабжения, создание физкультурно-оздоровительных комплексов); сохранение культурно – исторического наследия (создание и реконструкция памятников и мемориальных комплексов, организация и проведение культурных мероприятий, соревнований, организация музейной деятельности); экологическая безопасность и охрана окружающей среды(ликвидация несанкционированных свалок, строительство накопителей твердых бытовых отходов, организация раздельного сбора мусора).</a:t>
            </a:r>
          </a:p>
        </p:txBody>
      </p:sp>
      <p:pic>
        <p:nvPicPr>
          <p:cNvPr id="4" name="Рисунок 3">
            <a:extLst>
              <a:ext uri="{FF2B5EF4-FFF2-40B4-BE49-F238E27FC236}">
                <a16:creationId xmlns:a16="http://schemas.microsoft.com/office/drawing/2014/main" id="{0DBE1D51-FBCD-BA0C-FD96-643CF92D71E2}"/>
              </a:ext>
            </a:extLst>
          </p:cNvPr>
          <p:cNvPicPr>
            <a:picLocks noChangeAspect="1"/>
          </p:cNvPicPr>
          <p:nvPr/>
        </p:nvPicPr>
        <p:blipFill>
          <a:blip r:embed="rId4"/>
          <a:stretch>
            <a:fillRect/>
          </a:stretch>
        </p:blipFill>
        <p:spPr>
          <a:xfrm>
            <a:off x="142611" y="1842821"/>
            <a:ext cx="2474754" cy="1528624"/>
          </a:xfrm>
          <a:prstGeom prst="rect">
            <a:avLst/>
          </a:prstGeom>
        </p:spPr>
      </p:pic>
      <p:sp>
        <p:nvSpPr>
          <p:cNvPr id="6" name="TextBox 5">
            <a:extLst>
              <a:ext uri="{FF2B5EF4-FFF2-40B4-BE49-F238E27FC236}">
                <a16:creationId xmlns:a16="http://schemas.microsoft.com/office/drawing/2014/main" id="{32DCFEF5-F545-9245-9AD2-A808926225F1}"/>
              </a:ext>
            </a:extLst>
          </p:cNvPr>
          <p:cNvSpPr txBox="1"/>
          <p:nvPr/>
        </p:nvSpPr>
        <p:spPr>
          <a:xfrm>
            <a:off x="2617365" y="1869586"/>
            <a:ext cx="3296874" cy="430887"/>
          </a:xfrm>
          <a:prstGeom prst="rect">
            <a:avLst/>
          </a:prstGeom>
          <a:noFill/>
        </p:spPr>
        <p:txBody>
          <a:bodyPr wrap="square">
            <a:spAutoFit/>
          </a:bodyPr>
          <a:lstStyle/>
          <a:p>
            <a:r>
              <a:rPr lang="ru-RU" sz="1100" b="1" dirty="0">
                <a:latin typeface="Times New Roman" panose="02020603050405020304" pitchFamily="18" charset="0"/>
                <a:cs typeface="Times New Roman" panose="02020603050405020304" pitchFamily="18" charset="0"/>
              </a:rPr>
              <a:t>Установка спортивной площадки</a:t>
            </a:r>
          </a:p>
          <a:p>
            <a:r>
              <a:rPr lang="ru-RU" sz="1100" dirty="0">
                <a:latin typeface="Times New Roman" panose="02020603050405020304" pitchFamily="18" charset="0"/>
                <a:cs typeface="Times New Roman" panose="02020603050405020304" pitchFamily="18" charset="0"/>
              </a:rPr>
              <a:t>Место нахождения </a:t>
            </a:r>
            <a:r>
              <a:rPr lang="ru-RU" sz="1100" dirty="0" err="1">
                <a:latin typeface="Times New Roman" panose="02020603050405020304" pitchFamily="18" charset="0"/>
                <a:cs typeface="Times New Roman" panose="02020603050405020304" pitchFamily="18" charset="0"/>
              </a:rPr>
              <a:t>с.Чернышевка</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ул.Лермонтова</a:t>
            </a:r>
            <a:endParaRPr lang="ru-RU" sz="11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9F7A151-99BB-3A2A-75F7-090900853BA7}"/>
              </a:ext>
            </a:extLst>
          </p:cNvPr>
          <p:cNvSpPr txBox="1"/>
          <p:nvPr/>
        </p:nvSpPr>
        <p:spPr>
          <a:xfrm>
            <a:off x="2617366" y="2220406"/>
            <a:ext cx="3660398" cy="1169551"/>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Контракт от  01.10.2024г с ООО ДАЛЬНЕВОСТОЧНЫЙ ЭКИПИРОВОЧНЫЙ ЦЕНТР "АТЛАНТ«</a:t>
            </a:r>
          </a:p>
          <a:p>
            <a:pPr algn="just"/>
            <a:r>
              <a:rPr lang="ru-RU" sz="1000" dirty="0">
                <a:latin typeface="Times New Roman" panose="02020603050405020304" pitchFamily="18" charset="0"/>
                <a:cs typeface="Times New Roman" panose="02020603050405020304" pitchFamily="18" charset="0"/>
              </a:rPr>
              <a:t>Срок выполнения с 01.10.2024 – 31.10.2024г</a:t>
            </a:r>
          </a:p>
          <a:p>
            <a:pPr algn="just"/>
            <a:r>
              <a:rPr lang="ru-RU" sz="1000" dirty="0">
                <a:latin typeface="Times New Roman" panose="02020603050405020304" pitchFamily="18" charset="0"/>
                <a:cs typeface="Times New Roman" panose="02020603050405020304" pitchFamily="18" charset="0"/>
              </a:rPr>
              <a:t>Стоимость контракта – 995000 руб.(краевой бюджет).</a:t>
            </a:r>
          </a:p>
          <a:p>
            <a:pPr algn="just"/>
            <a:r>
              <a:rPr lang="ru-RU" sz="1000" dirty="0">
                <a:latin typeface="Times New Roman" panose="02020603050405020304" pitchFamily="18" charset="0"/>
                <a:cs typeface="Times New Roman" panose="02020603050405020304" pitchFamily="18" charset="0"/>
              </a:rPr>
              <a:t>Выполнены работы: планировка площади, установка спортивного оборудования (навес, тренажеры - 8 шт.), установка скамеек и урн</a:t>
            </a:r>
          </a:p>
        </p:txBody>
      </p:sp>
      <p:pic>
        <p:nvPicPr>
          <p:cNvPr id="8" name="Рисунок 7">
            <a:extLst>
              <a:ext uri="{FF2B5EF4-FFF2-40B4-BE49-F238E27FC236}">
                <a16:creationId xmlns:a16="http://schemas.microsoft.com/office/drawing/2014/main" id="{B65D41BA-307F-3F04-F441-52C1D25BECE8}"/>
              </a:ext>
            </a:extLst>
          </p:cNvPr>
          <p:cNvPicPr>
            <a:picLocks noChangeAspect="1"/>
          </p:cNvPicPr>
          <p:nvPr/>
        </p:nvPicPr>
        <p:blipFill>
          <a:blip r:embed="rId5"/>
          <a:stretch>
            <a:fillRect/>
          </a:stretch>
        </p:blipFill>
        <p:spPr>
          <a:xfrm>
            <a:off x="142612" y="3700797"/>
            <a:ext cx="2474754" cy="1859441"/>
          </a:xfrm>
          <a:prstGeom prst="rect">
            <a:avLst/>
          </a:prstGeom>
        </p:spPr>
      </p:pic>
      <p:sp>
        <p:nvSpPr>
          <p:cNvPr id="9" name="TextBox 8">
            <a:extLst>
              <a:ext uri="{FF2B5EF4-FFF2-40B4-BE49-F238E27FC236}">
                <a16:creationId xmlns:a16="http://schemas.microsoft.com/office/drawing/2014/main" id="{CB794B5E-AA31-A0F5-0747-352FC3AE12CF}"/>
              </a:ext>
            </a:extLst>
          </p:cNvPr>
          <p:cNvSpPr txBox="1"/>
          <p:nvPr/>
        </p:nvSpPr>
        <p:spPr>
          <a:xfrm>
            <a:off x="2705082" y="3769737"/>
            <a:ext cx="3572682" cy="1492716"/>
          </a:xfrm>
          <a:prstGeom prst="rect">
            <a:avLst/>
          </a:prstGeom>
          <a:noFill/>
        </p:spPr>
        <p:txBody>
          <a:bodyPr wrap="square">
            <a:spAutoFit/>
          </a:bodyPr>
          <a:lstStyle/>
          <a:p>
            <a:r>
              <a:rPr lang="ru-RU" sz="1100" b="1" dirty="0">
                <a:latin typeface="Times New Roman" panose="02020603050405020304" pitchFamily="18" charset="0"/>
                <a:cs typeface="Times New Roman" panose="02020603050405020304" pitchFamily="18" charset="0"/>
              </a:rPr>
              <a:t>Устройство уличного освещения</a:t>
            </a:r>
          </a:p>
          <a:p>
            <a:pPr algn="just"/>
            <a:r>
              <a:rPr lang="ru-RU" sz="1000" dirty="0">
                <a:latin typeface="Times New Roman" panose="02020603050405020304" pitchFamily="18" charset="0"/>
                <a:cs typeface="Times New Roman" panose="02020603050405020304" pitchFamily="18" charset="0"/>
              </a:rPr>
              <a:t>Адрес: </a:t>
            </a:r>
            <a:r>
              <a:rPr lang="ru-RU" sz="1000" dirty="0" err="1">
                <a:latin typeface="Times New Roman" panose="02020603050405020304" pitchFamily="18" charset="0"/>
                <a:cs typeface="Times New Roman" panose="02020603050405020304" pitchFamily="18" charset="0"/>
              </a:rPr>
              <a:t>с.Еловка</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ул.Зеленая</a:t>
            </a:r>
            <a:r>
              <a:rPr lang="ru-RU" sz="1000" dirty="0">
                <a:latin typeface="Times New Roman" panose="02020603050405020304" pitchFamily="18" charset="0"/>
                <a:cs typeface="Times New Roman" panose="02020603050405020304" pitchFamily="18" charset="0"/>
              </a:rPr>
              <a:t> – </a:t>
            </a:r>
            <a:r>
              <a:rPr lang="ru-RU" sz="1000" dirty="0" err="1">
                <a:latin typeface="Times New Roman" panose="02020603050405020304" pitchFamily="18" charset="0"/>
                <a:cs typeface="Times New Roman" panose="02020603050405020304" pitchFamily="18" charset="0"/>
              </a:rPr>
              <a:t>ул.Ключевая</a:t>
            </a:r>
            <a:r>
              <a:rPr lang="ru-RU" sz="1000" dirty="0">
                <a:latin typeface="Times New Roman" panose="02020603050405020304" pitchFamily="18" charset="0"/>
                <a:cs typeface="Times New Roman" panose="02020603050405020304" pitchFamily="18" charset="0"/>
              </a:rPr>
              <a:t> – </a:t>
            </a:r>
            <a:r>
              <a:rPr lang="ru-RU" sz="1000" dirty="0" err="1">
                <a:latin typeface="Times New Roman" panose="02020603050405020304" pitchFamily="18" charset="0"/>
                <a:cs typeface="Times New Roman" panose="02020603050405020304" pitchFamily="18" charset="0"/>
              </a:rPr>
              <a:t>пер.Школьный</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с.Пухово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ул.Пригородная</a:t>
            </a:r>
            <a:r>
              <a:rPr lang="ru-RU" sz="1000" dirty="0">
                <a:latin typeface="Times New Roman" panose="02020603050405020304" pitchFamily="18" charset="0"/>
                <a:cs typeface="Times New Roman" panose="02020603050405020304" pitchFamily="18" charset="0"/>
              </a:rPr>
              <a:t> – </a:t>
            </a:r>
            <a:r>
              <a:rPr lang="ru-RU" sz="1000" dirty="0" err="1">
                <a:latin typeface="Times New Roman" panose="02020603050405020304" pitchFamily="18" charset="0"/>
                <a:cs typeface="Times New Roman" panose="02020603050405020304" pitchFamily="18" charset="0"/>
              </a:rPr>
              <a:t>ул.Луговая</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с.Чернышевка</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ул.Пушкинская</a:t>
            </a:r>
            <a:r>
              <a:rPr lang="ru-RU" sz="1000" dirty="0">
                <a:latin typeface="Times New Roman" panose="02020603050405020304" pitchFamily="18" charset="0"/>
                <a:cs typeface="Times New Roman" panose="02020603050405020304" pitchFamily="18" charset="0"/>
              </a:rPr>
              <a:t> 1-й участок, </a:t>
            </a:r>
            <a:r>
              <a:rPr lang="ru-RU" sz="1000" dirty="0" err="1">
                <a:latin typeface="Times New Roman" panose="02020603050405020304" pitchFamily="18" charset="0"/>
                <a:cs typeface="Times New Roman" panose="02020603050405020304" pitchFamily="18" charset="0"/>
              </a:rPr>
              <a:t>ул.Пионерская</a:t>
            </a:r>
            <a:endParaRPr lang="ru-RU" sz="1000"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Контракты от 07.10.2024г с ИП Овсянников Н.И.</a:t>
            </a:r>
          </a:p>
          <a:p>
            <a:pPr algn="just"/>
            <a:r>
              <a:rPr lang="ru-RU" sz="1000" dirty="0">
                <a:latin typeface="Times New Roman" panose="02020603050405020304" pitchFamily="18" charset="0"/>
                <a:cs typeface="Times New Roman" panose="02020603050405020304" pitchFamily="18" charset="0"/>
              </a:rPr>
              <a:t>Срок исполнения: с 07.10.2024 – 31.10.2024г</a:t>
            </a:r>
          </a:p>
          <a:p>
            <a:pPr algn="just"/>
            <a:r>
              <a:rPr lang="ru-RU" sz="1000" dirty="0">
                <a:latin typeface="Times New Roman" panose="02020603050405020304" pitchFamily="18" charset="0"/>
                <a:cs typeface="Times New Roman" panose="02020603050405020304" pitchFamily="18" charset="0"/>
              </a:rPr>
              <a:t>Стоимость контрактов – 2591528,71 руб. (в том числе – 1887605,99руб.(краевой бюджет), 703922,72руб. (местный бюджет).</a:t>
            </a:r>
          </a:p>
        </p:txBody>
      </p:sp>
      <p:pic>
        <p:nvPicPr>
          <p:cNvPr id="10" name="Рисунок 9">
            <a:extLst>
              <a:ext uri="{FF2B5EF4-FFF2-40B4-BE49-F238E27FC236}">
                <a16:creationId xmlns:a16="http://schemas.microsoft.com/office/drawing/2014/main" id="{B0F16CA8-F7EF-A363-9AE6-BC7D12DB622C}"/>
              </a:ext>
            </a:extLst>
          </p:cNvPr>
          <p:cNvPicPr>
            <a:picLocks noChangeAspect="1"/>
          </p:cNvPicPr>
          <p:nvPr/>
        </p:nvPicPr>
        <p:blipFill>
          <a:blip r:embed="rId6"/>
          <a:stretch>
            <a:fillRect/>
          </a:stretch>
        </p:blipFill>
        <p:spPr>
          <a:xfrm>
            <a:off x="6277764" y="1672456"/>
            <a:ext cx="2253842" cy="1698989"/>
          </a:xfrm>
          <a:prstGeom prst="rect">
            <a:avLst/>
          </a:prstGeom>
        </p:spPr>
      </p:pic>
      <p:sp>
        <p:nvSpPr>
          <p:cNvPr id="11" name="TextBox 10">
            <a:extLst>
              <a:ext uri="{FF2B5EF4-FFF2-40B4-BE49-F238E27FC236}">
                <a16:creationId xmlns:a16="http://schemas.microsoft.com/office/drawing/2014/main" id="{A5A57D4D-20FD-230C-035F-18C174553DCA}"/>
              </a:ext>
            </a:extLst>
          </p:cNvPr>
          <p:cNvSpPr txBox="1"/>
          <p:nvPr/>
        </p:nvSpPr>
        <p:spPr>
          <a:xfrm>
            <a:off x="8573552" y="1777253"/>
            <a:ext cx="3305260" cy="1046440"/>
          </a:xfrm>
          <a:prstGeom prst="rect">
            <a:avLst/>
          </a:prstGeom>
          <a:noFill/>
        </p:spPr>
        <p:txBody>
          <a:bodyPr wrap="square">
            <a:spAutoFit/>
          </a:bodyPr>
          <a:lstStyle/>
          <a:p>
            <a:pPr algn="just"/>
            <a:r>
              <a:rPr lang="ru-RU" sz="1100" b="1" dirty="0">
                <a:latin typeface="Times New Roman" panose="02020603050405020304" pitchFamily="18" charset="0"/>
                <a:cs typeface="Times New Roman" panose="02020603050405020304" pitchFamily="18" charset="0"/>
              </a:rPr>
              <a:t>Благоустройство территории памятника односельчанам, погибшим в годы ВОВ.</a:t>
            </a:r>
          </a:p>
          <a:p>
            <a:pPr algn="just"/>
            <a:r>
              <a:rPr lang="ru-RU" sz="1000" dirty="0">
                <a:latin typeface="Times New Roman" panose="02020603050405020304" pitchFamily="18" charset="0"/>
                <a:cs typeface="Times New Roman" panose="02020603050405020304" pitchFamily="18" charset="0"/>
              </a:rPr>
              <a:t>Место нахождения: </a:t>
            </a:r>
            <a:r>
              <a:rPr lang="ru-RU" sz="1000" dirty="0" err="1">
                <a:latin typeface="Times New Roman" panose="02020603050405020304" pitchFamily="18" charset="0"/>
                <a:cs typeface="Times New Roman" panose="02020603050405020304" pitchFamily="18" charset="0"/>
              </a:rPr>
              <a:t>с.Гродеково</a:t>
            </a:r>
            <a:endParaRPr lang="ru-RU" sz="1000"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Контракт от 16.09.2024г с ООО "Юджин Групп»</a:t>
            </a:r>
          </a:p>
          <a:p>
            <a:pPr algn="just"/>
            <a:r>
              <a:rPr lang="ru-RU" sz="1000" dirty="0">
                <a:latin typeface="Times New Roman" panose="02020603050405020304" pitchFamily="18" charset="0"/>
                <a:cs typeface="Times New Roman" panose="02020603050405020304" pitchFamily="18" charset="0"/>
              </a:rPr>
              <a:t>Срок выполнения: с 16.09.2024 – 31.10.2024г</a:t>
            </a:r>
          </a:p>
          <a:p>
            <a:pPr algn="just"/>
            <a:r>
              <a:rPr lang="ru-RU" sz="1000" dirty="0">
                <a:latin typeface="Times New Roman" panose="02020603050405020304" pitchFamily="18" charset="0"/>
                <a:cs typeface="Times New Roman" panose="02020603050405020304" pitchFamily="18" charset="0"/>
              </a:rPr>
              <a:t>Стоимость контракта - 783485,17руб. (краевой бюджет)</a:t>
            </a:r>
          </a:p>
        </p:txBody>
      </p:sp>
      <p:pic>
        <p:nvPicPr>
          <p:cNvPr id="12" name="Рисунок 11">
            <a:extLst>
              <a:ext uri="{FF2B5EF4-FFF2-40B4-BE49-F238E27FC236}">
                <a16:creationId xmlns:a16="http://schemas.microsoft.com/office/drawing/2014/main" id="{7895AF98-319B-3CEB-B15C-B033BDEE77BB}"/>
              </a:ext>
            </a:extLst>
          </p:cNvPr>
          <p:cNvPicPr>
            <a:picLocks noChangeAspect="1"/>
          </p:cNvPicPr>
          <p:nvPr/>
        </p:nvPicPr>
        <p:blipFill>
          <a:blip r:embed="rId7"/>
          <a:stretch>
            <a:fillRect/>
          </a:stretch>
        </p:blipFill>
        <p:spPr>
          <a:xfrm>
            <a:off x="6456267" y="3647339"/>
            <a:ext cx="2253843" cy="1737511"/>
          </a:xfrm>
          <a:prstGeom prst="rect">
            <a:avLst/>
          </a:prstGeom>
        </p:spPr>
      </p:pic>
      <p:sp>
        <p:nvSpPr>
          <p:cNvPr id="13" name="TextBox 12">
            <a:extLst>
              <a:ext uri="{FF2B5EF4-FFF2-40B4-BE49-F238E27FC236}">
                <a16:creationId xmlns:a16="http://schemas.microsoft.com/office/drawing/2014/main" id="{CB81E489-366A-6A1A-3141-F392D104E6B5}"/>
              </a:ext>
            </a:extLst>
          </p:cNvPr>
          <p:cNvSpPr txBox="1"/>
          <p:nvPr/>
        </p:nvSpPr>
        <p:spPr>
          <a:xfrm>
            <a:off x="8710110" y="3727915"/>
            <a:ext cx="3305260" cy="1354217"/>
          </a:xfrm>
          <a:prstGeom prst="rect">
            <a:avLst/>
          </a:prstGeom>
          <a:noFill/>
        </p:spPr>
        <p:txBody>
          <a:bodyPr wrap="square">
            <a:spAutoFit/>
          </a:bodyPr>
          <a:lstStyle/>
          <a:p>
            <a:pPr algn="just"/>
            <a:r>
              <a:rPr lang="ru-RU" sz="1100" b="1" dirty="0">
                <a:latin typeface="Times New Roman" panose="02020603050405020304" pitchFamily="18" charset="0"/>
                <a:cs typeface="Times New Roman" panose="02020603050405020304" pitchFamily="18" charset="0"/>
              </a:rPr>
              <a:t>Благоустройство территории памятника односельчанам, погибшим в годы ВОВ.</a:t>
            </a:r>
          </a:p>
          <a:p>
            <a:pPr algn="just"/>
            <a:r>
              <a:rPr lang="ru-RU" sz="1000" dirty="0">
                <a:latin typeface="Times New Roman" panose="02020603050405020304" pitchFamily="18" charset="0"/>
                <a:cs typeface="Times New Roman" panose="02020603050405020304" pitchFamily="18" charset="0"/>
              </a:rPr>
              <a:t>Место нахождения: </a:t>
            </a:r>
            <a:r>
              <a:rPr lang="ru-RU" sz="1000" dirty="0" err="1">
                <a:latin typeface="Times New Roman" panose="02020603050405020304" pitchFamily="18" charset="0"/>
                <a:cs typeface="Times New Roman" panose="02020603050405020304" pitchFamily="18" charset="0"/>
              </a:rPr>
              <a:t>с.Пухово</a:t>
            </a:r>
            <a:endParaRPr lang="ru-RU" sz="1000"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Контракт от 23.09.2024г с ИП Пустовит С.В.</a:t>
            </a:r>
          </a:p>
          <a:p>
            <a:pPr algn="just"/>
            <a:r>
              <a:rPr lang="ru-RU" sz="1000" dirty="0">
                <a:latin typeface="Times New Roman" panose="02020603050405020304" pitchFamily="18" charset="0"/>
                <a:cs typeface="Times New Roman" panose="02020603050405020304" pitchFamily="18" charset="0"/>
              </a:rPr>
              <a:t>Срок выполнения: с 23.09.2024 – 31.10.2024г</a:t>
            </a:r>
          </a:p>
          <a:p>
            <a:pPr algn="just"/>
            <a:r>
              <a:rPr lang="ru-RU" sz="1000" dirty="0">
                <a:latin typeface="Times New Roman" panose="02020603050405020304" pitchFamily="18" charset="0"/>
                <a:cs typeface="Times New Roman" panose="02020603050405020304" pitchFamily="18" charset="0"/>
              </a:rPr>
              <a:t>Стоимость контракта – 1082191,69руб. (в том числе 1000000руб. (краевой бюджет), 82191,69руб. (</a:t>
            </a:r>
            <a:r>
              <a:rPr lang="ru-RU" sz="1000">
                <a:latin typeface="Times New Roman" panose="02020603050405020304" pitchFamily="18" charset="0"/>
                <a:cs typeface="Times New Roman" panose="02020603050405020304" pitchFamily="18" charset="0"/>
              </a:rPr>
              <a:t>местный бюджет).</a:t>
            </a:r>
            <a:endParaRPr lang="ru-RU"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38855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0F1782C-45F9-BD86-BB4F-315FFC0C318E}"/>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13D33947-4AD9-4688-7B14-50B8ADBA8F03}"/>
              </a:ext>
            </a:extLst>
          </p:cNvPr>
          <p:cNvSpPr txBox="1"/>
          <p:nvPr/>
        </p:nvSpPr>
        <p:spPr>
          <a:xfrm>
            <a:off x="3949118" y="67073"/>
            <a:ext cx="6153324" cy="307777"/>
          </a:xfrm>
          <a:prstGeom prst="rect">
            <a:avLst/>
          </a:prstGeom>
          <a:noFill/>
        </p:spPr>
        <p:txBody>
          <a:bodyPr wrap="square">
            <a:spAutoFit/>
          </a:bodyPr>
          <a:lstStyle/>
          <a:p>
            <a:r>
              <a:rPr kumimoji="0" lang="ru-RU" sz="1400" b="1" i="0" u="none" strike="noStrike" kern="1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Проекты ТОС (продолжение)</a:t>
            </a:r>
            <a:endParaRPr lang="ru-RU" sz="1400" b="1" dirty="0">
              <a:solidFill>
                <a:srgbClr val="7030A0"/>
              </a:solidFill>
            </a:endParaRPr>
          </a:p>
        </p:txBody>
      </p:sp>
      <p:pic>
        <p:nvPicPr>
          <p:cNvPr id="5" name="Рисунок 4">
            <a:extLst>
              <a:ext uri="{FF2B5EF4-FFF2-40B4-BE49-F238E27FC236}">
                <a16:creationId xmlns:a16="http://schemas.microsoft.com/office/drawing/2014/main" id="{7B2EB9D9-C5B0-12B1-9729-C45AA5C2ACD0}"/>
              </a:ext>
            </a:extLst>
          </p:cNvPr>
          <p:cNvPicPr>
            <a:picLocks noChangeAspect="1"/>
          </p:cNvPicPr>
          <p:nvPr/>
        </p:nvPicPr>
        <p:blipFill>
          <a:blip r:embed="rId3"/>
          <a:stretch>
            <a:fillRect/>
          </a:stretch>
        </p:blipFill>
        <p:spPr>
          <a:xfrm>
            <a:off x="326032" y="686702"/>
            <a:ext cx="2395936" cy="2131999"/>
          </a:xfrm>
          <a:prstGeom prst="rect">
            <a:avLst/>
          </a:prstGeom>
        </p:spPr>
      </p:pic>
      <p:sp>
        <p:nvSpPr>
          <p:cNvPr id="6" name="TextBox 5">
            <a:extLst>
              <a:ext uri="{FF2B5EF4-FFF2-40B4-BE49-F238E27FC236}">
                <a16:creationId xmlns:a16="http://schemas.microsoft.com/office/drawing/2014/main" id="{D2285803-2DA5-D7AB-7E30-AB4FF3AC58F2}"/>
              </a:ext>
            </a:extLst>
          </p:cNvPr>
          <p:cNvSpPr txBox="1"/>
          <p:nvPr/>
        </p:nvSpPr>
        <p:spPr>
          <a:xfrm>
            <a:off x="2805750" y="749700"/>
            <a:ext cx="4610118" cy="1169551"/>
          </a:xfrm>
          <a:prstGeom prst="rect">
            <a:avLst/>
          </a:prstGeom>
          <a:noFill/>
        </p:spPr>
        <p:txBody>
          <a:bodyPr wrap="square">
            <a:spAutoFit/>
          </a:bodyPr>
          <a:lstStyle/>
          <a:p>
            <a:pPr algn="just"/>
            <a:r>
              <a:rPr lang="ru-RU" sz="1000" b="1" dirty="0">
                <a:latin typeface="Times New Roman" panose="02020603050405020304" pitchFamily="18" charset="0"/>
                <a:cs typeface="Times New Roman" panose="02020603050405020304" pitchFamily="18" charset="0"/>
              </a:rPr>
              <a:t>Благоустройство общественной территории</a:t>
            </a:r>
          </a:p>
          <a:p>
            <a:pPr algn="just"/>
            <a:r>
              <a:rPr lang="ru-RU" sz="1000" dirty="0">
                <a:latin typeface="Times New Roman" panose="02020603050405020304" pitchFamily="18" charset="0"/>
                <a:cs typeface="Times New Roman" panose="02020603050405020304" pitchFamily="18" charset="0"/>
              </a:rPr>
              <a:t>Место нахождения: с. Гражданка, ул. Юбилейная</a:t>
            </a:r>
          </a:p>
          <a:p>
            <a:pPr algn="just"/>
            <a:r>
              <a:rPr lang="ru-RU" sz="1000" dirty="0">
                <a:latin typeface="Times New Roman" panose="02020603050405020304" pitchFamily="18" charset="0"/>
                <a:cs typeface="Times New Roman" panose="02020603050405020304" pitchFamily="18" charset="0"/>
              </a:rPr>
              <a:t>Контракт от 06.09.2024г с ИП Казарян А.Р.</a:t>
            </a:r>
          </a:p>
          <a:p>
            <a:pPr algn="just"/>
            <a:r>
              <a:rPr lang="ru-RU" sz="1000" dirty="0">
                <a:latin typeface="Times New Roman" panose="02020603050405020304" pitchFamily="18" charset="0"/>
                <a:cs typeface="Times New Roman" panose="02020603050405020304" pitchFamily="18" charset="0"/>
              </a:rPr>
              <a:t>Срок выполнения 15.09.2024 – 31.10.2024г</a:t>
            </a:r>
          </a:p>
          <a:p>
            <a:pPr algn="just"/>
            <a:r>
              <a:rPr lang="ru-RU" sz="1000" dirty="0">
                <a:latin typeface="Times New Roman" panose="02020603050405020304" pitchFamily="18" charset="0"/>
                <a:cs typeface="Times New Roman" panose="02020603050405020304" pitchFamily="18" charset="0"/>
              </a:rPr>
              <a:t>Сумма контракта - 894194,66руб. (краевой бюджет)</a:t>
            </a:r>
          </a:p>
          <a:p>
            <a:pPr algn="just"/>
            <a:r>
              <a:rPr lang="ru-RU" sz="1000" dirty="0">
                <a:latin typeface="Times New Roman" panose="02020603050405020304" pitchFamily="18" charset="0"/>
                <a:cs typeface="Times New Roman" panose="02020603050405020304" pitchFamily="18" charset="0"/>
              </a:rPr>
              <a:t>Выполнены работы: планировка площадки, асфальтирование дорожек и тротуаров, укладка трубопровода</a:t>
            </a:r>
          </a:p>
        </p:txBody>
      </p:sp>
      <p:pic>
        <p:nvPicPr>
          <p:cNvPr id="7" name="Рисунок 6">
            <a:extLst>
              <a:ext uri="{FF2B5EF4-FFF2-40B4-BE49-F238E27FC236}">
                <a16:creationId xmlns:a16="http://schemas.microsoft.com/office/drawing/2014/main" id="{4E16261C-82EA-B4C1-2F46-30627A371AF6}"/>
              </a:ext>
            </a:extLst>
          </p:cNvPr>
          <p:cNvPicPr>
            <a:picLocks noChangeAspect="1"/>
          </p:cNvPicPr>
          <p:nvPr/>
        </p:nvPicPr>
        <p:blipFill>
          <a:blip r:embed="rId4"/>
          <a:stretch>
            <a:fillRect/>
          </a:stretch>
        </p:blipFill>
        <p:spPr>
          <a:xfrm>
            <a:off x="463554" y="3568401"/>
            <a:ext cx="3060457" cy="2048434"/>
          </a:xfrm>
          <a:prstGeom prst="rect">
            <a:avLst/>
          </a:prstGeom>
        </p:spPr>
      </p:pic>
      <p:sp>
        <p:nvSpPr>
          <p:cNvPr id="8" name="TextBox 7">
            <a:extLst>
              <a:ext uri="{FF2B5EF4-FFF2-40B4-BE49-F238E27FC236}">
                <a16:creationId xmlns:a16="http://schemas.microsoft.com/office/drawing/2014/main" id="{407656FF-3E94-B1BC-98A2-9254D7A3BBD1}"/>
              </a:ext>
            </a:extLst>
          </p:cNvPr>
          <p:cNvSpPr txBox="1"/>
          <p:nvPr/>
        </p:nvSpPr>
        <p:spPr>
          <a:xfrm>
            <a:off x="3671213" y="3528709"/>
            <a:ext cx="5246283" cy="1323439"/>
          </a:xfrm>
          <a:prstGeom prst="rect">
            <a:avLst/>
          </a:prstGeom>
          <a:noFill/>
        </p:spPr>
        <p:txBody>
          <a:bodyPr wrap="square">
            <a:spAutoFit/>
          </a:bodyPr>
          <a:lstStyle/>
          <a:p>
            <a:pPr algn="just"/>
            <a:r>
              <a:rPr lang="ru-RU" sz="1000" b="1" dirty="0">
                <a:latin typeface="Times New Roman" panose="02020603050405020304" pitchFamily="18" charset="0"/>
                <a:cs typeface="Times New Roman" panose="02020603050405020304" pitchFamily="18" charset="0"/>
              </a:rPr>
              <a:t>Благоустройство общественной территории</a:t>
            </a:r>
          </a:p>
          <a:p>
            <a:pPr algn="just"/>
            <a:r>
              <a:rPr lang="ru-RU" sz="1000" dirty="0">
                <a:latin typeface="Times New Roman" panose="02020603050405020304" pitchFamily="18" charset="0"/>
                <a:cs typeface="Times New Roman" panose="02020603050405020304" pitchFamily="18" charset="0"/>
              </a:rPr>
              <a:t>Место нахождения: с. </a:t>
            </a:r>
            <a:r>
              <a:rPr lang="ru-RU" sz="1000" dirty="0" err="1">
                <a:latin typeface="Times New Roman" panose="02020603050405020304" pitchFamily="18" charset="0"/>
                <a:cs typeface="Times New Roman" panose="02020603050405020304" pitchFamily="18" charset="0"/>
              </a:rPr>
              <a:t>Староварваровка</a:t>
            </a:r>
            <a:endParaRPr lang="ru-RU" sz="1000" dirty="0">
              <a:latin typeface="Times New Roman" panose="02020603050405020304" pitchFamily="18" charset="0"/>
              <a:cs typeface="Times New Roman" panose="02020603050405020304" pitchFamily="18" charset="0"/>
            </a:endParaRPr>
          </a:p>
          <a:p>
            <a:pPr algn="just"/>
            <a:r>
              <a:rPr lang="ru-RU" sz="1000" dirty="0">
                <a:latin typeface="Times New Roman" panose="02020603050405020304" pitchFamily="18" charset="0"/>
                <a:cs typeface="Times New Roman" panose="02020603050405020304" pitchFamily="18" charset="0"/>
              </a:rPr>
              <a:t>Контракт от 20.09.2024г с ООО "Юджин Групп"</a:t>
            </a:r>
          </a:p>
          <a:p>
            <a:pPr algn="just"/>
            <a:r>
              <a:rPr lang="ru-RU" sz="1000" dirty="0">
                <a:latin typeface="Times New Roman" panose="02020603050405020304" pitchFamily="18" charset="0"/>
                <a:cs typeface="Times New Roman" panose="02020603050405020304" pitchFamily="18" charset="0"/>
              </a:rPr>
              <a:t>Срок выполнения 23.09.2024 – 31.10.2024г</a:t>
            </a:r>
          </a:p>
          <a:p>
            <a:pPr algn="just"/>
            <a:r>
              <a:rPr lang="ru-RU" sz="1000" dirty="0">
                <a:latin typeface="Times New Roman" panose="02020603050405020304" pitchFamily="18" charset="0"/>
                <a:cs typeface="Times New Roman" panose="02020603050405020304" pitchFamily="18" charset="0"/>
              </a:rPr>
              <a:t>Сумма контракта - 1085001,71 руб. (в том числе - 1000000 руб.(краевой бюджет, 85001,71руб. (местный бюджет))</a:t>
            </a:r>
          </a:p>
          <a:p>
            <a:pPr algn="just"/>
            <a:r>
              <a:rPr lang="ru-RU" sz="1000" dirty="0">
                <a:latin typeface="Times New Roman" panose="02020603050405020304" pitchFamily="18" charset="0"/>
                <a:cs typeface="Times New Roman" panose="02020603050405020304" pitchFamily="18" charset="0"/>
              </a:rPr>
              <a:t>Выполнены работы :планировка площадки, асфальтирование дорожек и тротуаров, установка скамеек (3шт), установка урн (2шт).</a:t>
            </a:r>
          </a:p>
        </p:txBody>
      </p:sp>
    </p:spTree>
    <p:extLst>
      <p:ext uri="{BB962C8B-B14F-4D97-AF65-F5344CB8AC3E}">
        <p14:creationId xmlns:p14="http://schemas.microsoft.com/office/powerpoint/2010/main" val="28764536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D7A2586-660B-9843-481B-7F33EC5E700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1A62A22B-3E50-6ED7-54E4-A75BF21D2EC9}"/>
              </a:ext>
            </a:extLst>
          </p:cNvPr>
          <p:cNvSpPr txBox="1"/>
          <p:nvPr/>
        </p:nvSpPr>
        <p:spPr>
          <a:xfrm>
            <a:off x="2187429" y="0"/>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Социально – значимые проекты, реализованные в 2024 году</a:t>
            </a:r>
          </a:p>
        </p:txBody>
      </p:sp>
      <p:pic>
        <p:nvPicPr>
          <p:cNvPr id="4" name="Рисунок 3">
            <a:extLst>
              <a:ext uri="{FF2B5EF4-FFF2-40B4-BE49-F238E27FC236}">
                <a16:creationId xmlns:a16="http://schemas.microsoft.com/office/drawing/2014/main" id="{F6E7037A-550E-985B-1C9E-52D584FFF155}"/>
              </a:ext>
            </a:extLst>
          </p:cNvPr>
          <p:cNvPicPr>
            <a:picLocks noChangeAspect="1"/>
          </p:cNvPicPr>
          <p:nvPr/>
        </p:nvPicPr>
        <p:blipFill>
          <a:blip r:embed="rId3"/>
          <a:stretch>
            <a:fillRect/>
          </a:stretch>
        </p:blipFill>
        <p:spPr>
          <a:xfrm>
            <a:off x="194945" y="577977"/>
            <a:ext cx="2126021" cy="1389346"/>
          </a:xfrm>
          <a:prstGeom prst="rect">
            <a:avLst/>
          </a:prstGeom>
        </p:spPr>
      </p:pic>
      <p:sp>
        <p:nvSpPr>
          <p:cNvPr id="6" name="TextBox 5">
            <a:extLst>
              <a:ext uri="{FF2B5EF4-FFF2-40B4-BE49-F238E27FC236}">
                <a16:creationId xmlns:a16="http://schemas.microsoft.com/office/drawing/2014/main" id="{B977A08E-44DB-ABBA-A8A0-7773D21E0835}"/>
              </a:ext>
            </a:extLst>
          </p:cNvPr>
          <p:cNvSpPr txBox="1"/>
          <p:nvPr/>
        </p:nvSpPr>
        <p:spPr>
          <a:xfrm>
            <a:off x="2386243" y="621731"/>
            <a:ext cx="3525199" cy="1277273"/>
          </a:xfrm>
          <a:prstGeom prst="rect">
            <a:avLst/>
          </a:prstGeom>
          <a:noFill/>
        </p:spPr>
        <p:txBody>
          <a:bodyPr wrap="square">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Капитальный ремонт кровли здания</a:t>
            </a:r>
            <a:r>
              <a:rPr lang="en-US" altLang="ru-RU" sz="11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altLang="ru-RU" sz="1100" b="1" dirty="0">
                <a:solidFill>
                  <a:schemeClr val="tx1">
                    <a:lumMod val="95000"/>
                    <a:lumOff val="5000"/>
                  </a:schemeClr>
                </a:solidFill>
                <a:latin typeface="Times New Roman" panose="02020603050405020304" pitchFamily="18" charset="0"/>
                <a:cs typeface="Times New Roman" panose="02020603050405020304" pitchFamily="18" charset="0"/>
              </a:rPr>
              <a:t>школы</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(Виноградовский филиал </a:t>
            </a:r>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филиал</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МБОУ школы </a:t>
            </a:r>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с.Анучино</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с.Виноградовка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ул.Арсеньева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1 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16.04.2024г. заключен с ООО «Гуд Кар»</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16.04.2024 – 31.07.2024г.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7353684,50 руб.(местный бюджет)</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62768E11-7B9B-1203-1BA1-B5940E97813F}"/>
              </a:ext>
            </a:extLst>
          </p:cNvPr>
          <p:cNvPicPr>
            <a:picLocks noChangeAspect="1"/>
          </p:cNvPicPr>
          <p:nvPr/>
        </p:nvPicPr>
        <p:blipFill>
          <a:blip r:embed="rId4"/>
          <a:stretch>
            <a:fillRect/>
          </a:stretch>
        </p:blipFill>
        <p:spPr>
          <a:xfrm>
            <a:off x="5781776" y="577977"/>
            <a:ext cx="1881930" cy="1615826"/>
          </a:xfrm>
          <a:prstGeom prst="rect">
            <a:avLst/>
          </a:prstGeom>
        </p:spPr>
      </p:pic>
      <p:sp>
        <p:nvSpPr>
          <p:cNvPr id="10" name="Заголовок 1">
            <a:extLst>
              <a:ext uri="{FF2B5EF4-FFF2-40B4-BE49-F238E27FC236}">
                <a16:creationId xmlns:a16="http://schemas.microsoft.com/office/drawing/2014/main" id="{0F5CA23C-A306-C9D1-E421-944CD3F00C11}"/>
              </a:ext>
            </a:extLst>
          </p:cNvPr>
          <p:cNvSpPr txBox="1">
            <a:spLocks/>
          </p:cNvSpPr>
          <p:nvPr/>
        </p:nvSpPr>
        <p:spPr>
          <a:xfrm>
            <a:off x="194945" y="96520"/>
            <a:ext cx="9187815" cy="7740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4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sym typeface="+mn-ea"/>
              </a:rPr>
              <a:t>      Объекты образования</a:t>
            </a:r>
            <a:endParaRPr kumimoji="0" lang="ru-RU" altLang="en-US" sz="14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3B587F5-D2E0-E853-21EE-D67341A14B44}"/>
              </a:ext>
            </a:extLst>
          </p:cNvPr>
          <p:cNvSpPr txBox="1"/>
          <p:nvPr/>
        </p:nvSpPr>
        <p:spPr>
          <a:xfrm>
            <a:off x="7700037" y="577977"/>
            <a:ext cx="4380109" cy="1615827"/>
          </a:xfrm>
          <a:prstGeom prst="rect">
            <a:avLst/>
          </a:prstGeom>
          <a:noFill/>
        </p:spPr>
        <p:txBody>
          <a:bodyPr wrap="square">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Устройство спортивной площадки МБОУ школа </a:t>
            </a:r>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rPr>
              <a:t>с.Новогордеевка</a:t>
            </a:r>
            <a:endPar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endParaRP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с.Новогордеевка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ул.Пионерская</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5 </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14.06.2024г. заключен с ООО "Приморская ремонтная строительная компания"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14.06.2024 – 30.08.2024г.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3232860,45руб.(местный бюджет)</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Проведены следующие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работы:планировка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площадки, установки 4-х спортивных комплекса и урны.</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6BA2D5C8-8E9C-AF3B-139E-012671DB77C6}"/>
              </a:ext>
            </a:extLst>
          </p:cNvPr>
          <p:cNvSpPr txBox="1"/>
          <p:nvPr/>
        </p:nvSpPr>
        <p:spPr>
          <a:xfrm>
            <a:off x="2104938" y="2237557"/>
            <a:ext cx="6713289" cy="307777"/>
          </a:xfrm>
          <a:prstGeom prst="rect">
            <a:avLst/>
          </a:prstGeom>
          <a:noFill/>
        </p:spPr>
        <p:txBody>
          <a:bodyPr wrap="square">
            <a:spAutoFit/>
          </a:bodyPr>
          <a:lstStyle/>
          <a:p>
            <a:pPr algn="ctr"/>
            <a:r>
              <a:rPr lang="ru-RU" sz="1400" b="1" dirty="0">
                <a:solidFill>
                  <a:srgbClr val="002060"/>
                </a:solidFill>
                <a:latin typeface="Times New Roman" panose="02020603050405020304" pitchFamily="18" charset="0"/>
                <a:cs typeface="Times New Roman" panose="02020603050405020304" pitchFamily="18" charset="0"/>
              </a:rPr>
              <a:t>Объекты культуры</a:t>
            </a:r>
          </a:p>
        </p:txBody>
      </p:sp>
      <p:pic>
        <p:nvPicPr>
          <p:cNvPr id="13" name="Рисунок 12">
            <a:extLst>
              <a:ext uri="{FF2B5EF4-FFF2-40B4-BE49-F238E27FC236}">
                <a16:creationId xmlns:a16="http://schemas.microsoft.com/office/drawing/2014/main" id="{D3F06293-C6B2-C7A5-A8CE-1EA90BCB9A89}"/>
              </a:ext>
            </a:extLst>
          </p:cNvPr>
          <p:cNvPicPr>
            <a:picLocks noChangeAspect="1"/>
          </p:cNvPicPr>
          <p:nvPr/>
        </p:nvPicPr>
        <p:blipFill>
          <a:blip r:embed="rId5"/>
          <a:stretch>
            <a:fillRect/>
          </a:stretch>
        </p:blipFill>
        <p:spPr>
          <a:xfrm>
            <a:off x="194945" y="2883886"/>
            <a:ext cx="2191298" cy="1671335"/>
          </a:xfrm>
          <a:prstGeom prst="rect">
            <a:avLst/>
          </a:prstGeom>
        </p:spPr>
      </p:pic>
      <p:sp>
        <p:nvSpPr>
          <p:cNvPr id="14" name="TextBox 13">
            <a:extLst>
              <a:ext uri="{FF2B5EF4-FFF2-40B4-BE49-F238E27FC236}">
                <a16:creationId xmlns:a16="http://schemas.microsoft.com/office/drawing/2014/main" id="{288FA968-1FBB-405F-F31C-9F8A61ED2B2E}"/>
              </a:ext>
            </a:extLst>
          </p:cNvPr>
          <p:cNvSpPr txBox="1"/>
          <p:nvPr/>
        </p:nvSpPr>
        <p:spPr>
          <a:xfrm>
            <a:off x="2454753" y="2879987"/>
            <a:ext cx="3525199" cy="1107996"/>
          </a:xfrm>
          <a:prstGeom prst="rect">
            <a:avLst/>
          </a:prstGeom>
          <a:noFill/>
        </p:spPr>
        <p:txBody>
          <a:bodyPr wrap="square">
            <a:spAutoFit/>
          </a:bodyPr>
          <a:lstStyle/>
          <a:p>
            <a:r>
              <a:rPr kumimoji="0" lang="ru-RU" sz="11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Капитальный ремонт кровли здания СДК </a:t>
            </a:r>
            <a:r>
              <a:rPr kumimoji="0" lang="ru-RU" sz="1100" b="1" i="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с.Гражданка</a:t>
            </a:r>
            <a:r>
              <a:rPr kumimoji="0" lang="ru-RU" sz="11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 </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с.Гражданка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ул.Юбилейная</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13 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28.06.2024г. заключен с ООО «Кристалл»</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01.07.2024 – 31.10.2024г.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7853471,92 руб.(местный бюджет)</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15" name="Рисунок 14">
            <a:extLst>
              <a:ext uri="{FF2B5EF4-FFF2-40B4-BE49-F238E27FC236}">
                <a16:creationId xmlns:a16="http://schemas.microsoft.com/office/drawing/2014/main" id="{995E36AA-77BC-7B7E-FFDE-BF93E942CA38}"/>
              </a:ext>
            </a:extLst>
          </p:cNvPr>
          <p:cNvPicPr>
            <a:picLocks noChangeAspect="1"/>
          </p:cNvPicPr>
          <p:nvPr/>
        </p:nvPicPr>
        <p:blipFill>
          <a:blip r:embed="rId6"/>
          <a:stretch>
            <a:fillRect/>
          </a:stretch>
        </p:blipFill>
        <p:spPr>
          <a:xfrm>
            <a:off x="5836526" y="2936623"/>
            <a:ext cx="1863511" cy="1543098"/>
          </a:xfrm>
          <a:prstGeom prst="rect">
            <a:avLst/>
          </a:prstGeom>
        </p:spPr>
      </p:pic>
      <p:pic>
        <p:nvPicPr>
          <p:cNvPr id="16" name="Рисунок 15">
            <a:extLst>
              <a:ext uri="{FF2B5EF4-FFF2-40B4-BE49-F238E27FC236}">
                <a16:creationId xmlns:a16="http://schemas.microsoft.com/office/drawing/2014/main" id="{62237B11-EC0F-5B89-238B-158A092C2DC0}"/>
              </a:ext>
            </a:extLst>
          </p:cNvPr>
          <p:cNvPicPr>
            <a:picLocks noChangeAspect="1"/>
          </p:cNvPicPr>
          <p:nvPr/>
        </p:nvPicPr>
        <p:blipFill>
          <a:blip r:embed="rId7"/>
          <a:stretch>
            <a:fillRect/>
          </a:stretch>
        </p:blipFill>
        <p:spPr>
          <a:xfrm>
            <a:off x="5836526" y="4653084"/>
            <a:ext cx="1863511" cy="1543098"/>
          </a:xfrm>
          <a:prstGeom prst="rect">
            <a:avLst/>
          </a:prstGeom>
        </p:spPr>
      </p:pic>
      <p:sp>
        <p:nvSpPr>
          <p:cNvPr id="17" name="TextBox 16">
            <a:extLst>
              <a:ext uri="{FF2B5EF4-FFF2-40B4-BE49-F238E27FC236}">
                <a16:creationId xmlns:a16="http://schemas.microsoft.com/office/drawing/2014/main" id="{782CE41C-AB41-A30C-6809-603CCA1E60BA}"/>
              </a:ext>
            </a:extLst>
          </p:cNvPr>
          <p:cNvSpPr txBox="1"/>
          <p:nvPr/>
        </p:nvSpPr>
        <p:spPr>
          <a:xfrm>
            <a:off x="7974647" y="3258447"/>
            <a:ext cx="3525199" cy="1954381"/>
          </a:xfrm>
          <a:prstGeom prst="rect">
            <a:avLst/>
          </a:prstGeom>
          <a:noFill/>
        </p:spPr>
        <p:txBody>
          <a:bodyPr wrap="square">
            <a:spAutoFit/>
          </a:bodyPr>
          <a:lstStyle/>
          <a:p>
            <a:r>
              <a:rPr kumimoji="0" lang="ru-RU" sz="11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Капитальный ремонт  здания Детской школы искусств </a:t>
            </a:r>
            <a:r>
              <a:rPr kumimoji="0" lang="ru-RU" sz="1100" b="1" i="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с.Анучино</a:t>
            </a:r>
            <a:r>
              <a:rPr kumimoji="0" lang="ru-RU" sz="1100" b="1" i="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sym typeface="+mn-ea"/>
              </a:rPr>
              <a:t> </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 Анучино, ул. 100 лет Анучино, 2</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27.04.2024г. заключен с ООО «Кристалл»</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01.05.2024 – 31.07.2024г.</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9940706,75 руб.(в том числе – 9841299,67руб. – краевой бюджет; 99407,07руб - местный бюджет).</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Проведены следующие виды работ: капитальный ремонт кровли, отделочные работы, капитальный ремонт систем электроснабжения и отопления</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9490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6B9E40E-7120-C048-2C67-A30BE826B0E8}"/>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726C9A6-8CE9-4A06-69D5-652A5BBE8D76}"/>
              </a:ext>
            </a:extLst>
          </p:cNvPr>
          <p:cNvSpPr txBox="1"/>
          <p:nvPr/>
        </p:nvSpPr>
        <p:spPr>
          <a:xfrm>
            <a:off x="2170651" y="92279"/>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Социально – значимые проекты, реализованные в 2024 году (продолжение)</a:t>
            </a:r>
          </a:p>
        </p:txBody>
      </p:sp>
      <p:pic>
        <p:nvPicPr>
          <p:cNvPr id="4" name="Рисунок 3">
            <a:extLst>
              <a:ext uri="{FF2B5EF4-FFF2-40B4-BE49-F238E27FC236}">
                <a16:creationId xmlns:a16="http://schemas.microsoft.com/office/drawing/2014/main" id="{8792B222-BF80-DF7F-77EE-F109FE3736A6}"/>
              </a:ext>
            </a:extLst>
          </p:cNvPr>
          <p:cNvPicPr>
            <a:picLocks noChangeAspect="1"/>
          </p:cNvPicPr>
          <p:nvPr/>
        </p:nvPicPr>
        <p:blipFill>
          <a:blip r:embed="rId3"/>
          <a:stretch>
            <a:fillRect/>
          </a:stretch>
        </p:blipFill>
        <p:spPr>
          <a:xfrm>
            <a:off x="279663" y="774320"/>
            <a:ext cx="2158850" cy="1348095"/>
          </a:xfrm>
          <a:prstGeom prst="rect">
            <a:avLst/>
          </a:prstGeom>
        </p:spPr>
      </p:pic>
      <p:sp>
        <p:nvSpPr>
          <p:cNvPr id="6" name="TextBox 5">
            <a:extLst>
              <a:ext uri="{FF2B5EF4-FFF2-40B4-BE49-F238E27FC236}">
                <a16:creationId xmlns:a16="http://schemas.microsoft.com/office/drawing/2014/main" id="{5FA3EB71-F70E-0441-AF21-EA28FB8E97A5}"/>
              </a:ext>
            </a:extLst>
          </p:cNvPr>
          <p:cNvSpPr txBox="1"/>
          <p:nvPr/>
        </p:nvSpPr>
        <p:spPr>
          <a:xfrm>
            <a:off x="3865228" y="361214"/>
            <a:ext cx="3203895" cy="276999"/>
          </a:xfrm>
          <a:prstGeom prst="rect">
            <a:avLst/>
          </a:prstGeom>
          <a:noFill/>
        </p:spPr>
        <p:txBody>
          <a:bodyPr wrap="square">
            <a:spAutoFit/>
          </a:bodyPr>
          <a:lstStyle/>
          <a:p>
            <a:r>
              <a:rPr kumimoji="0" lang="ru-RU" sz="1200" b="1" i="0" u="none" strike="noStrike" kern="1200" cap="none" spc="0" normalizeH="0" baseline="0" noProof="0" dirty="0">
                <a:ln>
                  <a:noFill/>
                </a:ln>
                <a:solidFill>
                  <a:srgbClr val="002060"/>
                </a:solidFill>
                <a:effectLst/>
                <a:uLnTx/>
                <a:uFillTx/>
                <a:latin typeface="Times New Roman" panose="02020603050405020304" pitchFamily="18" charset="0"/>
                <a:ea typeface="+mj-ea"/>
                <a:cs typeface="Times New Roman" panose="02020603050405020304" pitchFamily="18" charset="0"/>
              </a:rPr>
              <a:t>Благоустройство придомовых территорий </a:t>
            </a:r>
            <a:endParaRPr lang="ru-RU" sz="12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A7080A75-959E-CE42-F3D2-FF3B738D4202}"/>
              </a:ext>
            </a:extLst>
          </p:cNvPr>
          <p:cNvSpPr txBox="1"/>
          <p:nvPr/>
        </p:nvSpPr>
        <p:spPr>
          <a:xfrm>
            <a:off x="68561" y="2155226"/>
            <a:ext cx="4943720" cy="1277273"/>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 Анучино, ул. 100 лет Анучино, д. 4 и 4а; ул.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Гоголя,д</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11</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20.02.2024г. заключен с ООО «Фриз БК»</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01.05.2024 – 31.08.2024г.</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5141318,01 руб.(в том числе 5089904,83 руб. – краевой бюджет; 51413,18руб. - местный бюджет)</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Выполнены следующие виды работ: планировка площадки, асфальтирование дорожек и тротуаров, устройство насыпных клумб, установка  урн.</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BA096011-1972-12A7-19BA-3696B00AB279}"/>
              </a:ext>
            </a:extLst>
          </p:cNvPr>
          <p:cNvPicPr>
            <a:picLocks noChangeAspect="1"/>
          </p:cNvPicPr>
          <p:nvPr/>
        </p:nvPicPr>
        <p:blipFill>
          <a:blip r:embed="rId4"/>
          <a:stretch>
            <a:fillRect/>
          </a:stretch>
        </p:blipFill>
        <p:spPr>
          <a:xfrm>
            <a:off x="2718175" y="774320"/>
            <a:ext cx="2294106" cy="1348094"/>
          </a:xfrm>
          <a:prstGeom prst="rect">
            <a:avLst/>
          </a:prstGeom>
        </p:spPr>
      </p:pic>
      <p:pic>
        <p:nvPicPr>
          <p:cNvPr id="9" name="Рисунок 8">
            <a:extLst>
              <a:ext uri="{FF2B5EF4-FFF2-40B4-BE49-F238E27FC236}">
                <a16:creationId xmlns:a16="http://schemas.microsoft.com/office/drawing/2014/main" id="{82FC3557-6E55-D481-88D4-B50AFD02FBC4}"/>
              </a:ext>
            </a:extLst>
          </p:cNvPr>
          <p:cNvPicPr>
            <a:picLocks noChangeAspect="1"/>
          </p:cNvPicPr>
          <p:nvPr/>
        </p:nvPicPr>
        <p:blipFill>
          <a:blip r:embed="rId5"/>
          <a:stretch>
            <a:fillRect/>
          </a:stretch>
        </p:blipFill>
        <p:spPr>
          <a:xfrm>
            <a:off x="5665779" y="870306"/>
            <a:ext cx="2158850" cy="1519841"/>
          </a:xfrm>
          <a:prstGeom prst="rect">
            <a:avLst/>
          </a:prstGeom>
        </p:spPr>
      </p:pic>
      <p:sp>
        <p:nvSpPr>
          <p:cNvPr id="10" name="TextBox 9">
            <a:extLst>
              <a:ext uri="{FF2B5EF4-FFF2-40B4-BE49-F238E27FC236}">
                <a16:creationId xmlns:a16="http://schemas.microsoft.com/office/drawing/2014/main" id="{147988AC-F81C-2379-5FD9-98E500459376}"/>
              </a:ext>
            </a:extLst>
          </p:cNvPr>
          <p:cNvSpPr txBox="1"/>
          <p:nvPr/>
        </p:nvSpPr>
        <p:spPr>
          <a:xfrm>
            <a:off x="7824629" y="774320"/>
            <a:ext cx="4087708" cy="1615827"/>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 Анучино, ул. Ленинская, д. 2</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10.06.2024г. заключен с ИП Казарян А.Р.</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15.06.2024 – 15.08.2024г.</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1787589,67 руб.(в том числе 1602665,95 руб. – краевой бюджет; 184923,72руб. - местный бюджет)</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Выполнены следующие виды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sym typeface="+mn-ea"/>
              </a:rPr>
              <a:t>работ:планировка</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 площадки, асфальтирование дорожек и тротуаров, устройство насыпных клумб, устройство водосбросных сооружений, установка скамеек (2шт) и урн (2шт)</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7B782229-6FCA-39E2-DADE-3EDF1D964DE8}"/>
              </a:ext>
            </a:extLst>
          </p:cNvPr>
          <p:cNvPicPr>
            <a:picLocks noChangeAspect="1"/>
          </p:cNvPicPr>
          <p:nvPr/>
        </p:nvPicPr>
        <p:blipFill>
          <a:blip r:embed="rId6"/>
          <a:stretch>
            <a:fillRect/>
          </a:stretch>
        </p:blipFill>
        <p:spPr>
          <a:xfrm>
            <a:off x="1960063" y="3674739"/>
            <a:ext cx="2435768" cy="1719382"/>
          </a:xfrm>
          <a:prstGeom prst="rect">
            <a:avLst/>
          </a:prstGeom>
        </p:spPr>
      </p:pic>
      <p:sp>
        <p:nvSpPr>
          <p:cNvPr id="12" name="TextBox 11">
            <a:extLst>
              <a:ext uri="{FF2B5EF4-FFF2-40B4-BE49-F238E27FC236}">
                <a16:creationId xmlns:a16="http://schemas.microsoft.com/office/drawing/2014/main" id="{BF394E70-A120-CA8F-40E7-6678E81DB69E}"/>
              </a:ext>
            </a:extLst>
          </p:cNvPr>
          <p:cNvSpPr txBox="1"/>
          <p:nvPr/>
        </p:nvSpPr>
        <p:spPr>
          <a:xfrm>
            <a:off x="4579487" y="3822592"/>
            <a:ext cx="4304453" cy="1446550"/>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 Анучино, ул. Ленинская, д. 6</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Контракт от 15.04.2024г. заключен с ООО «Фриз БК»</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Срок исполнения: 01.05.2024 – 31.07.2024г.</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Сумма контракта: 1480044,97руб.(в том числе 1465244,52 руб. – краевой бюджет; 14800,45руб. - местный бюджет)</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Выполнены следующие виды работ: планировка площадки, асфальтирование дорожек и тротуаров, устройство насыпных клумб, устройство водосбросных сооружений, установка  урн </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08987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E342AD3-07DF-4D01-DB0B-FE6E14A756C5}"/>
              </a:ext>
            </a:extLst>
          </p:cNvPr>
          <p:cNvPicPr>
            <a:picLocks noChangeAspect="1"/>
          </p:cNvPicPr>
          <p:nvPr/>
        </p:nvPicPr>
        <p:blipFill>
          <a:blip r:embed="rId2"/>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7FF3CB5C-A994-44C0-E18A-856B12F8B500}"/>
              </a:ext>
            </a:extLst>
          </p:cNvPr>
          <p:cNvSpPr txBox="1"/>
          <p:nvPr/>
        </p:nvSpPr>
        <p:spPr>
          <a:xfrm>
            <a:off x="3447175" y="323057"/>
            <a:ext cx="5436765" cy="276999"/>
          </a:xfrm>
          <a:prstGeom prst="rect">
            <a:avLst/>
          </a:prstGeom>
          <a:noFill/>
        </p:spPr>
        <p:txBody>
          <a:bodyPr wrap="square">
            <a:spAutoFit/>
          </a:bodyPr>
          <a:lstStyle/>
          <a:p>
            <a:r>
              <a:rPr kumimoji="0" lang="ru-RU" sz="1200" b="1" i="0" u="none" strike="noStrike" kern="1200" cap="none" spc="0" normalizeH="0" baseline="0" noProof="0" dirty="0">
                <a:ln>
                  <a:noFill/>
                </a:ln>
                <a:solidFill>
                  <a:srgbClr val="002060"/>
                </a:solidFill>
                <a:effectLst/>
                <a:uLnTx/>
                <a:uFillTx/>
                <a:latin typeface="Times New Roman" panose="02020603050405020304" pitchFamily="18" charset="0"/>
                <a:ea typeface="+mj-ea"/>
                <a:cs typeface="Times New Roman" panose="02020603050405020304" pitchFamily="18" charset="0"/>
              </a:rPr>
              <a:t>Устройство уличного освещения населенных пунктов</a:t>
            </a:r>
            <a:endParaRPr lang="ru-RU" sz="1200" b="1"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4326B238-E0DE-A1CB-74F8-C94347C0EF8C}"/>
              </a:ext>
            </a:extLst>
          </p:cNvPr>
          <p:cNvPicPr>
            <a:picLocks noChangeAspect="1"/>
          </p:cNvPicPr>
          <p:nvPr/>
        </p:nvPicPr>
        <p:blipFill>
          <a:blip r:embed="rId3"/>
          <a:stretch>
            <a:fillRect/>
          </a:stretch>
        </p:blipFill>
        <p:spPr>
          <a:xfrm>
            <a:off x="299207" y="461556"/>
            <a:ext cx="2359356" cy="1847248"/>
          </a:xfrm>
          <a:prstGeom prst="rect">
            <a:avLst/>
          </a:prstGeom>
        </p:spPr>
      </p:pic>
      <p:sp>
        <p:nvSpPr>
          <p:cNvPr id="10" name="TextBox 9">
            <a:extLst>
              <a:ext uri="{FF2B5EF4-FFF2-40B4-BE49-F238E27FC236}">
                <a16:creationId xmlns:a16="http://schemas.microsoft.com/office/drawing/2014/main" id="{99514BA8-921D-6F27-E30A-D22C0D975FBD}"/>
              </a:ext>
            </a:extLst>
          </p:cNvPr>
          <p:cNvSpPr txBox="1"/>
          <p:nvPr/>
        </p:nvSpPr>
        <p:spPr>
          <a:xfrm>
            <a:off x="2170651" y="92279"/>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Социально – значимые проекты, реализованные в 2024 году (продолжение)</a:t>
            </a:r>
          </a:p>
        </p:txBody>
      </p:sp>
      <p:sp>
        <p:nvSpPr>
          <p:cNvPr id="11" name="TextBox 10">
            <a:extLst>
              <a:ext uri="{FF2B5EF4-FFF2-40B4-BE49-F238E27FC236}">
                <a16:creationId xmlns:a16="http://schemas.microsoft.com/office/drawing/2014/main" id="{8B8AB636-9D88-F521-39FD-1D0D61953922}"/>
              </a:ext>
            </a:extLst>
          </p:cNvPr>
          <p:cNvSpPr txBox="1"/>
          <p:nvPr/>
        </p:nvSpPr>
        <p:spPr>
          <a:xfrm>
            <a:off x="2722878" y="551554"/>
            <a:ext cx="9111192" cy="1615827"/>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p>
          <a:p>
            <a:pPr marL="171450" indent="-171450" algn="just">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с. Анучино (ул</a:t>
            </a:r>
            <a:r>
              <a:rPr lang="ru-RU" sz="1100" dirty="0">
                <a:latin typeface="Times New Roman" panose="02020603050405020304" pitchFamily="18" charset="0"/>
                <a:cs typeface="Times New Roman" panose="02020603050405020304" pitchFamily="18" charset="0"/>
                <a:sym typeface="+mn-ea"/>
              </a:rPr>
              <a:t>. Строительная, ул.70 лет Октября, </a:t>
            </a:r>
            <a:r>
              <a:rPr lang="ru-RU" sz="1100" dirty="0" err="1">
                <a:latin typeface="Times New Roman" panose="02020603050405020304" pitchFamily="18" charset="0"/>
                <a:cs typeface="Times New Roman" panose="02020603050405020304" pitchFamily="18" charset="0"/>
                <a:sym typeface="+mn-ea"/>
              </a:rPr>
              <a:t>ул.Пушкина</a:t>
            </a:r>
            <a:r>
              <a:rPr lang="ru-RU" sz="1100" dirty="0">
                <a:latin typeface="Times New Roman" panose="02020603050405020304" pitchFamily="18" charset="0"/>
                <a:cs typeface="Times New Roman" panose="02020603050405020304" pitchFamily="18" charset="0"/>
                <a:sym typeface="+mn-ea"/>
              </a:rPr>
              <a:t>, </a:t>
            </a:r>
            <a:r>
              <a:rPr lang="ru-RU" sz="1100" dirty="0" err="1">
                <a:latin typeface="Times New Roman" panose="02020603050405020304" pitchFamily="18" charset="0"/>
                <a:cs typeface="Times New Roman" panose="02020603050405020304" pitchFamily="18" charset="0"/>
                <a:sym typeface="+mn-ea"/>
              </a:rPr>
              <a:t>ул.Комсомольская</a:t>
            </a:r>
            <a:r>
              <a:rPr lang="ru-RU" sz="1100" dirty="0">
                <a:latin typeface="Times New Roman" panose="02020603050405020304" pitchFamily="18" charset="0"/>
                <a:cs typeface="Times New Roman" panose="02020603050405020304" pitchFamily="18" charset="0"/>
                <a:sym typeface="+mn-ea"/>
              </a:rPr>
              <a:t>, </a:t>
            </a:r>
            <a:r>
              <a:rPr lang="ru-RU" sz="1100" dirty="0" err="1">
                <a:latin typeface="Times New Roman" panose="02020603050405020304" pitchFamily="18" charset="0"/>
                <a:cs typeface="Times New Roman" panose="02020603050405020304" pitchFamily="18" charset="0"/>
                <a:sym typeface="+mn-ea"/>
              </a:rPr>
              <a:t>ул.Чапаева</a:t>
            </a:r>
            <a:r>
              <a:rPr lang="ru-RU" sz="1100" dirty="0">
                <a:latin typeface="Times New Roman" panose="02020603050405020304" pitchFamily="18" charset="0"/>
                <a:cs typeface="Times New Roman" panose="02020603050405020304" pitchFamily="18" charset="0"/>
                <a:sym typeface="+mn-ea"/>
              </a:rPr>
              <a:t>, </a:t>
            </a:r>
            <a:r>
              <a:rPr lang="ru-RU" sz="1100" dirty="0" err="1">
                <a:latin typeface="Times New Roman" panose="02020603050405020304" pitchFamily="18" charset="0"/>
                <a:cs typeface="Times New Roman" panose="02020603050405020304" pitchFamily="18" charset="0"/>
                <a:sym typeface="+mn-ea"/>
              </a:rPr>
              <a:t>ул.Лазо</a:t>
            </a:r>
            <a:r>
              <a:rPr lang="ru-RU" sz="1100" dirty="0">
                <a:latin typeface="Times New Roman" panose="02020603050405020304" pitchFamily="18" charset="0"/>
                <a:cs typeface="Times New Roman" panose="02020603050405020304" pitchFamily="18" charset="0"/>
                <a:sym typeface="+mn-ea"/>
              </a:rPr>
              <a:t>, </a:t>
            </a:r>
            <a:r>
              <a:rPr lang="ru-RU" sz="1100" dirty="0" err="1">
                <a:latin typeface="Times New Roman" panose="02020603050405020304" pitchFamily="18" charset="0"/>
                <a:cs typeface="Times New Roman" panose="02020603050405020304" pitchFamily="18" charset="0"/>
                <a:sym typeface="+mn-ea"/>
              </a:rPr>
              <a:t>ул.Петровского</a:t>
            </a:r>
            <a:r>
              <a:rPr lang="ru-RU" sz="1100" dirty="0">
                <a:latin typeface="Times New Roman" panose="02020603050405020304" pitchFamily="18" charset="0"/>
                <a:cs typeface="Times New Roman" panose="02020603050405020304" pitchFamily="18" charset="0"/>
                <a:sym typeface="+mn-ea"/>
              </a:rPr>
              <a:t>);</a:t>
            </a:r>
          </a:p>
          <a:p>
            <a:pPr marL="171450" indent="-171450" algn="just">
              <a:buFontTx/>
              <a:buChar char="-"/>
            </a:pP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с.Гражданка (ул. Блюхера, Комарова, Луговая, Крымская, Кольцевая, Комсомольская, Королёва, Центральная, Гагарина, Литвиненко);</a:t>
            </a:r>
          </a:p>
          <a:p>
            <a:pPr marL="171450" indent="-171450" algn="just">
              <a:buFontTx/>
              <a:buChar char="-"/>
            </a:pP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с. Муравейка (ул. Заречная, Заводская,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Меховского</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Партизан, Лесная, Нестеренко);</a:t>
            </a:r>
          </a:p>
          <a:p>
            <a:pPr marL="171450" indent="-171450" algn="just">
              <a:buFontTx/>
              <a:buChar char="-"/>
            </a:pP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sym typeface="+mn-ea"/>
              </a:rPr>
              <a:t>с.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sym typeface="+mn-ea"/>
              </a:rPr>
              <a:t>Чернышевка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sym typeface="+mn-ea"/>
              </a:rPr>
              <a:t> (ул. Пушкинская, ул. Ключевая);</a:t>
            </a:r>
          </a:p>
          <a:p>
            <a:pPr marL="171450" indent="-171450" algn="just">
              <a:buFontTx/>
              <a:buChar char="-"/>
            </a:pP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sym typeface="+mn-ea"/>
              </a:rPr>
              <a:t>с. Гродеково (ул. Партизанская).</a:t>
            </a:r>
            <a:endParaRPr lang="ru-RU" sz="1100" dirty="0">
              <a:latin typeface="Times New Roman" panose="02020603050405020304" pitchFamily="18" charset="0"/>
              <a:cs typeface="Times New Roman" panose="02020603050405020304" pitchFamily="18" charset="0"/>
              <a:sym typeface="+mn-ea"/>
            </a:endParaRPr>
          </a:p>
          <a:p>
            <a:pPr algn="just"/>
            <a:r>
              <a:rPr lang="ru-RU" sz="1100" dirty="0">
                <a:latin typeface="Times New Roman" panose="02020603050405020304" pitchFamily="18" charset="0"/>
                <a:cs typeface="Times New Roman" panose="02020603050405020304" pitchFamily="18" charset="0"/>
                <a:sym typeface="+mn-ea"/>
              </a:rPr>
              <a:t>Контракты заключены от 11.11.2024г с ИП </a:t>
            </a:r>
            <a:r>
              <a:rPr lang="ru-RU" sz="1100" dirty="0" err="1">
                <a:latin typeface="Times New Roman" panose="02020603050405020304" pitchFamily="18" charset="0"/>
                <a:cs typeface="Times New Roman" panose="02020603050405020304" pitchFamily="18" charset="0"/>
                <a:sym typeface="+mn-ea"/>
              </a:rPr>
              <a:t>Мокий</a:t>
            </a:r>
            <a:r>
              <a:rPr lang="ru-RU" sz="1100" dirty="0">
                <a:latin typeface="Times New Roman" panose="02020603050405020304" pitchFamily="18" charset="0"/>
                <a:cs typeface="Times New Roman" panose="02020603050405020304" pitchFamily="18" charset="0"/>
                <a:sym typeface="+mn-ea"/>
              </a:rPr>
              <a:t> С.В. и от 22.07.2024г с ИП Овсянников Н.И.</a:t>
            </a:r>
          </a:p>
          <a:p>
            <a:pPr algn="just"/>
            <a:r>
              <a:rPr lang="ru-RU" sz="1100" dirty="0">
                <a:latin typeface="Times New Roman" panose="02020603050405020304" pitchFamily="18" charset="0"/>
                <a:cs typeface="Times New Roman" panose="02020603050405020304" pitchFamily="18" charset="0"/>
                <a:sym typeface="+mn-ea"/>
              </a:rPr>
              <a:t>Сроки исполнения: 11.11.2024 – 30.11.2024г  и 22.07.2024-01.08.2024г</a:t>
            </a:r>
          </a:p>
          <a:p>
            <a:pPr algn="just"/>
            <a:r>
              <a:rPr lang="ru-RU" sz="1100" dirty="0">
                <a:latin typeface="Times New Roman" panose="02020603050405020304" pitchFamily="18" charset="0"/>
                <a:cs typeface="Times New Roman" panose="02020603050405020304" pitchFamily="18" charset="0"/>
                <a:sym typeface="+mn-ea"/>
              </a:rPr>
              <a:t>Общая сумма контрактов: 5610478,93руб. (местный бюджет).</a:t>
            </a:r>
            <a:endParaRPr kumimoji="0" lang="ru-RU" sz="100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sym typeface="+mn-ea"/>
            </a:endParaRPr>
          </a:p>
        </p:txBody>
      </p:sp>
      <p:sp>
        <p:nvSpPr>
          <p:cNvPr id="13" name="TextBox 12">
            <a:extLst>
              <a:ext uri="{FF2B5EF4-FFF2-40B4-BE49-F238E27FC236}">
                <a16:creationId xmlns:a16="http://schemas.microsoft.com/office/drawing/2014/main" id="{907BFAFC-ACF4-20B2-AB2E-3EA442B8328A}"/>
              </a:ext>
            </a:extLst>
          </p:cNvPr>
          <p:cNvSpPr txBox="1"/>
          <p:nvPr/>
        </p:nvSpPr>
        <p:spPr>
          <a:xfrm>
            <a:off x="3163619" y="2234193"/>
            <a:ext cx="4727352" cy="276999"/>
          </a:xfrm>
          <a:prstGeom prst="rect">
            <a:avLst/>
          </a:prstGeom>
          <a:noFill/>
        </p:spPr>
        <p:txBody>
          <a:bodyPr wrap="square">
            <a:spAutoFit/>
          </a:bodyPr>
          <a:lstStyle/>
          <a:p>
            <a:r>
              <a:rPr kumimoji="0" lang="ru-RU" sz="1200" b="1" i="0" u="none" strike="noStrike" kern="1200" cap="none" spc="0" normalizeH="0" baseline="0" noProof="0" dirty="0">
                <a:ln>
                  <a:noFill/>
                </a:ln>
                <a:solidFill>
                  <a:srgbClr val="002060"/>
                </a:solidFill>
                <a:effectLst/>
                <a:uLnTx/>
                <a:uFillTx/>
                <a:latin typeface="Times New Roman" panose="02020603050405020304" pitchFamily="18" charset="0"/>
                <a:ea typeface="+mj-ea"/>
                <a:cs typeface="Times New Roman" panose="02020603050405020304" pitchFamily="18" charset="0"/>
              </a:rPr>
              <a:t>Дорожная деятельность (ремонт автомобильных дорог) </a:t>
            </a:r>
            <a:endParaRPr lang="ru-RU" sz="1200" b="1" dirty="0">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EB2E81F9-4A53-EB33-0138-355BCF1A8976}"/>
              </a:ext>
            </a:extLst>
          </p:cNvPr>
          <p:cNvPicPr>
            <a:picLocks noChangeAspect="1"/>
          </p:cNvPicPr>
          <p:nvPr/>
        </p:nvPicPr>
        <p:blipFill>
          <a:blip r:embed="rId4"/>
          <a:stretch>
            <a:fillRect/>
          </a:stretch>
        </p:blipFill>
        <p:spPr>
          <a:xfrm>
            <a:off x="336462" y="2770360"/>
            <a:ext cx="1651729" cy="1778837"/>
          </a:xfrm>
          <a:prstGeom prst="rect">
            <a:avLst/>
          </a:prstGeom>
        </p:spPr>
      </p:pic>
      <p:pic>
        <p:nvPicPr>
          <p:cNvPr id="16" name="Рисунок 15">
            <a:extLst>
              <a:ext uri="{FF2B5EF4-FFF2-40B4-BE49-F238E27FC236}">
                <a16:creationId xmlns:a16="http://schemas.microsoft.com/office/drawing/2014/main" id="{09D9C33A-F256-07A4-9C01-DA6245691B23}"/>
              </a:ext>
            </a:extLst>
          </p:cNvPr>
          <p:cNvPicPr>
            <a:picLocks noChangeAspect="1"/>
          </p:cNvPicPr>
          <p:nvPr/>
        </p:nvPicPr>
        <p:blipFill>
          <a:blip r:embed="rId5"/>
          <a:stretch>
            <a:fillRect/>
          </a:stretch>
        </p:blipFill>
        <p:spPr>
          <a:xfrm>
            <a:off x="8835860" y="2685527"/>
            <a:ext cx="2237426" cy="1863670"/>
          </a:xfrm>
          <a:prstGeom prst="rect">
            <a:avLst/>
          </a:prstGeom>
        </p:spPr>
      </p:pic>
      <p:pic>
        <p:nvPicPr>
          <p:cNvPr id="17" name="Рисунок 16">
            <a:extLst>
              <a:ext uri="{FF2B5EF4-FFF2-40B4-BE49-F238E27FC236}">
                <a16:creationId xmlns:a16="http://schemas.microsoft.com/office/drawing/2014/main" id="{B77B206F-8C61-864C-6F80-DA6D170195FC}"/>
              </a:ext>
            </a:extLst>
          </p:cNvPr>
          <p:cNvPicPr>
            <a:picLocks noChangeAspect="1"/>
          </p:cNvPicPr>
          <p:nvPr/>
        </p:nvPicPr>
        <p:blipFill>
          <a:blip r:embed="rId6"/>
          <a:stretch>
            <a:fillRect/>
          </a:stretch>
        </p:blipFill>
        <p:spPr>
          <a:xfrm>
            <a:off x="3858573" y="2685527"/>
            <a:ext cx="2237427" cy="1863670"/>
          </a:xfrm>
          <a:prstGeom prst="rect">
            <a:avLst/>
          </a:prstGeom>
        </p:spPr>
      </p:pic>
      <p:sp>
        <p:nvSpPr>
          <p:cNvPr id="18" name="TextBox 17">
            <a:extLst>
              <a:ext uri="{FF2B5EF4-FFF2-40B4-BE49-F238E27FC236}">
                <a16:creationId xmlns:a16="http://schemas.microsoft.com/office/drawing/2014/main" id="{D16A76C1-46A3-F74E-F52B-209099865114}"/>
              </a:ext>
            </a:extLst>
          </p:cNvPr>
          <p:cNvSpPr txBox="1"/>
          <p:nvPr/>
        </p:nvSpPr>
        <p:spPr>
          <a:xfrm>
            <a:off x="336462" y="4790838"/>
            <a:ext cx="10485336" cy="1446550"/>
          </a:xfrm>
          <a:prstGeom prst="rect">
            <a:avLst/>
          </a:prstGeom>
          <a:noFill/>
        </p:spPr>
        <p:txBody>
          <a:bodyPr wrap="square">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sym typeface="+mn-ea"/>
              </a:rPr>
              <a:t>Место нахождения</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sym typeface="+mn-ea"/>
              </a:rPr>
              <a:t>: </a:t>
            </a:r>
          </a:p>
          <a:p>
            <a:pPr marL="171450" indent="-171450" algn="just">
              <a:buFontTx/>
              <a:buChar char="-"/>
            </a:pP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с.Виноградовка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с.Ильмаковка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с.Скворцово</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(участок дороги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с.Виноградовка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с.Ильмаковка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a:t>
            </a:r>
          </a:p>
          <a:p>
            <a:pPr marL="171450" indent="-171450" algn="just">
              <a:buFontTx/>
              <a:buChar char="-"/>
            </a:pP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с.Виноградовка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с.Ильмаковка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a:t>
            </a: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с.Скворцово</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(ремонт дороги с </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sym typeface="+mn-ea"/>
              </a:rPr>
              <a:t>искусственными сооружениями (мосты));</a:t>
            </a:r>
          </a:p>
          <a:p>
            <a:pPr marL="171450" indent="-171450" algn="just">
              <a:buFontTx/>
              <a:buChar char="-"/>
            </a:pP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с.Чернышевка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 с.Гражданка;</a:t>
            </a:r>
          </a:p>
          <a:p>
            <a:pPr marL="171450" indent="-171450" algn="just">
              <a:buFontTx/>
              <a:buChar char="-"/>
            </a:pPr>
            <a:r>
              <a:rPr kumimoji="0" lang="ru-RU" sz="1100" b="0" i="0"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sym typeface="+mn-ea"/>
              </a:rPr>
              <a:t>с.Ауровка</a:t>
            </a:r>
            <a:r>
              <a:rPr kumimoji="0" lang="ru-RU" sz="1100"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sym typeface="+mn-ea"/>
              </a:rPr>
              <a:t> - с. Ясная Поляна.</a:t>
            </a:r>
            <a:endParaRPr lang="ru-RU" sz="1100" b="1" dirty="0">
              <a:latin typeface="Times New Roman" panose="02020603050405020304" pitchFamily="18" charset="0"/>
              <a:cs typeface="Times New Roman" panose="02020603050405020304" pitchFamily="18" charset="0"/>
              <a:sym typeface="+mn-ea"/>
            </a:endParaRPr>
          </a:p>
          <a:p>
            <a:pPr algn="just"/>
            <a:r>
              <a:rPr lang="ru-RU" sz="1100" dirty="0">
                <a:latin typeface="Times New Roman" panose="02020603050405020304" pitchFamily="18" charset="0"/>
                <a:cs typeface="Times New Roman" panose="02020603050405020304" pitchFamily="18" charset="0"/>
                <a:sym typeface="+mn-ea"/>
              </a:rPr>
              <a:t>Контракты заключены от 11.03.2024г с ИП </a:t>
            </a:r>
            <a:r>
              <a:rPr lang="ru-RU" sz="1100" dirty="0" err="1">
                <a:latin typeface="Times New Roman" panose="02020603050405020304" pitchFamily="18" charset="0"/>
                <a:cs typeface="Times New Roman" panose="02020603050405020304" pitchFamily="18" charset="0"/>
                <a:sym typeface="+mn-ea"/>
              </a:rPr>
              <a:t>Макарян</a:t>
            </a:r>
            <a:r>
              <a:rPr lang="ru-RU" sz="1100" dirty="0">
                <a:latin typeface="Times New Roman" panose="02020603050405020304" pitchFamily="18" charset="0"/>
                <a:cs typeface="Times New Roman" panose="02020603050405020304" pitchFamily="18" charset="0"/>
                <a:sym typeface="+mn-ea"/>
              </a:rPr>
              <a:t> А.М., от 11.03.2024г с ИП Власкин Н.С., от 04.03.2024г с ИП Казарян А.Р., от 20.09.2024г с ИП Григорян Д.В.</a:t>
            </a:r>
          </a:p>
          <a:p>
            <a:pPr algn="just"/>
            <a:r>
              <a:rPr lang="ru-RU" sz="1100" dirty="0">
                <a:latin typeface="Times New Roman" panose="02020603050405020304" pitchFamily="18" charset="0"/>
                <a:cs typeface="Times New Roman" panose="02020603050405020304" pitchFamily="18" charset="0"/>
                <a:sym typeface="+mn-ea"/>
              </a:rPr>
              <a:t>Сроки исполнения: 01.06.2024-31.08.2024г, 01.05.2024 – 31.07.2024г, 20.04.2024 – 31.07.2024г, 20.09.2024 – 31.10.2024г.</a:t>
            </a:r>
          </a:p>
          <a:p>
            <a:pPr algn="just"/>
            <a:r>
              <a:rPr lang="ru-RU" sz="1100" dirty="0">
                <a:latin typeface="Times New Roman" panose="02020603050405020304" pitchFamily="18" charset="0"/>
                <a:cs typeface="Times New Roman" panose="02020603050405020304" pitchFamily="18" charset="0"/>
                <a:sym typeface="+mn-ea"/>
              </a:rPr>
              <a:t>Общая сумма контрактов: 112392146,80руб. (в том числе: 111268225,33руб – краевой бюджет, 1123921,46руб. - местный бюджет).</a:t>
            </a:r>
            <a:endParaRPr kumimoji="0" lang="ru-RU" sz="100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sym typeface="+mn-ea"/>
            </a:endParaRPr>
          </a:p>
        </p:txBody>
      </p:sp>
    </p:spTree>
    <p:extLst>
      <p:ext uri="{BB962C8B-B14F-4D97-AF65-F5344CB8AC3E}">
        <p14:creationId xmlns:p14="http://schemas.microsoft.com/office/powerpoint/2010/main" val="12376176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491A6CC-7A7A-1D53-5F07-4FC838B496D7}"/>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AB70D28-C5B7-FE13-1913-2CB5BE4E168E}"/>
              </a:ext>
            </a:extLst>
          </p:cNvPr>
          <p:cNvSpPr txBox="1"/>
          <p:nvPr/>
        </p:nvSpPr>
        <p:spPr>
          <a:xfrm>
            <a:off x="2170651" y="92279"/>
            <a:ext cx="6713289" cy="276999"/>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Социально – значимые проекты, реализованные в 2024 году (продолжение)</a:t>
            </a:r>
          </a:p>
        </p:txBody>
      </p:sp>
      <p:pic>
        <p:nvPicPr>
          <p:cNvPr id="4" name="Рисунок 3">
            <a:extLst>
              <a:ext uri="{FF2B5EF4-FFF2-40B4-BE49-F238E27FC236}">
                <a16:creationId xmlns:a16="http://schemas.microsoft.com/office/drawing/2014/main" id="{0EECA5F4-395D-F660-CA16-51AB02D79DE3}"/>
              </a:ext>
            </a:extLst>
          </p:cNvPr>
          <p:cNvPicPr>
            <a:picLocks noChangeAspect="1"/>
          </p:cNvPicPr>
          <p:nvPr/>
        </p:nvPicPr>
        <p:blipFill>
          <a:blip r:embed="rId3"/>
          <a:stretch>
            <a:fillRect/>
          </a:stretch>
        </p:blipFill>
        <p:spPr>
          <a:xfrm>
            <a:off x="256073" y="595705"/>
            <a:ext cx="1975400" cy="1618989"/>
          </a:xfrm>
          <a:prstGeom prst="rect">
            <a:avLst/>
          </a:prstGeom>
        </p:spPr>
      </p:pic>
      <p:pic>
        <p:nvPicPr>
          <p:cNvPr id="7" name="Рисунок 6">
            <a:extLst>
              <a:ext uri="{FF2B5EF4-FFF2-40B4-BE49-F238E27FC236}">
                <a16:creationId xmlns:a16="http://schemas.microsoft.com/office/drawing/2014/main" id="{10E32108-8CF6-5514-C62E-7B95F4DE3FE1}"/>
              </a:ext>
            </a:extLst>
          </p:cNvPr>
          <p:cNvPicPr>
            <a:picLocks noChangeAspect="1"/>
          </p:cNvPicPr>
          <p:nvPr/>
        </p:nvPicPr>
        <p:blipFill>
          <a:blip r:embed="rId4"/>
          <a:stretch>
            <a:fillRect/>
          </a:stretch>
        </p:blipFill>
        <p:spPr>
          <a:xfrm>
            <a:off x="86861" y="2497996"/>
            <a:ext cx="2538893" cy="1948169"/>
          </a:xfrm>
          <a:prstGeom prst="rect">
            <a:avLst/>
          </a:prstGeom>
        </p:spPr>
      </p:pic>
      <p:sp>
        <p:nvSpPr>
          <p:cNvPr id="9" name="TextBox 8">
            <a:extLst>
              <a:ext uri="{FF2B5EF4-FFF2-40B4-BE49-F238E27FC236}">
                <a16:creationId xmlns:a16="http://schemas.microsoft.com/office/drawing/2014/main" id="{BB07F5F6-A584-4AAC-1064-25602774E466}"/>
              </a:ext>
            </a:extLst>
          </p:cNvPr>
          <p:cNvSpPr txBox="1"/>
          <p:nvPr/>
        </p:nvSpPr>
        <p:spPr>
          <a:xfrm>
            <a:off x="2324797" y="723269"/>
            <a:ext cx="9419789" cy="938719"/>
          </a:xfrm>
          <a:prstGeom prst="rect">
            <a:avLst/>
          </a:prstGeom>
          <a:noFill/>
        </p:spPr>
        <p:txBody>
          <a:bodyPr wrap="square">
            <a:spAutoFit/>
          </a:bodyPr>
          <a:lstStyle/>
          <a:p>
            <a:pPr algn="just"/>
            <a:r>
              <a:rPr lang="ru-RU" sz="1100" b="1" dirty="0">
                <a:latin typeface="Times New Roman" panose="02020603050405020304" pitchFamily="18" charset="0"/>
                <a:cs typeface="Times New Roman" panose="02020603050405020304" pitchFamily="18" charset="0"/>
                <a:sym typeface="+mn-ea"/>
              </a:rPr>
              <a:t>Создание условий для развития услуг широкополосного доступа к информационно-телекоммуникационной сети Интернет.</a:t>
            </a:r>
          </a:p>
          <a:p>
            <a:pPr algn="just"/>
            <a:r>
              <a:rPr lang="ru-RU" sz="1100" dirty="0">
                <a:latin typeface="Times New Roman" panose="02020603050405020304" pitchFamily="18" charset="0"/>
                <a:cs typeface="Times New Roman" panose="02020603050405020304" pitchFamily="18" charset="0"/>
                <a:sym typeface="+mn-ea"/>
              </a:rPr>
              <a:t>Место нахождения: </a:t>
            </a:r>
            <a:r>
              <a:rPr lang="ru-RU" sz="1100" dirty="0" err="1">
                <a:latin typeface="Times New Roman" panose="02020603050405020304" pitchFamily="18" charset="0"/>
                <a:cs typeface="Times New Roman" panose="02020603050405020304" pitchFamily="18" charset="0"/>
                <a:sym typeface="+mn-ea"/>
              </a:rPr>
              <a:t>с.Шекляево</a:t>
            </a:r>
            <a:endParaRPr lang="ru-RU" sz="1100" dirty="0">
              <a:latin typeface="Times New Roman" panose="02020603050405020304" pitchFamily="18" charset="0"/>
              <a:cs typeface="Times New Roman" panose="02020603050405020304" pitchFamily="18" charset="0"/>
              <a:sym typeface="+mn-ea"/>
            </a:endParaRPr>
          </a:p>
          <a:p>
            <a:pPr algn="just"/>
            <a:r>
              <a:rPr lang="ru-RU" sz="1100" dirty="0">
                <a:latin typeface="Times New Roman" panose="02020603050405020304" pitchFamily="18" charset="0"/>
                <a:cs typeface="Times New Roman" panose="02020603050405020304" pitchFamily="18" charset="0"/>
                <a:sym typeface="+mn-ea"/>
              </a:rPr>
              <a:t> Контракт от 07.05.2024г заключен с ПАО «Ростелеком»</a:t>
            </a:r>
          </a:p>
          <a:p>
            <a:pPr algn="just"/>
            <a:r>
              <a:rPr lang="ru-RU" sz="1100" dirty="0">
                <a:latin typeface="Times New Roman" panose="02020603050405020304" pitchFamily="18" charset="0"/>
                <a:cs typeface="Times New Roman" panose="02020603050405020304" pitchFamily="18" charset="0"/>
                <a:sym typeface="+mn-ea"/>
              </a:rPr>
              <a:t>Сроки исполнения: 07.05.2024 – 30.09.2024г</a:t>
            </a:r>
          </a:p>
          <a:p>
            <a:pPr algn="just"/>
            <a:r>
              <a:rPr lang="ru-RU" sz="1100" dirty="0">
                <a:latin typeface="Times New Roman" panose="02020603050405020304" pitchFamily="18" charset="0"/>
                <a:cs typeface="Times New Roman" panose="02020603050405020304" pitchFamily="18" charset="0"/>
                <a:sym typeface="+mn-ea"/>
              </a:rPr>
              <a:t>Общая сумма контрактов: 2310000руб. (в том числе: 1848000руб.-краевой бюджет, 462000руб. - местный бюджет).</a:t>
            </a:r>
            <a:endParaRPr kumimoji="0" lang="ru-RU" sz="110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sym typeface="+mn-ea"/>
            </a:endParaRPr>
          </a:p>
        </p:txBody>
      </p:sp>
      <p:sp>
        <p:nvSpPr>
          <p:cNvPr id="11" name="TextBox 10">
            <a:extLst>
              <a:ext uri="{FF2B5EF4-FFF2-40B4-BE49-F238E27FC236}">
                <a16:creationId xmlns:a16="http://schemas.microsoft.com/office/drawing/2014/main" id="{60A93837-81AE-582B-B0BB-83175AD658B7}"/>
              </a:ext>
            </a:extLst>
          </p:cNvPr>
          <p:cNvSpPr txBox="1"/>
          <p:nvPr/>
        </p:nvSpPr>
        <p:spPr>
          <a:xfrm>
            <a:off x="2900494" y="2497996"/>
            <a:ext cx="6153324" cy="1277273"/>
          </a:xfrm>
          <a:prstGeom prst="rect">
            <a:avLst/>
          </a:prstGeom>
          <a:noFill/>
        </p:spPr>
        <p:txBody>
          <a:bodyPr wrap="square">
            <a:spAutoFit/>
          </a:bodyPr>
          <a:lstStyle/>
          <a:p>
            <a:r>
              <a:rPr lang="ru-RU" sz="1100" b="1" dirty="0">
                <a:latin typeface="Times New Roman" panose="02020603050405020304" pitchFamily="18" charset="0"/>
                <a:cs typeface="Times New Roman" panose="02020603050405020304" pitchFamily="18" charset="0"/>
              </a:rPr>
              <a:t>Ремонт помещений квартир находящихся в муниципальном жилом фонде.</a:t>
            </a:r>
          </a:p>
          <a:p>
            <a:r>
              <a:rPr lang="ru-RU" sz="1100" dirty="0">
                <a:latin typeface="Times New Roman" panose="02020603050405020304" pitchFamily="18" charset="0"/>
                <a:cs typeface="Times New Roman" panose="02020603050405020304" pitchFamily="18" charset="0"/>
              </a:rPr>
              <a:t>Адрес местонахождения:</a:t>
            </a:r>
          </a:p>
          <a:p>
            <a:pPr marL="171450" indent="-171450">
              <a:buFontTx/>
              <a:buChar char="-"/>
            </a:pPr>
            <a:r>
              <a:rPr lang="ru-RU" sz="1100" dirty="0">
                <a:latin typeface="Times New Roman" panose="02020603050405020304" pitchFamily="18" charset="0"/>
                <a:cs typeface="Times New Roman" panose="02020603050405020304" pitchFamily="18" charset="0"/>
              </a:rPr>
              <a:t>с. </a:t>
            </a:r>
            <a:r>
              <a:rPr lang="ru-RU" sz="1100" dirty="0" err="1">
                <a:latin typeface="Times New Roman" panose="02020603050405020304" pitchFamily="18" charset="0"/>
                <a:cs typeface="Times New Roman" panose="02020603050405020304" pitchFamily="18" charset="0"/>
              </a:rPr>
              <a:t>Староварваровка</a:t>
            </a:r>
            <a:r>
              <a:rPr lang="ru-RU" sz="1100" dirty="0">
                <a:latin typeface="Times New Roman" panose="02020603050405020304" pitchFamily="18" charset="0"/>
                <a:cs typeface="Times New Roman" panose="02020603050405020304" pitchFamily="18" charset="0"/>
              </a:rPr>
              <a:t>, ул. Мира, д. 19, кв. 7.;</a:t>
            </a:r>
          </a:p>
          <a:p>
            <a:pPr marL="171450" indent="-171450">
              <a:buFontTx/>
              <a:buChar char="-"/>
            </a:pPr>
            <a:r>
              <a:rPr lang="ru-RU" sz="1100" dirty="0">
                <a:latin typeface="Times New Roman" panose="02020603050405020304" pitchFamily="18" charset="0"/>
                <a:cs typeface="Times New Roman" panose="02020603050405020304" pitchFamily="18" charset="0"/>
              </a:rPr>
              <a:t>с. Пухово: ул. Школьная, д. 2, кв. 3; ул. Школьная, д. 9, кв. 13; ул. Школьная, д. 9, кв. 15.</a:t>
            </a:r>
          </a:p>
          <a:p>
            <a:r>
              <a:rPr lang="ru-RU" sz="1100" dirty="0">
                <a:latin typeface="Times New Roman" panose="02020603050405020304" pitchFamily="18" charset="0"/>
                <a:cs typeface="Times New Roman" panose="02020603050405020304" pitchFamily="18" charset="0"/>
              </a:rPr>
              <a:t>Контракты от 01.11.2024г и 31.07.2024г заключены с ООО "Юджин Групп«.</a:t>
            </a:r>
          </a:p>
          <a:p>
            <a:r>
              <a:rPr lang="ru-RU" sz="1100" dirty="0">
                <a:latin typeface="Times New Roman" panose="02020603050405020304" pitchFamily="18" charset="0"/>
                <a:cs typeface="Times New Roman" panose="02020603050405020304" pitchFamily="18" charset="0"/>
              </a:rPr>
              <a:t>Сроки исполнения: 01.11.2024 – 01.12.2024 и 10.08.2024 – 31.10.2024г</a:t>
            </a:r>
          </a:p>
          <a:p>
            <a:r>
              <a:rPr lang="ru-RU" sz="1100" dirty="0">
                <a:latin typeface="Times New Roman" panose="02020603050405020304" pitchFamily="18" charset="0"/>
                <a:cs typeface="Times New Roman" panose="02020603050405020304" pitchFamily="18" charset="0"/>
              </a:rPr>
              <a:t>Общая сумма контрактов: 2738868,85 руб.(местный бюджет)</a:t>
            </a:r>
          </a:p>
        </p:txBody>
      </p:sp>
    </p:spTree>
    <p:extLst>
      <p:ext uri="{BB962C8B-B14F-4D97-AF65-F5344CB8AC3E}">
        <p14:creationId xmlns:p14="http://schemas.microsoft.com/office/powerpoint/2010/main" val="4725317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10C471A-64DB-D56C-4F80-E47A9D2842FA}"/>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B044E6E8-C612-BDD0-F509-D72EE085B740}"/>
              </a:ext>
            </a:extLst>
          </p:cNvPr>
          <p:cNvPicPr>
            <a:picLocks noChangeAspect="1"/>
          </p:cNvPicPr>
          <p:nvPr/>
        </p:nvPicPr>
        <p:blipFill>
          <a:blip r:embed="rId3"/>
          <a:stretch>
            <a:fillRect/>
          </a:stretch>
        </p:blipFill>
        <p:spPr>
          <a:xfrm>
            <a:off x="199239" y="140296"/>
            <a:ext cx="3298970" cy="2015675"/>
          </a:xfrm>
          <a:prstGeom prst="rect">
            <a:avLst/>
          </a:prstGeom>
        </p:spPr>
      </p:pic>
      <p:sp>
        <p:nvSpPr>
          <p:cNvPr id="5" name="TextBox 4">
            <a:extLst>
              <a:ext uri="{FF2B5EF4-FFF2-40B4-BE49-F238E27FC236}">
                <a16:creationId xmlns:a16="http://schemas.microsoft.com/office/drawing/2014/main" id="{4FB42272-B979-F5A7-50B8-3B8C48EF62FD}"/>
              </a:ext>
            </a:extLst>
          </p:cNvPr>
          <p:cNvSpPr txBox="1"/>
          <p:nvPr/>
        </p:nvSpPr>
        <p:spPr>
          <a:xfrm>
            <a:off x="3697448" y="282909"/>
            <a:ext cx="8295313" cy="1277273"/>
          </a:xfrm>
          <a:prstGeom prst="rect">
            <a:avLst/>
          </a:prstGeom>
          <a:noFill/>
        </p:spPr>
        <p:txBody>
          <a:bodyPr wrap="square">
            <a:spAutoFit/>
          </a:bodyPr>
          <a:lstStyle/>
          <a:p>
            <a:r>
              <a:rPr lang="ru-RU" sz="1100" b="1" i="0" dirty="0">
                <a:solidFill>
                  <a:srgbClr val="333333"/>
                </a:solidFill>
                <a:effectLst/>
                <a:latin typeface="Times New Roman" panose="02020603050405020304" pitchFamily="18" charset="0"/>
                <a:cs typeface="Times New Roman" panose="02020603050405020304" pitchFamily="18" charset="0"/>
              </a:rPr>
              <a:t>Финансовая грамотность </a:t>
            </a:r>
            <a:r>
              <a:rPr lang="ru-RU" sz="1100" b="0" i="0" dirty="0">
                <a:solidFill>
                  <a:srgbClr val="333333"/>
                </a:solidFill>
                <a:effectLst/>
                <a:latin typeface="Times New Roman" panose="02020603050405020304" pitchFamily="18" charset="0"/>
                <a:cs typeface="Times New Roman" panose="02020603050405020304" pitchFamily="18" charset="0"/>
              </a:rPr>
              <a:t>— это </a:t>
            </a:r>
            <a:r>
              <a:rPr lang="ru-RU" sz="1100" i="0" dirty="0">
                <a:solidFill>
                  <a:srgbClr val="333333"/>
                </a:solidFill>
                <a:effectLst/>
                <a:latin typeface="Times New Roman" panose="02020603050405020304" pitchFamily="18" charset="0"/>
                <a:cs typeface="Times New Roman" panose="02020603050405020304" pitchFamily="18" charset="0"/>
              </a:rPr>
              <a:t>совокупность знаний, навыков и установок в сфере финансового поведения человека, </a:t>
            </a:r>
            <a:r>
              <a:rPr lang="ru-RU" sz="1100" b="0" i="0" dirty="0">
                <a:solidFill>
                  <a:srgbClr val="333333"/>
                </a:solidFill>
                <a:effectLst/>
                <a:latin typeface="Times New Roman" panose="02020603050405020304" pitchFamily="18" charset="0"/>
                <a:cs typeface="Times New Roman" panose="02020603050405020304" pitchFamily="18" charset="0"/>
              </a:rPr>
              <a:t>ведущих к улучшению благосостояния и повышению качества жизни.</a:t>
            </a:r>
          </a:p>
          <a:p>
            <a:r>
              <a:rPr lang="ru-RU" sz="1100" dirty="0">
                <a:solidFill>
                  <a:srgbClr val="333333"/>
                </a:solidFill>
                <a:latin typeface="Times New Roman" panose="02020603050405020304" pitchFamily="18" charset="0"/>
                <a:cs typeface="Times New Roman" panose="02020603050405020304" pitchFamily="18" charset="0"/>
              </a:rPr>
              <a:t>     В 2024году был разработан и размещен</a:t>
            </a:r>
            <a:r>
              <a:rPr lang="ru-RU" sz="1100" b="0" i="0" dirty="0">
                <a:solidFill>
                  <a:srgbClr val="333333"/>
                </a:solidFill>
                <a:effectLst/>
                <a:latin typeface="Times New Roman" panose="02020603050405020304" pitchFamily="18" charset="0"/>
                <a:cs typeface="Times New Roman" panose="02020603050405020304" pitchFamily="18" charset="0"/>
              </a:rPr>
              <a:t> на сайте администрации Анучинского муниципального округа раздел Бюджет для граждан «Финансовая грамотность:</a:t>
            </a:r>
            <a:r>
              <a:rPr lang="en-US" sz="1100" b="0" i="0" dirty="0">
                <a:solidFill>
                  <a:srgbClr val="333333"/>
                </a:solidFill>
                <a:effectLst/>
                <a:latin typeface="Times New Roman" panose="02020603050405020304" pitchFamily="18" charset="0"/>
                <a:cs typeface="Times New Roman" panose="02020603050405020304" pitchFamily="18" charset="0"/>
              </a:rPr>
              <a:t>https://</a:t>
            </a:r>
            <a:r>
              <a:rPr lang="ru-RU" sz="1100" b="0" i="0" dirty="0" err="1">
                <a:solidFill>
                  <a:srgbClr val="333333"/>
                </a:solidFill>
                <a:effectLst/>
                <a:latin typeface="Times New Roman" panose="02020603050405020304" pitchFamily="18" charset="0"/>
                <a:cs typeface="Times New Roman" panose="02020603050405020304" pitchFamily="18" charset="0"/>
              </a:rPr>
              <a:t>анучинский.рф</a:t>
            </a:r>
            <a:r>
              <a:rPr lang="ru-RU" sz="1100" b="0" i="0" dirty="0">
                <a:solidFill>
                  <a:srgbClr val="333333"/>
                </a:solidFill>
                <a:effectLst/>
                <a:latin typeface="Times New Roman" panose="02020603050405020304" pitchFamily="18" charset="0"/>
                <a:cs typeface="Times New Roman" panose="02020603050405020304" pitchFamily="18" charset="0"/>
              </a:rPr>
              <a:t>/</a:t>
            </a:r>
            <a:r>
              <a:rPr lang="en-US" sz="1100" b="0" i="0" dirty="0">
                <a:solidFill>
                  <a:srgbClr val="333333"/>
                </a:solidFill>
                <a:effectLst/>
                <a:latin typeface="Times New Roman" panose="02020603050405020304" pitchFamily="18" charset="0"/>
                <a:cs typeface="Times New Roman" panose="02020603050405020304" pitchFamily="18" charset="0"/>
              </a:rPr>
              <a:t>okrug/</a:t>
            </a:r>
            <a:r>
              <a:rPr lang="en-US" sz="1100" b="0" i="0" dirty="0" err="1">
                <a:solidFill>
                  <a:srgbClr val="333333"/>
                </a:solidFill>
                <a:effectLst/>
                <a:latin typeface="Times New Roman" panose="02020603050405020304" pitchFamily="18" charset="0"/>
                <a:cs typeface="Times New Roman" panose="02020603050405020304" pitchFamily="18" charset="0"/>
              </a:rPr>
              <a:t>byudzhet-dlya-grazhdan</a:t>
            </a:r>
            <a:r>
              <a:rPr lang="en-US" sz="1100" b="0" i="0" dirty="0">
                <a:solidFill>
                  <a:srgbClr val="333333"/>
                </a:solidFill>
                <a:effectLst/>
                <a:latin typeface="Times New Roman" panose="02020603050405020304" pitchFamily="18" charset="0"/>
                <a:cs typeface="Times New Roman" panose="02020603050405020304" pitchFamily="18" charset="0"/>
              </a:rPr>
              <a:t>/</a:t>
            </a:r>
            <a:r>
              <a:rPr lang="en-US" sz="1100" b="0" i="0" dirty="0" err="1">
                <a:solidFill>
                  <a:srgbClr val="333333"/>
                </a:solidFill>
                <a:effectLst/>
                <a:latin typeface="Times New Roman" panose="02020603050405020304" pitchFamily="18" charset="0"/>
                <a:cs typeface="Times New Roman" panose="02020603050405020304" pitchFamily="18" charset="0"/>
              </a:rPr>
              <a:t>finansovaya-gramotnost</a:t>
            </a:r>
            <a:r>
              <a:rPr lang="en-US" sz="1100" b="0" i="0" dirty="0">
                <a:solidFill>
                  <a:srgbClr val="333333"/>
                </a:solidFill>
                <a:effectLst/>
                <a:latin typeface="Times New Roman" panose="02020603050405020304" pitchFamily="18" charset="0"/>
                <a:cs typeface="Times New Roman" panose="02020603050405020304" pitchFamily="18" charset="0"/>
              </a:rPr>
              <a:t>/</a:t>
            </a:r>
            <a:endParaRPr lang="ru-RU" sz="1100" b="0" i="0" dirty="0">
              <a:solidFill>
                <a:srgbClr val="333333"/>
              </a:solidFill>
              <a:effectLst/>
              <a:latin typeface="Times New Roman" panose="02020603050405020304" pitchFamily="18" charset="0"/>
              <a:cs typeface="Times New Roman" panose="02020603050405020304" pitchFamily="18" charset="0"/>
            </a:endParaRPr>
          </a:p>
          <a:p>
            <a:r>
              <a:rPr lang="ru-RU" sz="1100" dirty="0">
                <a:solidFill>
                  <a:srgbClr val="333333"/>
                </a:solidFill>
                <a:latin typeface="Times New Roman" panose="02020603050405020304" pitchFamily="18" charset="0"/>
                <a:cs typeface="Times New Roman" panose="02020603050405020304" pitchFamily="18" charset="0"/>
              </a:rPr>
              <a:t>С 2025 года  вся информация размещается в рубрике «Финансовая грамотность»: </a:t>
            </a:r>
            <a:r>
              <a:rPr lang="en-US" sz="1100" dirty="0">
                <a:solidFill>
                  <a:srgbClr val="333333"/>
                </a:solidFill>
                <a:latin typeface="Times New Roman" panose="02020603050405020304" pitchFamily="18" charset="0"/>
                <a:cs typeface="Times New Roman" panose="02020603050405020304" pitchFamily="18" charset="0"/>
                <a:hlinkClick r:id="rId4"/>
              </a:rPr>
              <a:t>https://</a:t>
            </a:r>
            <a:r>
              <a:rPr lang="ru-RU" sz="1100" dirty="0" err="1">
                <a:solidFill>
                  <a:srgbClr val="333333"/>
                </a:solidFill>
                <a:latin typeface="Times New Roman" panose="02020603050405020304" pitchFamily="18" charset="0"/>
                <a:cs typeface="Times New Roman" panose="02020603050405020304" pitchFamily="18" charset="0"/>
                <a:hlinkClick r:id="rId4"/>
              </a:rPr>
              <a:t>анучинский.рф</a:t>
            </a:r>
            <a:r>
              <a:rPr lang="ru-RU" sz="1100" dirty="0">
                <a:solidFill>
                  <a:srgbClr val="333333"/>
                </a:solidFill>
                <a:latin typeface="Times New Roman" panose="02020603050405020304" pitchFamily="18" charset="0"/>
                <a:cs typeface="Times New Roman" panose="02020603050405020304" pitchFamily="18" charset="0"/>
                <a:hlinkClick r:id="rId4"/>
              </a:rPr>
              <a:t>/</a:t>
            </a:r>
            <a:r>
              <a:rPr lang="en-US" sz="1100" dirty="0">
                <a:solidFill>
                  <a:srgbClr val="333333"/>
                </a:solidFill>
                <a:latin typeface="Times New Roman" panose="02020603050405020304" pitchFamily="18" charset="0"/>
                <a:cs typeface="Times New Roman" panose="02020603050405020304" pitchFamily="18" charset="0"/>
                <a:hlinkClick r:id="rId4"/>
              </a:rPr>
              <a:t>okrug/</a:t>
            </a:r>
            <a:r>
              <a:rPr lang="en-US" sz="1100" dirty="0" err="1">
                <a:solidFill>
                  <a:srgbClr val="333333"/>
                </a:solidFill>
                <a:latin typeface="Times New Roman" panose="02020603050405020304" pitchFamily="18" charset="0"/>
                <a:cs typeface="Times New Roman" panose="02020603050405020304" pitchFamily="18" charset="0"/>
                <a:hlinkClick r:id="rId4"/>
              </a:rPr>
              <a:t>finansovaya-gramotnost</a:t>
            </a:r>
            <a:r>
              <a:rPr lang="en-US" sz="1100" dirty="0">
                <a:solidFill>
                  <a:srgbClr val="333333"/>
                </a:solidFill>
                <a:latin typeface="Times New Roman" panose="02020603050405020304" pitchFamily="18" charset="0"/>
                <a:cs typeface="Times New Roman" panose="02020603050405020304" pitchFamily="18" charset="0"/>
                <a:hlinkClick r:id="rId4"/>
              </a:rPr>
              <a:t>/</a:t>
            </a:r>
            <a:endParaRPr lang="ru-RU" sz="1100" dirty="0">
              <a:solidFill>
                <a:srgbClr val="333333"/>
              </a:solidFill>
              <a:latin typeface="Times New Roman" panose="02020603050405020304" pitchFamily="18" charset="0"/>
              <a:cs typeface="Times New Roman" panose="02020603050405020304" pitchFamily="18" charset="0"/>
            </a:endParaRPr>
          </a:p>
          <a:p>
            <a:r>
              <a:rPr lang="ru-RU" sz="1100" b="0" i="0" dirty="0">
                <a:solidFill>
                  <a:srgbClr val="333333"/>
                </a:solidFill>
                <a:effectLst/>
                <a:latin typeface="Times New Roman" panose="02020603050405020304" pitchFamily="18" charset="0"/>
                <a:cs typeface="Times New Roman" panose="02020603050405020304" pitchFamily="18" charset="0"/>
              </a:rPr>
              <a:t>В течение года проводились опросы населения по финансовой грамотности.</a:t>
            </a:r>
          </a:p>
          <a:p>
            <a:endParaRPr lang="ru-RU" sz="11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75D8E144-0489-8FD9-7F1B-96F1771CA313}"/>
              </a:ext>
            </a:extLst>
          </p:cNvPr>
          <p:cNvPicPr>
            <a:picLocks noChangeAspect="1"/>
          </p:cNvPicPr>
          <p:nvPr/>
        </p:nvPicPr>
        <p:blipFill>
          <a:blip r:embed="rId5"/>
          <a:stretch>
            <a:fillRect/>
          </a:stretch>
        </p:blipFill>
        <p:spPr>
          <a:xfrm>
            <a:off x="327565" y="2438880"/>
            <a:ext cx="3298970" cy="2658086"/>
          </a:xfrm>
          <a:prstGeom prst="rect">
            <a:avLst/>
          </a:prstGeom>
        </p:spPr>
      </p:pic>
      <p:pic>
        <p:nvPicPr>
          <p:cNvPr id="7" name="Рисунок 6">
            <a:extLst>
              <a:ext uri="{FF2B5EF4-FFF2-40B4-BE49-F238E27FC236}">
                <a16:creationId xmlns:a16="http://schemas.microsoft.com/office/drawing/2014/main" id="{E049E9E0-CD07-B006-898C-76C606727A5A}"/>
              </a:ext>
            </a:extLst>
          </p:cNvPr>
          <p:cNvPicPr>
            <a:picLocks noChangeAspect="1"/>
          </p:cNvPicPr>
          <p:nvPr/>
        </p:nvPicPr>
        <p:blipFill>
          <a:blip r:embed="rId6"/>
          <a:stretch>
            <a:fillRect/>
          </a:stretch>
        </p:blipFill>
        <p:spPr>
          <a:xfrm>
            <a:off x="8565467" y="2625754"/>
            <a:ext cx="2890144" cy="2164682"/>
          </a:xfrm>
          <a:prstGeom prst="rect">
            <a:avLst/>
          </a:prstGeom>
        </p:spPr>
      </p:pic>
      <p:pic>
        <p:nvPicPr>
          <p:cNvPr id="8" name="Рисунок 7">
            <a:extLst>
              <a:ext uri="{FF2B5EF4-FFF2-40B4-BE49-F238E27FC236}">
                <a16:creationId xmlns:a16="http://schemas.microsoft.com/office/drawing/2014/main" id="{27356470-2953-0ADD-6E2E-775C46D67A2A}"/>
              </a:ext>
            </a:extLst>
          </p:cNvPr>
          <p:cNvPicPr>
            <a:picLocks noChangeAspect="1"/>
          </p:cNvPicPr>
          <p:nvPr/>
        </p:nvPicPr>
        <p:blipFill>
          <a:blip r:embed="rId7"/>
          <a:stretch>
            <a:fillRect/>
          </a:stretch>
        </p:blipFill>
        <p:spPr>
          <a:xfrm>
            <a:off x="4168996" y="1702537"/>
            <a:ext cx="3676108" cy="2164682"/>
          </a:xfrm>
          <a:prstGeom prst="rect">
            <a:avLst/>
          </a:prstGeom>
        </p:spPr>
      </p:pic>
      <p:sp>
        <p:nvSpPr>
          <p:cNvPr id="11" name="TextBox 10">
            <a:extLst>
              <a:ext uri="{FF2B5EF4-FFF2-40B4-BE49-F238E27FC236}">
                <a16:creationId xmlns:a16="http://schemas.microsoft.com/office/drawing/2014/main" id="{A0AB1639-F386-86DB-C4A6-03B153235125}"/>
              </a:ext>
            </a:extLst>
          </p:cNvPr>
          <p:cNvSpPr txBox="1"/>
          <p:nvPr/>
        </p:nvSpPr>
        <p:spPr>
          <a:xfrm>
            <a:off x="3798492" y="4949891"/>
            <a:ext cx="6153324" cy="430887"/>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Муниципальными учреждениями проводились мероприятия по повышению финансовой грамотности в различных форматах (беседы, квесты, игры, лекции и другие мероприятия).</a:t>
            </a:r>
            <a:endParaRPr lang="ru-RU" sz="1100" dirty="0"/>
          </a:p>
        </p:txBody>
      </p:sp>
    </p:spTree>
    <p:extLst>
      <p:ext uri="{BB962C8B-B14F-4D97-AF65-F5344CB8AC3E}">
        <p14:creationId xmlns:p14="http://schemas.microsoft.com/office/powerpoint/2010/main" val="11912269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DEB8218-5ABA-CBA2-3A09-4911D010ADB5}"/>
              </a:ext>
            </a:extLst>
          </p:cNvPr>
          <p:cNvPicPr>
            <a:picLocks noChangeAspect="1"/>
          </p:cNvPicPr>
          <p:nvPr/>
        </p:nvPicPr>
        <p:blipFill>
          <a:blip r:embed="rId2"/>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4239386F-763C-D7A9-A4D3-F5B7DDEADF1B}"/>
              </a:ext>
            </a:extLst>
          </p:cNvPr>
          <p:cNvSpPr txBox="1">
            <a:spLocks/>
          </p:cNvSpPr>
          <p:nvPr/>
        </p:nvSpPr>
        <p:spPr>
          <a:xfrm>
            <a:off x="981845" y="381000"/>
            <a:ext cx="10801200" cy="5928320"/>
          </a:xfrm>
          <a:prstGeom prst="rect">
            <a:avLst/>
          </a:prstGeom>
          <a:solidFill>
            <a:schemeClr val="accent1">
              <a:lumMod val="20000"/>
              <a:lumOff val="80000"/>
            </a:schemeClr>
          </a:solidFill>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Спасибо  за внимание!</a:t>
            </a: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br>
              <a:rPr kumimoji="0" lang="ru-RU" sz="44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Контактная информация:</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Финансово – экономическое управление</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администрации Анучинского муниципального округа</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Адрес: 692300, Приморский край, Анучинский район, </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err="1">
                <a:ln>
                  <a:noFill/>
                </a:ln>
                <a:solidFill>
                  <a:prstClr val="black"/>
                </a:solidFill>
                <a:effectLst/>
                <a:uLnTx/>
                <a:uFillTx/>
                <a:latin typeface="Times New Roman" panose="02020603050405020304" pitchFamily="18" charset="0"/>
                <a:ea typeface="+mj-ea"/>
                <a:cs typeface="Times New Roman" panose="02020603050405020304" pitchFamily="18" charset="0"/>
              </a:rPr>
              <a:t>с.Анучино</a:t>
            </a: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ул. Лазо 6</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Режим работы: понедельник – четверг – с 9.00 до 17.00</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пятница – с 9.00 до 16.00</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Обед: с 13.00 до 14.00</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Начальник управления – Галина Петровна Бондарь </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телефон: 8(42632) 91-8-70 факс: 8(42362) 97-1-38, </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адрес электронной почты: </a:t>
            </a:r>
            <a:r>
              <a:rPr kumimoji="0" lang="ru-RU" sz="2700" b="0" i="0" u="none" strike="noStrike" kern="1200" cap="none" spc="0" normalizeH="0" baseline="0" noProof="0" dirty="0">
                <a:ln>
                  <a:noFill/>
                </a:ln>
                <a:solidFill>
                  <a:srgbClr val="5B9BD5">
                    <a:lumMod val="75000"/>
                  </a:srgbClr>
                </a:solidFill>
                <a:effectLst/>
                <a:uLnTx/>
                <a:uFillTx/>
                <a:latin typeface="Times New Roman" panose="02020603050405020304" pitchFamily="18" charset="0"/>
                <a:ea typeface="+mj-ea"/>
                <a:cs typeface="Times New Roman" panose="02020603050405020304" pitchFamily="18" charset="0"/>
                <a:hlinkClick r:id="rId3">
                  <a:extLst>
                    <a:ext uri="{A12FA001-AC4F-418D-AE19-62706E023703}">
                      <ahyp:hlinkClr xmlns:ahyp="http://schemas.microsoft.com/office/drawing/2018/hyperlinkcolor" val="tx"/>
                    </a:ext>
                  </a:extLst>
                </a:hlinkClick>
              </a:rPr>
              <a:t>fin620@</a:t>
            </a:r>
            <a:r>
              <a:rPr kumimoji="0" lang="en-US" sz="2700" b="0" i="0" u="none" strike="noStrike" kern="1200" cap="none" spc="0" normalizeH="0" baseline="0" noProof="0" dirty="0">
                <a:ln>
                  <a:noFill/>
                </a:ln>
                <a:solidFill>
                  <a:srgbClr val="5B9BD5">
                    <a:lumMod val="75000"/>
                  </a:srgbClr>
                </a:solidFill>
                <a:effectLst/>
                <a:uLnTx/>
                <a:uFillTx/>
                <a:latin typeface="Times New Roman" panose="02020603050405020304" pitchFamily="18" charset="0"/>
                <a:ea typeface="+mj-ea"/>
                <a:cs typeface="Times New Roman" panose="02020603050405020304" pitchFamily="18" charset="0"/>
                <a:hlinkClick r:id="rId3">
                  <a:extLst>
                    <a:ext uri="{A12FA001-AC4F-418D-AE19-62706E023703}">
                      <ahyp:hlinkClr xmlns:ahyp="http://schemas.microsoft.com/office/drawing/2018/hyperlinkcolor" val="tx"/>
                    </a:ext>
                  </a:extLst>
                </a:hlinkClick>
              </a:rPr>
              <a:t>list</a:t>
            </a:r>
            <a:r>
              <a:rPr kumimoji="0" lang="ru-RU" sz="2700" b="0" i="0" u="none" strike="noStrike" kern="1200" cap="none" spc="0" normalizeH="0" baseline="0" noProof="0" dirty="0">
                <a:ln>
                  <a:noFill/>
                </a:ln>
                <a:solidFill>
                  <a:srgbClr val="5B9BD5">
                    <a:lumMod val="75000"/>
                  </a:srgbClr>
                </a:solidFill>
                <a:effectLst/>
                <a:uLnTx/>
                <a:uFillTx/>
                <a:latin typeface="Times New Roman" panose="02020603050405020304" pitchFamily="18" charset="0"/>
                <a:ea typeface="+mj-ea"/>
                <a:cs typeface="Times New Roman" panose="02020603050405020304" pitchFamily="18" charset="0"/>
                <a:hlinkClick r:id="rId3">
                  <a:extLst>
                    <a:ext uri="{A12FA001-AC4F-418D-AE19-62706E023703}">
                      <ahyp:hlinkClr xmlns:ahyp="http://schemas.microsoft.com/office/drawing/2018/hyperlinkcolor" val="tx"/>
                    </a:ext>
                  </a:extLst>
                </a:hlinkClick>
              </a:rPr>
              <a:t>.</a:t>
            </a:r>
            <a:r>
              <a:rPr kumimoji="0" lang="ru-RU" sz="2700" b="0" i="0" u="none" strike="noStrike" kern="1200" cap="none" spc="0" normalizeH="0" baseline="0" noProof="0" dirty="0" err="1">
                <a:ln>
                  <a:noFill/>
                </a:ln>
                <a:solidFill>
                  <a:srgbClr val="5B9BD5">
                    <a:lumMod val="75000"/>
                  </a:srgbClr>
                </a:solidFill>
                <a:effectLst/>
                <a:uLnTx/>
                <a:uFillTx/>
                <a:latin typeface="Times New Roman" panose="02020603050405020304" pitchFamily="18" charset="0"/>
                <a:ea typeface="+mj-ea"/>
                <a:cs typeface="Times New Roman" panose="02020603050405020304" pitchFamily="18" charset="0"/>
                <a:hlinkClick r:id="rId3">
                  <a:extLst>
                    <a:ext uri="{A12FA001-AC4F-418D-AE19-62706E023703}">
                      <ahyp:hlinkClr xmlns:ahyp="http://schemas.microsoft.com/office/drawing/2018/hyperlinkcolor" val="tx"/>
                    </a:ext>
                  </a:extLst>
                </a:hlinkClick>
              </a:rPr>
              <a:t>ru</a:t>
            </a:r>
            <a:br>
              <a:rPr kumimoji="0" lang="ru-RU" sz="27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br>
              <a:rPr kumimoji="0" lang="ru-RU" sz="2700" b="0" i="0" u="none" strike="noStrike" kern="1200" cap="none" spc="0" normalizeH="0" baseline="0" noProof="0" dirty="0">
                <a:ln>
                  <a:noFill/>
                </a:ln>
                <a:solidFill>
                  <a:prstClr val="black"/>
                </a:solidFill>
                <a:effectLst/>
                <a:uLnTx/>
                <a:uFillTx/>
                <a:latin typeface="Calibri Light"/>
                <a:ea typeface="+mj-ea"/>
                <a:cs typeface="+mj-cs"/>
              </a:rPr>
            </a:br>
            <a:endParaRPr kumimoji="0" lang="ru-RU" sz="2700" b="0" i="0" u="none" strike="noStrike" kern="1200" cap="none" spc="0" normalizeH="0" baseline="0" noProof="0" dirty="0">
              <a:ln>
                <a:noFill/>
              </a:ln>
              <a:solidFill>
                <a:srgbClr val="5B9BD5">
                  <a:lumMod val="75000"/>
                </a:srgbClr>
              </a:solidFill>
              <a:effectLst/>
              <a:uLnTx/>
              <a:uFillTx/>
              <a:latin typeface="Calibri Light"/>
              <a:ea typeface="+mj-ea"/>
              <a:cs typeface="+mj-cs"/>
            </a:endParaRPr>
          </a:p>
        </p:txBody>
      </p:sp>
    </p:spTree>
    <p:extLst>
      <p:ext uri="{BB962C8B-B14F-4D97-AF65-F5344CB8AC3E}">
        <p14:creationId xmlns:p14="http://schemas.microsoft.com/office/powerpoint/2010/main" val="122380352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26635</TotalTime>
  <Words>14653</Words>
  <Application>Microsoft Office PowerPoint</Application>
  <PresentationFormat>Широкоэкранный</PresentationFormat>
  <Paragraphs>2396</Paragraphs>
  <Slides>64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64</vt:i4>
      </vt:variant>
    </vt:vector>
  </HeadingPairs>
  <TitlesOfParts>
    <vt:vector size="71" baseType="lpstr">
      <vt:lpstr>Arial</vt:lpstr>
      <vt:lpstr>Arial</vt:lpstr>
      <vt:lpstr>Calibri</vt:lpstr>
      <vt:lpstr>Calibri Light</vt:lpstr>
      <vt:lpstr>Courier New</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Вера В. Клыкова</cp:lastModifiedBy>
  <cp:revision>1117</cp:revision>
  <cp:lastPrinted>2023-02-27T05:42:07Z</cp:lastPrinted>
  <dcterms:created xsi:type="dcterms:W3CDTF">2022-01-19T00:46:29Z</dcterms:created>
  <dcterms:modified xsi:type="dcterms:W3CDTF">2025-03-04T23:08:57Z</dcterms:modified>
</cp:coreProperties>
</file>